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3"/>
  </p:notes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  <p:sldId id="263" r:id="rId9"/>
    <p:sldId id="265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43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Jaroslava </a:t>
          </a:r>
          <a:r>
            <a:rPr lang="cs-CZ" dirty="0" err="1" smtClean="0"/>
            <a:t>Všohájková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VY_52_INOVACE_1E27Ch_Složení roztoků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Složení roztoků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Jaroslava </a:t>
          </a:r>
          <a:r>
            <a:rPr lang="cs-CZ" sz="1800" kern="1200" dirty="0" err="1" smtClean="0"/>
            <a:t>Všohájková</a:t>
          </a:r>
          <a:r>
            <a:rPr lang="cs-CZ" sz="1800" kern="1200" dirty="0" smtClean="0"/>
            <a:t>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VY_52_INOVACE_1E27Ch_Složení roztoků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Složení roztoků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9169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3934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759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2401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14675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9881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212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97380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139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56314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8814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17637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98350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k výuce obecné chemie</a:t>
            </a:r>
          </a:p>
          <a:p>
            <a:r>
              <a:rPr lang="cs-CZ" dirty="0" smtClean="0"/>
              <a:t>je určen k výkladu učiva</a:t>
            </a:r>
          </a:p>
          <a:p>
            <a:r>
              <a:rPr lang="cs-CZ" dirty="0" smtClean="0"/>
              <a:t>žáci jsou seznámeni se základními pojmy a zápisem údajů</a:t>
            </a:r>
          </a:p>
          <a:p>
            <a:r>
              <a:rPr lang="cs-CZ" dirty="0" smtClean="0"/>
              <a:t>na jednotlivých příkladech je vysvětlen postup výpočtů</a:t>
            </a:r>
          </a:p>
          <a:p>
            <a:r>
              <a:rPr lang="cs-CZ" dirty="0" smtClean="0"/>
              <a:t>zdůrazněn je vždy údaj, ke kterému musí žák dojít</a:t>
            </a:r>
          </a:p>
          <a:p>
            <a:r>
              <a:rPr lang="cs-CZ" dirty="0" smtClean="0"/>
              <a:t>doplňovací tabulka slouží k procvičení učiva</a:t>
            </a:r>
          </a:p>
          <a:p>
            <a:r>
              <a:rPr lang="cs-CZ" dirty="0" smtClean="0"/>
              <a:t>uvedení správných výsledků slouží k rychlé kontrole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2534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Hmotnostní zlomek</a:t>
            </a:r>
            <a:endParaRPr lang="cs-CZ" sz="6000" b="1" u="sng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 anchor="ctr"/>
              <a:lstStyle/>
              <a:p>
                <a:pPr marL="0" indent="0">
                  <a:buNone/>
                </a:pPr>
                <a:r>
                  <a:rPr lang="cs-CZ" sz="6600" b="1" dirty="0" smtClean="0">
                    <a:solidFill>
                      <a:srgbClr val="FF0000"/>
                    </a:solidFill>
                  </a:rPr>
                  <a:t>    W(a) </a:t>
                </a:r>
                <a14:m>
                  <m:oMath xmlns:m="http://schemas.openxmlformats.org/officeDocument/2006/math">
                    <m:r>
                      <a:rPr lang="cs-CZ" sz="6600" b="1" i="1" smtClean="0">
                        <a:solidFill>
                          <a:srgbClr val="FF0000"/>
                        </a:solidFill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66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66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𝒎</m:t>
                        </m:r>
                        <m:r>
                          <a:rPr lang="cs-CZ" sz="66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(</m:t>
                        </m:r>
                        <m:r>
                          <a:rPr lang="cs-CZ" sz="66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𝒂</m:t>
                        </m:r>
                        <m:r>
                          <a:rPr lang="cs-CZ" sz="66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sz="66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𝒎</m:t>
                        </m:r>
                      </m:den>
                    </m:f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3851920" y="1988840"/>
            <a:ext cx="4536504" cy="4320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hmotnost rozpouštěné látky</a:t>
            </a:r>
            <a:endParaRPr lang="cs-CZ" sz="2800" b="1" dirty="0">
              <a:solidFill>
                <a:schemeClr val="tx1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4860032" y="2420888"/>
            <a:ext cx="720080" cy="64807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 flipV="1">
            <a:off x="4860032" y="4653136"/>
            <a:ext cx="872480" cy="86409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4067944" y="5517232"/>
            <a:ext cx="4536504" cy="93610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celková hmotnost roztoku </a:t>
            </a:r>
            <a:r>
              <a:rPr lang="cs-CZ" sz="2000" dirty="0" smtClean="0">
                <a:solidFill>
                  <a:schemeClr val="tx1"/>
                </a:solidFill>
              </a:rPr>
              <a:t>= hmotnost rozpouštědla  +  hmotnost rozpouštěné látky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8129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Hmotnostní zlomek můžeme vyjádřit: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6248817"/>
              </p:ext>
            </p:extLst>
          </p:nvPr>
        </p:nvGraphicFramePr>
        <p:xfrm>
          <a:off x="457200" y="1600200"/>
          <a:ext cx="8229600" cy="427707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4114800"/>
                <a:gridCol w="4114800"/>
              </a:tblGrid>
              <a:tr h="1425691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zlomkem</a:t>
                      </a:r>
                      <a:endParaRPr lang="cs-CZ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 20</a:t>
                      </a:r>
                    </a:p>
                    <a:p>
                      <a:pPr algn="ctr"/>
                      <a:r>
                        <a:rPr lang="cs-CZ" sz="3600" dirty="0" smtClean="0"/>
                        <a:t>100</a:t>
                      </a:r>
                      <a:endParaRPr lang="cs-CZ" sz="3600" dirty="0"/>
                    </a:p>
                  </a:txBody>
                  <a:tcPr anchor="ctr"/>
                </a:tc>
              </a:tr>
              <a:tr h="1425691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desetinným číslem</a:t>
                      </a:r>
                      <a:endParaRPr lang="cs-CZ" sz="36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0,20</a:t>
                      </a:r>
                      <a:endParaRPr lang="cs-CZ" sz="3600" b="1" dirty="0"/>
                    </a:p>
                  </a:txBody>
                  <a:tcPr anchor="ctr"/>
                </a:tc>
              </a:tr>
              <a:tr h="1425691">
                <a:tc>
                  <a:txBody>
                    <a:bodyPr/>
                    <a:lstStyle/>
                    <a:p>
                      <a:r>
                        <a:rPr lang="cs-CZ" sz="3600" b="1" dirty="0" smtClean="0"/>
                        <a:t>v procentech</a:t>
                      </a:r>
                      <a:endParaRPr lang="cs-CZ" sz="2000" b="1" dirty="0" smtClean="0"/>
                    </a:p>
                    <a:p>
                      <a:r>
                        <a:rPr lang="cs-CZ" sz="2400" b="1" dirty="0" smtClean="0"/>
                        <a:t>(kolik</a:t>
                      </a:r>
                      <a:r>
                        <a:rPr lang="cs-CZ" sz="2400" b="1" baseline="0" dirty="0" smtClean="0"/>
                        <a:t> setin tolik procent)</a:t>
                      </a:r>
                      <a:endParaRPr lang="cs-CZ" sz="24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20 %</a:t>
                      </a:r>
                      <a:endParaRPr lang="cs-CZ" sz="3600" b="1" dirty="0"/>
                    </a:p>
                  </a:txBody>
                  <a:tcPr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6228184" y="2348880"/>
            <a:ext cx="792088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6087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Vypočítej </a:t>
            </a:r>
            <a:r>
              <a:rPr lang="cs-CZ" sz="2400" b="1" dirty="0" smtClean="0"/>
              <a:t>hmotnostní zlomek </a:t>
            </a:r>
            <a:r>
              <a:rPr lang="cs-CZ" sz="2400" dirty="0" smtClean="0"/>
              <a:t>soli v roztoku, který byl připraven rozpuštěním </a:t>
            </a:r>
            <a:r>
              <a:rPr lang="cs-CZ" sz="2400" dirty="0" smtClean="0">
                <a:solidFill>
                  <a:srgbClr val="00B050"/>
                </a:solidFill>
              </a:rPr>
              <a:t>20g</a:t>
            </a:r>
            <a:r>
              <a:rPr lang="cs-CZ" sz="2400" dirty="0" smtClean="0"/>
              <a:t> soli v </a:t>
            </a:r>
            <a:r>
              <a:rPr lang="cs-CZ" sz="2400" dirty="0" smtClean="0">
                <a:solidFill>
                  <a:srgbClr val="C00000"/>
                </a:solidFill>
              </a:rPr>
              <a:t>80g</a:t>
            </a:r>
            <a:r>
              <a:rPr lang="cs-CZ" sz="2400" dirty="0" smtClean="0"/>
              <a:t> vody.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484784"/>
                <a:ext cx="8229600" cy="4641379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   </a:t>
                </a:r>
                <a:r>
                  <a:rPr lang="cs-CZ" b="1" dirty="0" smtClean="0"/>
                  <a:t>W(a) = x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m(a) = </a:t>
                </a:r>
                <a:r>
                  <a:rPr lang="cs-CZ" dirty="0" smtClean="0">
                    <a:solidFill>
                      <a:srgbClr val="00B050"/>
                    </a:solidFill>
                  </a:rPr>
                  <a:t>20 g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m = </a:t>
                </a:r>
                <a:r>
                  <a:rPr lang="cs-CZ" dirty="0">
                    <a:solidFill>
                      <a:srgbClr val="00B050"/>
                    </a:solidFill>
                  </a:rPr>
                  <a:t>2</a:t>
                </a:r>
                <a:r>
                  <a:rPr lang="cs-CZ" dirty="0" smtClean="0">
                    <a:solidFill>
                      <a:srgbClr val="00B050"/>
                    </a:solidFill>
                  </a:rPr>
                  <a:t>0 g</a:t>
                </a:r>
                <a:r>
                  <a:rPr lang="cs-CZ" dirty="0" smtClean="0"/>
                  <a:t> + </a:t>
                </a:r>
                <a:r>
                  <a:rPr lang="cs-CZ" dirty="0" smtClean="0">
                    <a:solidFill>
                      <a:srgbClr val="C00000"/>
                    </a:solidFill>
                  </a:rPr>
                  <a:t>80 g</a:t>
                </a:r>
                <a:r>
                  <a:rPr lang="cs-CZ" dirty="0" smtClean="0"/>
                  <a:t> = 100 g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 w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(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a</m:t>
                    </m:r>
                    <m:r>
                      <a:rPr lang="cs-CZ" b="0" i="0" smtClean="0">
                        <a:latin typeface="Cambria Math"/>
                      </a:rPr>
                      <m:t>)</m:t>
                    </m:r>
                    <m:r>
                      <a:rPr lang="cs-CZ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20 </m:t>
                        </m:r>
                        <m:r>
                          <a:rPr lang="cs-CZ" b="0" i="1" smtClean="0">
                            <a:latin typeface="Cambria Math"/>
                          </a:rPr>
                          <m:t>𝑔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100 </m:t>
                        </m:r>
                        <m:r>
                          <a:rPr lang="cs-CZ" b="0" i="1" smtClean="0">
                            <a:latin typeface="Cambria Math"/>
                          </a:rPr>
                          <m:t>𝑔</m:t>
                        </m:r>
                      </m:den>
                    </m:f>
                  </m:oMath>
                </a14:m>
                <a:endParaRPr lang="cs-CZ" dirty="0" smtClean="0">
                  <a:latin typeface="Calibri" pitchFamily="34" charset="0"/>
                  <a:cs typeface="Calibri" pitchFamily="34" charset="0"/>
                </a:endParaRPr>
              </a:p>
              <a:p>
                <a:pPr marL="0" indent="0">
                  <a:buNone/>
                </a:pPr>
                <a:r>
                  <a:rPr lang="cs-CZ" u="dbl" dirty="0"/>
                  <a:t> </a:t>
                </a:r>
                <a:r>
                  <a:rPr lang="cs-CZ" u="dbl" dirty="0" smtClean="0"/>
                  <a:t>  </a:t>
                </a:r>
                <a:r>
                  <a:rPr lang="cs-CZ" b="1" u="dbl" dirty="0" smtClean="0"/>
                  <a:t>w(a) </a:t>
                </a:r>
                <a:r>
                  <a:rPr lang="cs-CZ" u="dbl" dirty="0" smtClean="0"/>
                  <a:t>= 0,2 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b="1" dirty="0" smtClean="0"/>
                  <a:t>Hmotnostní zlomek </a:t>
                </a:r>
                <a:r>
                  <a:rPr lang="cs-CZ" dirty="0" smtClean="0"/>
                  <a:t>soli v roztoku je </a:t>
                </a:r>
                <a:r>
                  <a:rPr lang="cs-CZ" b="1" dirty="0" smtClean="0"/>
                  <a:t>0,2</a:t>
                </a:r>
                <a:r>
                  <a:rPr lang="cs-CZ" dirty="0" smtClean="0"/>
                  <a:t> neboli 20 %.</a:t>
                </a: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484784"/>
                <a:ext cx="8229600" cy="4641379"/>
              </a:xfrm>
              <a:blipFill rotWithShape="1">
                <a:blip r:embed="rId2"/>
                <a:stretch>
                  <a:fillRect l="-1852" t="-2760" b="-7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611560" y="2996952"/>
            <a:ext cx="417646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1310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4000" dirty="0" smtClean="0"/>
              <a:t>Příklad 1</a:t>
            </a:r>
            <a:endParaRPr lang="cs-CZ" sz="40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cs-CZ" sz="2400" b="1" dirty="0" smtClean="0"/>
                  <a:t>Kolikaprocentní</a:t>
                </a:r>
                <a:r>
                  <a:rPr lang="cs-CZ" sz="2400" dirty="0" smtClean="0"/>
                  <a:t> bude roztok připravený rozpuštěním 25 g soli v 200 g vody?</a:t>
                </a:r>
              </a:p>
              <a:p>
                <a:pPr marL="0" indent="0">
                  <a:buNone/>
                </a:pPr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b="1" dirty="0" smtClean="0"/>
                  <a:t>W(a) = x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m(a) = 25 g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m = 25 g + 200 g = 225 g</a:t>
                </a:r>
              </a:p>
              <a:p>
                <a:pPr marL="0" indent="0">
                  <a:buNone/>
                </a:pPr>
                <a:r>
                  <a:rPr lang="cs-CZ" sz="2400" dirty="0" smtClean="0"/>
                  <a:t>w(a) </a:t>
                </a:r>
                <a14:m>
                  <m:oMath xmlns:m="http://schemas.openxmlformats.org/officeDocument/2006/math">
                    <m:r>
                      <a:rPr lang="cs-CZ" sz="240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4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latin typeface="Cambria Math"/>
                          </a:rPr>
                          <m:t>25</m:t>
                        </m:r>
                      </m:num>
                      <m:den>
                        <m:r>
                          <a:rPr lang="cs-CZ" sz="2400" b="0" i="1" smtClean="0">
                            <a:latin typeface="Cambria Math"/>
                          </a:rPr>
                          <m:t>225</m:t>
                        </m:r>
                      </m:den>
                    </m:f>
                  </m:oMath>
                </a14:m>
                <a:endParaRPr lang="cs-CZ" sz="2400" dirty="0" smtClean="0"/>
              </a:p>
              <a:p>
                <a:pPr marL="0" indent="0">
                  <a:buNone/>
                </a:pPr>
                <a:r>
                  <a:rPr lang="cs-CZ" sz="2400" b="1" dirty="0" smtClean="0">
                    <a:latin typeface="Cambria Math"/>
                  </a:rPr>
                  <a:t>w(a) = 0,11= 11</a:t>
                </a:r>
                <a:r>
                  <a:rPr lang="cs-CZ" sz="2400" b="1" dirty="0" smtClean="0">
                    <a:latin typeface="Cambria Math"/>
                  </a:rPr>
                  <a:t>%</a:t>
                </a:r>
              </a:p>
              <a:p>
                <a:pPr marL="0" indent="0">
                  <a:buNone/>
                </a:pPr>
                <a:endParaRPr lang="cs-CZ" sz="2400" b="1" dirty="0" smtClean="0">
                  <a:latin typeface="Cambria Math"/>
                </a:endParaRPr>
              </a:p>
              <a:p>
                <a:pPr marL="0" indent="0">
                  <a:buNone/>
                </a:pPr>
                <a:r>
                  <a:rPr lang="cs-CZ" dirty="0" smtClean="0"/>
                  <a:t>Vzniklý </a:t>
                </a:r>
                <a:r>
                  <a:rPr lang="cs-CZ" dirty="0" smtClean="0"/>
                  <a:t>roztok bude </a:t>
                </a:r>
                <a:r>
                  <a:rPr lang="cs-CZ" b="1" dirty="0" smtClean="0"/>
                  <a:t>11 %.</a:t>
                </a: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18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539552" y="3861048"/>
            <a:ext cx="302433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2442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Příklad 2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cs-CZ" b="1" dirty="0" smtClean="0"/>
                  <a:t>Kolik cukru </a:t>
                </a:r>
                <a:r>
                  <a:rPr lang="cs-CZ" dirty="0" smtClean="0"/>
                  <a:t>musíš rozpustit, aby vzniklo 300g roztoku s hmotnostním zlomkem 0,25?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>W(a) = </a:t>
                </a:r>
                <a:r>
                  <a:rPr lang="cs-CZ" dirty="0" smtClean="0"/>
                  <a:t>0,25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b="1" dirty="0"/>
                  <a:t>m(a) = x</a:t>
                </a:r>
                <a:r>
                  <a:rPr lang="cs-CZ" b="1" dirty="0" smtClean="0"/>
                  <a:t> </a:t>
                </a:r>
                <a:r>
                  <a:rPr lang="cs-CZ" b="1" dirty="0"/>
                  <a:t>g</a:t>
                </a:r>
              </a:p>
              <a:p>
                <a:pPr marL="0" indent="0">
                  <a:buNone/>
                </a:pPr>
                <a:r>
                  <a:rPr lang="cs-CZ" dirty="0"/>
                  <a:t>m = </a:t>
                </a:r>
                <a:r>
                  <a:rPr lang="cs-CZ" dirty="0" smtClean="0"/>
                  <a:t>300 g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0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,25</m:t>
                    </m:r>
                    <m:r>
                      <a:rPr lang="cs-CZ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  <m:r>
                          <a:rPr lang="cs-CZ" b="0" i="1" smtClean="0">
                            <a:latin typeface="Cambria Math"/>
                          </a:rPr>
                          <m:t>(</m:t>
                        </m:r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  <m:r>
                          <a:rPr lang="cs-CZ" b="0" i="1" smtClean="0">
                            <a:latin typeface="Cambria Math"/>
                          </a:rPr>
                          <m:t>)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300</m:t>
                        </m:r>
                      </m:den>
                    </m:f>
                  </m:oMath>
                </a14:m>
                <a:r>
                  <a:rPr lang="cs-CZ" dirty="0" smtClean="0"/>
                  <a:t> </a:t>
                </a:r>
              </a:p>
              <a:p>
                <a:pPr marL="0" indent="0">
                  <a:buNone/>
                </a:pPr>
                <a:r>
                  <a:rPr lang="cs-CZ" dirty="0" smtClean="0"/>
                  <a:t> </a:t>
                </a:r>
                <a:r>
                  <a:rPr lang="cs-CZ" b="1" dirty="0" smtClean="0"/>
                  <a:t>m(a)</a:t>
                </a:r>
                <a:r>
                  <a:rPr lang="cs-CZ" dirty="0" smtClean="0"/>
                  <a:t> = 0,25 . 300 = 75 g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Musím rozpustit </a:t>
                </a:r>
                <a:r>
                  <a:rPr lang="cs-CZ" b="1" dirty="0" smtClean="0"/>
                  <a:t>75 g </a:t>
                </a:r>
                <a:r>
                  <a:rPr lang="cs-CZ" b="1" dirty="0" smtClean="0"/>
                  <a:t>cukru.</a:t>
                </a:r>
                <a:endParaRPr lang="cs-CZ" b="1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333" t="-26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Přímá spojnice 3"/>
          <p:cNvCxnSpPr/>
          <p:nvPr/>
        </p:nvCxnSpPr>
        <p:spPr>
          <a:xfrm>
            <a:off x="539552" y="4005064"/>
            <a:ext cx="302433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7850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Příklad 3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Jaká bude </a:t>
                </a:r>
                <a:r>
                  <a:rPr lang="cs-CZ" b="1" dirty="0" smtClean="0"/>
                  <a:t>hmotnost</a:t>
                </a:r>
                <a:r>
                  <a:rPr lang="cs-CZ" dirty="0" smtClean="0"/>
                  <a:t> 25 % </a:t>
                </a:r>
                <a:r>
                  <a:rPr lang="cs-CZ" b="1" dirty="0" smtClean="0"/>
                  <a:t>roztoku</a:t>
                </a:r>
                <a:r>
                  <a:rPr lang="cs-CZ" dirty="0" smtClean="0"/>
                  <a:t> na jehož přípravu bylo použito 50 g soli?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W(a) = </a:t>
                </a:r>
                <a:r>
                  <a:rPr lang="cs-CZ" dirty="0" smtClean="0"/>
                  <a:t>0,25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/>
                  <a:t>m(a) = </a:t>
                </a:r>
                <a:r>
                  <a:rPr lang="cs-CZ" dirty="0" smtClean="0"/>
                  <a:t>50 </a:t>
                </a:r>
                <a:r>
                  <a:rPr lang="cs-CZ" dirty="0"/>
                  <a:t>g</a:t>
                </a:r>
              </a:p>
              <a:p>
                <a:pPr marL="0" indent="0">
                  <a:buNone/>
                </a:pPr>
                <a:r>
                  <a:rPr lang="cs-CZ" b="1" dirty="0"/>
                  <a:t>m = </a:t>
                </a:r>
                <a:r>
                  <a:rPr lang="cs-CZ" b="1" dirty="0" smtClean="0"/>
                  <a:t>x</a:t>
                </a:r>
                <a:endParaRPr lang="cs-CZ" b="1" dirty="0"/>
              </a:p>
              <a:p>
                <a:pPr marL="0" indent="0">
                  <a:buNone/>
                </a:pPr>
                <a:r>
                  <a:rPr lang="cs-CZ" dirty="0" smtClean="0"/>
                  <a:t>0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,25</m:t>
                    </m:r>
                    <m:r>
                      <a:rPr lang="cs-CZ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50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den>
                    </m:f>
                  </m:oMath>
                </a14:m>
                <a:r>
                  <a:rPr lang="cs-CZ" dirty="0" smtClean="0"/>
                  <a:t>   </a:t>
                </a:r>
              </a:p>
              <a:p>
                <a:pPr marL="0" indent="0">
                  <a:buNone/>
                </a:pPr>
                <a:r>
                  <a:rPr lang="cs-CZ" dirty="0" smtClean="0"/>
                  <a:t> </a:t>
                </a:r>
                <a:r>
                  <a:rPr lang="cs-CZ" b="1" dirty="0" smtClean="0"/>
                  <a:t>m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50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0,25</m:t>
                        </m:r>
                      </m:den>
                    </m:f>
                  </m:oMath>
                </a14:m>
                <a:r>
                  <a:rPr lang="cs-CZ" dirty="0" smtClean="0"/>
                  <a:t> =200 g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b="1" dirty="0" smtClean="0"/>
                  <a:t>Hmotnost roztoku </a:t>
                </a:r>
                <a:r>
                  <a:rPr lang="cs-CZ" dirty="0" smtClean="0"/>
                  <a:t>bude </a:t>
                </a:r>
                <a:r>
                  <a:rPr lang="cs-CZ" b="1" dirty="0" smtClean="0"/>
                  <a:t>200 g</a:t>
                </a:r>
                <a:r>
                  <a:rPr lang="cs-CZ" dirty="0" smtClean="0"/>
                  <a:t>.</a:t>
                </a: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333" t="-2695" r="-519" b="-14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" name="Přímá spojnice 3"/>
          <p:cNvCxnSpPr/>
          <p:nvPr/>
        </p:nvCxnSpPr>
        <p:spPr>
          <a:xfrm>
            <a:off x="539552" y="4005064"/>
            <a:ext cx="302433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0639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Příklad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Kolik vody </a:t>
            </a:r>
            <a:r>
              <a:rPr lang="cs-CZ" dirty="0" smtClean="0"/>
              <a:t>budeš potřebovat k přípravě 100g roztoku o koncentraci 30%?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W(a) = </a:t>
            </a:r>
            <a:r>
              <a:rPr lang="cs-CZ" dirty="0" smtClean="0"/>
              <a:t>0,3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m(a) = </a:t>
            </a:r>
            <a:r>
              <a:rPr lang="cs-CZ" dirty="0" smtClean="0"/>
              <a:t>x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m = </a:t>
            </a:r>
            <a:r>
              <a:rPr lang="cs-CZ" dirty="0" smtClean="0"/>
              <a:t>100 g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m(a) = 0,3 . 100 = 30 g</a:t>
            </a:r>
          </a:p>
          <a:p>
            <a:pPr marL="0" indent="0">
              <a:buNone/>
            </a:pPr>
            <a:r>
              <a:rPr lang="cs-CZ" b="1" dirty="0" smtClean="0"/>
              <a:t>m(vody)</a:t>
            </a:r>
            <a:r>
              <a:rPr lang="cs-CZ" dirty="0" smtClean="0"/>
              <a:t> = m – m(a) = 100 – 30 = 70 g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 přípravě uvedeného roztoku budu potřebovat </a:t>
            </a:r>
            <a:r>
              <a:rPr lang="cs-CZ" b="1" dirty="0" smtClean="0"/>
              <a:t>70 g vody.</a:t>
            </a:r>
            <a:endParaRPr lang="cs-CZ" b="1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539552" y="3933056"/>
            <a:ext cx="302433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9730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chybějící údaje: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1935610"/>
              </p:ext>
            </p:extLst>
          </p:nvPr>
        </p:nvGraphicFramePr>
        <p:xfrm>
          <a:off x="457200" y="2060850"/>
          <a:ext cx="8229600" cy="33843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792086">
                <a:tc>
                  <a:txBody>
                    <a:bodyPr/>
                    <a:lstStyle/>
                    <a:p>
                      <a:r>
                        <a:rPr lang="cs-CZ" dirty="0" smtClean="0"/>
                        <a:t>m rozpouštědla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 roztoku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 rozpuštěné látky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%</a:t>
                      </a:r>
                      <a:endParaRPr lang="cs-CZ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400 g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 g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0,2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1000</a:t>
                      </a:r>
                      <a:r>
                        <a:rPr lang="cs-CZ" baseline="0" dirty="0" smtClean="0"/>
                        <a:t> g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30 %</a:t>
                      </a:r>
                      <a:endParaRPr lang="cs-CZ" dirty="0"/>
                    </a:p>
                  </a:txBody>
                  <a:tcPr anchor="ctr"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 g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0,25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 g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4457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Správné řešení:</a:t>
            </a:r>
            <a:endParaRPr lang="cs-CZ" dirty="0"/>
          </a:p>
        </p:txBody>
      </p:sp>
      <p:graphicFrame>
        <p:nvGraphicFramePr>
          <p:cNvPr id="3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37053296"/>
              </p:ext>
            </p:extLst>
          </p:nvPr>
        </p:nvGraphicFramePr>
        <p:xfrm>
          <a:off x="457200" y="2060850"/>
          <a:ext cx="8229600" cy="33843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792086">
                <a:tc>
                  <a:txBody>
                    <a:bodyPr/>
                    <a:lstStyle/>
                    <a:p>
                      <a:r>
                        <a:rPr lang="cs-CZ" dirty="0" smtClean="0"/>
                        <a:t>m rozpouštědla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 roztoku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 rozpuštěné látky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%</a:t>
                      </a:r>
                      <a:endParaRPr lang="cs-CZ" dirty="0"/>
                    </a:p>
                  </a:txBody>
                  <a:tcPr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400 g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500 g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 g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0,2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20 %</a:t>
                      </a:r>
                      <a:endParaRPr lang="cs-CZ" dirty="0"/>
                    </a:p>
                  </a:txBody>
                  <a:tcPr anchor="ctr"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700 g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1000</a:t>
                      </a:r>
                      <a:r>
                        <a:rPr lang="cs-CZ" baseline="0" dirty="0" smtClean="0"/>
                        <a:t> g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300 g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0,3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30 %</a:t>
                      </a:r>
                      <a:endParaRPr lang="cs-CZ" dirty="0"/>
                    </a:p>
                  </a:txBody>
                  <a:tcPr anchor="ctr"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150 g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200 g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 g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0,25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25 %</a:t>
                      </a:r>
                      <a:endParaRPr lang="cs-CZ" dirty="0"/>
                    </a:p>
                  </a:txBody>
                  <a:tcPr anchor="ctr"/>
                </a:tc>
              </a:tr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200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250 g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 g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0,2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20 %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324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291</TotalTime>
  <Words>484</Words>
  <Application>Microsoft Office PowerPoint</Application>
  <PresentationFormat>Předvádění na obrazovce (4:3)</PresentationFormat>
  <Paragraphs>115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Anotace:</vt:lpstr>
      <vt:lpstr>Hmotnostní zlomek</vt:lpstr>
      <vt:lpstr>Hmotnostní zlomek můžeme vyjádřit:</vt:lpstr>
      <vt:lpstr>Vypočítej hmotnostní zlomek soli v roztoku, který byl připraven rozpuštěním 20g soli v 80g vody.</vt:lpstr>
      <vt:lpstr>Příklad 1</vt:lpstr>
      <vt:lpstr>Příklad 2</vt:lpstr>
      <vt:lpstr>Příklad 3</vt:lpstr>
      <vt:lpstr>Příklad 4</vt:lpstr>
      <vt:lpstr>Doplň chybějící údaje: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Všohájková Jaroslava</cp:lastModifiedBy>
  <cp:revision>40</cp:revision>
  <dcterms:created xsi:type="dcterms:W3CDTF">2011-08-21T15:31:45Z</dcterms:created>
  <dcterms:modified xsi:type="dcterms:W3CDTF">2012-03-06T13:38:39Z</dcterms:modified>
</cp:coreProperties>
</file>