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VY_32_INOVACE_12_C_15_POŘADÍ VĚT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POŘADÍ VĚT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807" y="2636912"/>
            <a:ext cx="6400800" cy="1392560"/>
          </a:xfrm>
        </p:spPr>
        <p:txBody>
          <a:bodyPr>
            <a:normAutofit/>
          </a:bodyPr>
          <a:lstStyle/>
          <a:p>
            <a:r>
              <a:rPr lang="cs-CZ" sz="4000" b="1" smtClean="0"/>
              <a:t>POŘADÍ VĚT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807" y="4517875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666405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97204286"/>
              </p:ext>
            </p:extLst>
          </p:nvPr>
        </p:nvGraphicFramePr>
        <p:xfrm>
          <a:off x="1463675" y="2119313"/>
          <a:ext cx="6196013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22.8.2012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Pořadí vět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r>
                        <a:rPr lang="cs-CZ" baseline="0" dirty="0" smtClean="0"/>
                        <a:t> vět v textu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8777791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22.8.2012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– přečteme si text,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povíme si, co se nám nelíbí a proč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– společně odhadujeme, jaké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je správné pořadí vět, kontrola čísly pomocí animace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–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věty si přečteme ve správném pořadí, nakreslíme džina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… ve </a:t>
            </a:r>
            <a:r>
              <a:rPr kumimoji="0" lang="cs-CZ" sz="1400" b="1" i="1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Vv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 můžeme zpracovat téma jako </a:t>
            </a:r>
            <a:r>
              <a:rPr kumimoji="0" lang="cs-CZ" sz="1400" b="1" i="1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komix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7696944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W8SYMMV3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2784" y="4365104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VKS63YLT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dokument 4"/>
          <p:cNvSpPr/>
          <p:nvPr/>
        </p:nvSpPr>
        <p:spPr>
          <a:xfrm>
            <a:off x="2915816" y="908720"/>
            <a:ext cx="5112568" cy="4032448"/>
          </a:xfrm>
          <a:prstGeom prst="flowChartDocument">
            <a:avLst/>
          </a:prstGeom>
          <a:ln>
            <a:solidFill>
              <a:schemeClr val="accent6">
                <a:lumMod val="50000"/>
              </a:schemeClr>
            </a:solidFill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lvl="0"/>
            <a:r>
              <a:rPr lang="cs-CZ" sz="2100" b="1" i="1" dirty="0">
                <a:solidFill>
                  <a:schemeClr val="accent6">
                    <a:lumMod val="50000"/>
                  </a:schemeClr>
                </a:solidFill>
              </a:rPr>
              <a:t>„Zalez zpátky do flašky, já tě ponesu.“</a:t>
            </a:r>
          </a:p>
          <a:p>
            <a:pPr lvl="0"/>
            <a:r>
              <a:rPr lang="cs-CZ" sz="2100" dirty="0">
                <a:solidFill>
                  <a:schemeClr val="accent6">
                    <a:lumMod val="50000"/>
                  </a:schemeClr>
                </a:solidFill>
              </a:rPr>
              <a:t>V láhvi to začalo šumět.</a:t>
            </a:r>
          </a:p>
          <a:p>
            <a:pPr lvl="0"/>
            <a:r>
              <a:rPr lang="cs-CZ" sz="2100" i="1" dirty="0">
                <a:solidFill>
                  <a:schemeClr val="accent6">
                    <a:lumMod val="50000"/>
                  </a:schemeClr>
                </a:solidFill>
              </a:rPr>
              <a:t>Vypadal přesně jako Škubánek, jenže byl třikrát tak velký a bicepsy měl jako kulturista!</a:t>
            </a:r>
          </a:p>
          <a:p>
            <a:pPr lvl="0"/>
            <a:r>
              <a:rPr lang="cs-CZ" sz="2100" b="1" i="1" dirty="0">
                <a:solidFill>
                  <a:schemeClr val="accent6">
                    <a:lumMod val="50000"/>
                  </a:schemeClr>
                </a:solidFill>
              </a:rPr>
              <a:t>„Co poroučí </a:t>
            </a:r>
            <a:r>
              <a:rPr lang="cs-CZ" sz="2100" b="1" i="1" dirty="0" err="1">
                <a:solidFill>
                  <a:schemeClr val="accent6">
                    <a:lumMod val="50000"/>
                  </a:schemeClr>
                </a:solidFill>
              </a:rPr>
              <a:t>páníček</a:t>
            </a:r>
            <a:r>
              <a:rPr lang="cs-CZ" sz="2100" b="1" i="1" dirty="0">
                <a:solidFill>
                  <a:schemeClr val="accent6">
                    <a:lumMod val="50000"/>
                  </a:schemeClr>
                </a:solidFill>
              </a:rPr>
              <a:t>?“ klaněl se uctivě.</a:t>
            </a:r>
          </a:p>
          <a:p>
            <a:r>
              <a:rPr lang="cs-CZ" sz="2100" dirty="0" smtClean="0">
                <a:solidFill>
                  <a:schemeClr val="accent6">
                    <a:lumMod val="50000"/>
                  </a:schemeClr>
                </a:solidFill>
              </a:rPr>
              <a:t>„Džine, z láhve ven!“ štěknul velitelsky.</a:t>
            </a:r>
          </a:p>
          <a:p>
            <a:r>
              <a:rPr lang="cs-CZ" sz="2100" i="1" dirty="0" smtClean="0">
                <a:solidFill>
                  <a:schemeClr val="accent6">
                    <a:lumMod val="50000"/>
                  </a:schemeClr>
                </a:solidFill>
              </a:rPr>
              <a:t>Pak se z ní ozvalo temné vrčení.</a:t>
            </a:r>
          </a:p>
          <a:p>
            <a:pPr lvl="0"/>
            <a:r>
              <a:rPr lang="cs-CZ" sz="2100" b="1" i="1" dirty="0" smtClean="0">
                <a:solidFill>
                  <a:schemeClr val="accent6">
                    <a:lumMod val="50000"/>
                  </a:schemeClr>
                </a:solidFill>
              </a:rPr>
              <a:t>„Půjdeš se mnou koupit lízátko. </a:t>
            </a:r>
          </a:p>
          <a:p>
            <a:pPr lvl="0"/>
            <a:r>
              <a:rPr lang="cs-CZ" sz="2100" dirty="0" smtClean="0">
                <a:solidFill>
                  <a:schemeClr val="accent6">
                    <a:lumMod val="50000"/>
                  </a:schemeClr>
                </a:solidFill>
              </a:rPr>
              <a:t>„ </a:t>
            </a:r>
            <a:r>
              <a:rPr lang="cs-CZ" sz="2100" dirty="0">
                <a:solidFill>
                  <a:schemeClr val="accent6">
                    <a:lumMod val="50000"/>
                  </a:schemeClr>
                </a:solidFill>
              </a:rPr>
              <a:t>Před Škubánkem stál psí džin.</a:t>
            </a:r>
          </a:p>
          <a:p>
            <a:endParaRPr lang="cs-CZ" sz="21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1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25304"/>
            <a:ext cx="1981200" cy="276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779912" y="4941167"/>
            <a:ext cx="2653316" cy="1201417"/>
          </a:xfrm>
          <a:prstGeom prst="wedgeEllipseCallout">
            <a:avLst>
              <a:gd name="adj1" fmla="val 54648"/>
              <a:gd name="adj2" fmla="val -22563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Myslíte, že dokážeme  věty správně seřadit?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flipH="1">
            <a:off x="179512" y="108573"/>
            <a:ext cx="2214736" cy="1016171"/>
          </a:xfrm>
          <a:prstGeom prst="cloudCallout">
            <a:avLst>
              <a:gd name="adj1" fmla="val -23961"/>
              <a:gd name="adj2" fmla="val 72044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Tomu nerozumím!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5461510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okument 3"/>
          <p:cNvSpPr/>
          <p:nvPr/>
        </p:nvSpPr>
        <p:spPr>
          <a:xfrm>
            <a:off x="2123728" y="772268"/>
            <a:ext cx="5904656" cy="4600947"/>
          </a:xfrm>
          <a:prstGeom prst="flowChartDocument">
            <a:avLst/>
          </a:prstGeom>
          <a:ln>
            <a:solidFill>
              <a:schemeClr val="accent6">
                <a:lumMod val="50000"/>
              </a:schemeClr>
            </a:solidFill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 „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Zalez zpátky do flašky, já tě ponesu.“</a:t>
            </a:r>
          </a:p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  V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láhvi to začalo šumět.</a:t>
            </a:r>
          </a:p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  Vypadal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</a:rPr>
              <a:t>přesně jako Škubánek, jenže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	byl třikrát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</a:rPr>
              <a:t>tak velký a bicepsy měl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	jako kulturista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</a:rPr>
              <a:t>!</a:t>
            </a:r>
          </a:p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 „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Co poroučí </a:t>
            </a:r>
            <a:r>
              <a:rPr lang="cs-CZ" sz="2400" b="1" i="1" dirty="0" err="1">
                <a:solidFill>
                  <a:schemeClr val="accent6">
                    <a:lumMod val="50000"/>
                  </a:schemeClr>
                </a:solidFill>
              </a:rPr>
              <a:t>páníček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?“ klaněl se uctivě.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  „Džine, z láhve ven!“ štěknul velitelsky.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  Pak se z ní ozvalo temné vrčení.</a:t>
            </a:r>
          </a:p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 „Půjdeš se mnou koupit lízátko.“ </a:t>
            </a:r>
          </a:p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__  Před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Škubánkem stál psí džin.</a:t>
            </a:r>
          </a:p>
          <a:p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297259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7722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50305" y="26110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3662603"/>
            <a:ext cx="453485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50305" y="150961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47748" y="405513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110752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33251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3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040" y="4028170"/>
            <a:ext cx="1981200" cy="276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610240" y="4653136"/>
            <a:ext cx="3024336" cy="1008112"/>
          </a:xfrm>
          <a:prstGeom prst="wedgeEllipseCallout">
            <a:avLst>
              <a:gd name="adj1" fmla="val -60230"/>
              <a:gd name="adj2" fmla="val -378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Najděte větu, kterou začíná celé vyprávění!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3615533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  <p:bldP spid="11" grpId="0"/>
      <p:bldP spid="12" grpId="0"/>
      <p:bldP spid="13" grpId="0"/>
      <p:bldP spid="14" grpId="0"/>
      <p:bldP spid="16" grpId="0"/>
      <p:bldP spid="17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61587" flipH="1">
            <a:off x="6143944" y="3990069"/>
            <a:ext cx="2069335" cy="2108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ývojový diagram: dokument 1"/>
          <p:cNvSpPr/>
          <p:nvPr/>
        </p:nvSpPr>
        <p:spPr>
          <a:xfrm>
            <a:off x="1187624" y="692697"/>
            <a:ext cx="6264696" cy="4176464"/>
          </a:xfrm>
          <a:prstGeom prst="flowChartDocument">
            <a:avLst/>
          </a:prstGeom>
          <a:ln>
            <a:solidFill>
              <a:schemeClr val="accent6">
                <a:lumMod val="50000"/>
              </a:schemeClr>
            </a:solidFill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„Džine, z láhve ven!“ štěknul velitelsky.</a:t>
            </a:r>
          </a:p>
          <a:p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V </a:t>
            </a:r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láhvi to začalo šumět</a:t>
            </a:r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.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Pak se z ní ozvalo temné vrčení.</a:t>
            </a:r>
          </a:p>
          <a:p>
            <a:pPr lvl="0"/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Před Škubánkem stál psí džin</a:t>
            </a:r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.</a:t>
            </a:r>
          </a:p>
          <a:p>
            <a:pPr lvl="0"/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Vypadal přesně jako Škubánek, jenže </a:t>
            </a:r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byl </a:t>
            </a:r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třikrát tak velký a bicepsy </a:t>
            </a:r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měl jako kulturista!</a:t>
            </a:r>
          </a:p>
          <a:p>
            <a:pPr lvl="0"/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  „</a:t>
            </a:r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Co poroučí </a:t>
            </a:r>
            <a:r>
              <a:rPr lang="cs-CZ" sz="2400" dirty="0" err="1">
                <a:solidFill>
                  <a:srgbClr val="B9AB6F">
                    <a:lumMod val="50000"/>
                  </a:srgbClr>
                </a:solidFill>
              </a:rPr>
              <a:t>páníček</a:t>
            </a:r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?“ klaněl se </a:t>
            </a:r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uctivě.</a:t>
            </a:r>
          </a:p>
          <a:p>
            <a:pPr lvl="0"/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B9AB6F">
                    <a:lumMod val="50000"/>
                  </a:srgbClr>
                </a:solidFill>
              </a:rPr>
              <a:t>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„Půjdeš se mnou koupit lízátko.“ </a:t>
            </a:r>
          </a:p>
          <a:p>
            <a:pPr lvl="0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400" dirty="0">
                <a:solidFill>
                  <a:srgbClr val="B9AB6F">
                    <a:lumMod val="50000"/>
                  </a:srgbClr>
                </a:solidFill>
              </a:rPr>
              <a:t>„Zalez zpátky do flašky, já tě ponesu.“</a:t>
            </a:r>
          </a:p>
          <a:p>
            <a:pPr lvl="0"/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3204026" y="4437113"/>
            <a:ext cx="2376264" cy="864096"/>
          </a:xfrm>
          <a:prstGeom prst="wedgeEllipseCallout">
            <a:avLst>
              <a:gd name="adj1" fmla="val 66573"/>
              <a:gd name="adj2" fmla="val -27288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Nakresli džina!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488774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19257"/>
            <a:ext cx="6768752" cy="360381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Škubánek. </a:t>
            </a:r>
            <a:r>
              <a:rPr lang="cs-CZ" i="1" dirty="0"/>
              <a:t>Google obrázky.com</a:t>
            </a:r>
            <a:r>
              <a:rPr lang="cs-CZ" dirty="0"/>
              <a:t> [online]. </a:t>
            </a:r>
            <a:r>
              <a:rPr lang="cs-CZ" dirty="0" smtClean="0"/>
              <a:t>2002[cit</a:t>
            </a:r>
            <a:r>
              <a:rPr lang="cs-CZ" dirty="0"/>
              <a:t>. 2012-08-22]. Dostupné </a:t>
            </a:r>
            <a:r>
              <a:rPr lang="cs-CZ" dirty="0" smtClean="0"/>
              <a:t>z:http://</a:t>
            </a:r>
            <a:r>
              <a:rPr lang="cs-CZ" dirty="0" smtClean="0"/>
              <a:t>thi.uloz.to/7/8/f/78f7432f34ef4dbe0271d1941b592a26.640x360.0.jpg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Káťa a Škubánek. </a:t>
            </a:r>
            <a:r>
              <a:rPr lang="cs-CZ" i="1" dirty="0"/>
              <a:t>Google obrázky.com</a:t>
            </a:r>
            <a:r>
              <a:rPr lang="cs-CZ" dirty="0"/>
              <a:t> [online]. 2000 [cit. 2012-08-22]. Dostupné z: http://images.google.com/imgres?q=%C5%A0kub%C3%A1nek&amp;hl=cs&amp;biw=1249&amp;bih=595&amp;tbm=isch&amp;tbnid=gaCfd9gZYsmlBM:&amp;imgrefurl=http://www.extraparty.cz/&amp;docid=PHuvzWENB5j0IM&amp;imgurl=http://www.extraparty.cz/images/katab.jpg&amp;w=130&amp;h=130&amp;ei=zM80ULiJA4bTsgbaz4HQBQ&amp;zoom=1&amp;iact=hc&amp;vpx=347&amp;vpy=124&amp;dur=172&amp;hovh=104&amp;hovw=104&amp;tx=89&amp;ty=34&amp;sig=116258807215203807419&amp;page=2&amp;tbnh=104&amp;tbnw=104&amp;start=21&amp;ndsp=24&amp;ved=1t:429,r:13,s:21,i:179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Otevřená galerie Microsoft.com</a:t>
            </a:r>
          </a:p>
          <a:p>
            <a:pPr marL="0" lvl="0" indent="0">
              <a:buClr>
                <a:srgbClr val="AA2B1E"/>
              </a:buClr>
              <a:buNone/>
              <a:defRPr/>
            </a:pPr>
            <a:endParaRPr lang="cs-CZ" i="1" dirty="0" smtClean="0">
              <a:solidFill>
                <a:sysClr val="windowText" lastClr="000000"/>
              </a:solidFill>
            </a:endParaRPr>
          </a:p>
          <a:p>
            <a:pPr marL="0" lvl="0" indent="0">
              <a:buClr>
                <a:srgbClr val="AA2B1E"/>
              </a:buClr>
              <a:buNone/>
              <a:defRPr/>
            </a:pPr>
            <a:r>
              <a:rPr lang="cs-CZ" i="1" dirty="0" smtClean="0">
                <a:solidFill>
                  <a:sysClr val="windowText" lastClr="000000"/>
                </a:solidFill>
              </a:rPr>
              <a:t>Káťa </a:t>
            </a:r>
            <a:r>
              <a:rPr lang="cs-CZ" i="1" dirty="0">
                <a:solidFill>
                  <a:sysClr val="windowText" lastClr="000000"/>
                </a:solidFill>
              </a:rPr>
              <a:t>a Škubánek</a:t>
            </a:r>
            <a:r>
              <a:rPr lang="cs-CZ" dirty="0">
                <a:solidFill>
                  <a:sysClr val="windowText" lastClr="000000"/>
                </a:solidFill>
              </a:rPr>
              <a:t>. Praha: Albatros, 2005. ISBN 80-00-01716-4.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205115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118</TotalTime>
  <Words>373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NÁZEV ŠKOLY:  ZŠ Karla Klíče Hostinné AUTOR: Mgr. Lenka Stará NÁZEV: VY_32_INOVACE_12_C_15_POŘADÍ VĚT TÉMA: POŘADÍ VĚT ČÍSLO PROJEKTU: CZ.1.07/1.4.00/21.2131</vt:lpstr>
      <vt:lpstr>Snímek 2</vt:lpstr>
      <vt:lpstr>Mgr. Lenka Stará datum 22.8.2012 Určeno pro 2. ročník Prezentace obsahuje animace.</vt:lpstr>
      <vt:lpstr>Snímek 4</vt:lpstr>
      <vt:lpstr>Snímek 5</vt:lpstr>
      <vt:lpstr>Snímek 6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18</cp:revision>
  <dcterms:created xsi:type="dcterms:W3CDTF">2012-07-08T13:58:36Z</dcterms:created>
  <dcterms:modified xsi:type="dcterms:W3CDTF">2012-08-22T14:28:14Z</dcterms:modified>
</cp:coreProperties>
</file>