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9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72" r:id="rId14"/>
    <p:sldId id="273" r:id="rId15"/>
    <p:sldId id="274" r:id="rId16"/>
    <p:sldId id="275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FE4E9-0D4F-437F-A8A5-D71BF54AB561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368A5-DF9C-40F9-8D80-20C4EE9D6E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A76CA-0758-4433-B19A-FA40ADD3172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68A5-DF9C-40F9-8D80-20C4EE9D6E6A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DC7176-5F69-4A5B-8D97-ACDDFBDA2F60}" type="datetimeFigureOut">
              <a:rPr lang="cs-CZ" smtClean="0"/>
              <a:pPr/>
              <a:t>22.8.2012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0568F92-8B02-4D87-A6EC-1766F95D873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d/Ashoka2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91264" cy="613596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/>
              <a:t>VY_</a:t>
            </a:r>
            <a:r>
              <a:rPr lang="cs-CZ" b="1" dirty="0" smtClean="0">
                <a:solidFill>
                  <a:srgbClr val="00B050"/>
                </a:solidFill>
              </a:rPr>
              <a:t>32</a:t>
            </a:r>
            <a:r>
              <a:rPr lang="cs-CZ" b="1" dirty="0" smtClean="0"/>
              <a:t>_INOVACE_</a:t>
            </a:r>
            <a:r>
              <a:rPr lang="cs-CZ" b="1" dirty="0" smtClean="0">
                <a:solidFill>
                  <a:srgbClr val="00B050"/>
                </a:solidFill>
              </a:rPr>
              <a:t>D6.14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Autor: </a:t>
            </a:r>
            <a:r>
              <a:rPr lang="cs-CZ" b="1" dirty="0" smtClean="0">
                <a:solidFill>
                  <a:srgbClr val="00B050"/>
                </a:solidFill>
              </a:rPr>
              <a:t>Mgr. Nováková Jana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Datum vytvoření: </a:t>
            </a:r>
            <a:r>
              <a:rPr lang="cs-CZ" b="1" dirty="0" smtClean="0">
                <a:solidFill>
                  <a:srgbClr val="00B050"/>
                </a:solidFill>
              </a:rPr>
              <a:t>listopad 2011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Ročník: </a:t>
            </a:r>
            <a:r>
              <a:rPr lang="cs-CZ" b="1" dirty="0" smtClean="0">
                <a:solidFill>
                  <a:srgbClr val="00B050"/>
                </a:solidFill>
              </a:rPr>
              <a:t>6.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Vzdělávací oblast: </a:t>
            </a:r>
            <a:r>
              <a:rPr lang="cs-CZ" b="1" dirty="0" smtClean="0">
                <a:solidFill>
                  <a:srgbClr val="00B050"/>
                </a:solidFill>
              </a:rPr>
              <a:t>Člověk a společnost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Vzdělávací obor: </a:t>
            </a:r>
            <a:r>
              <a:rPr lang="cs-CZ" b="1" dirty="0" smtClean="0">
                <a:solidFill>
                  <a:srgbClr val="00B050"/>
                </a:solidFill>
              </a:rPr>
              <a:t>Dějepis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Tematický okruh: </a:t>
            </a:r>
            <a:r>
              <a:rPr lang="cs-CZ" b="1" dirty="0" smtClean="0">
                <a:solidFill>
                  <a:srgbClr val="00B050"/>
                </a:solidFill>
              </a:rPr>
              <a:t>Starověk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00B050"/>
                </a:solidFill>
              </a:rPr>
              <a:t>Starověká Indie</a:t>
            </a:r>
            <a:endParaRPr lang="cs-CZ" dirty="0" smtClean="0">
              <a:solidFill>
                <a:srgbClr val="00B05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844824"/>
            <a:ext cx="7851648" cy="1440160"/>
          </a:xfrm>
        </p:spPr>
        <p:txBody>
          <a:bodyPr/>
          <a:lstStyle/>
          <a:p>
            <a:r>
              <a:rPr lang="cs-CZ" dirty="0" smtClean="0"/>
              <a:t>STAROVĚKÁ INDIE</a:t>
            </a:r>
            <a:endParaRPr lang="cs-CZ" dirty="0"/>
          </a:p>
        </p:txBody>
      </p:sp>
      <p:pic>
        <p:nvPicPr>
          <p:cNvPr id="1026" name="Picture 2" descr="C:\Users\Janička\AppData\Local\Microsoft\Windows\Temporary Internet Files\Content.IE5\QPIY70IJ\MP9003627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2664296" cy="1771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Janička\AppData\Local\Microsoft\Windows\Temporary Internet Files\Content.IE5\QPFW7EXT\MP90040955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573016"/>
            <a:ext cx="2046972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0060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rozkládala se na poloostrově Přední Indie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pohoří Himálaj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největší řeky Indus a Ganga (podle ní pojmenována)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vhodné podmínky  pro zemědělství a říční dopravu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 povodí řeky Indus – první civilizace = </a:t>
            </a:r>
            <a:r>
              <a:rPr lang="cs-CZ" dirty="0" err="1" smtClean="0"/>
              <a:t>harappská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i="1" u="sng" dirty="0" smtClean="0"/>
              <a:t>Zemědělství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cs-CZ" dirty="0" smtClean="0"/>
              <a:t>využívali pravidelných záplav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cs-CZ" dirty="0" smtClean="0"/>
              <a:t>pěstovali obilí, sezam, bavlnu, rýži, luštěniny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cs-CZ" dirty="0" smtClean="0"/>
              <a:t>chovali koně, ovce a hovězí dobytek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cs-CZ" dirty="0" smtClean="0"/>
              <a:t>místo rádla pluh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098" name="Picture 2" descr="C:\Users\Janička\AppData\Local\Microsoft\Windows\Temporary Internet Files\Content.IE5\481XTB2W\MC9004357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356992"/>
            <a:ext cx="1635125" cy="1466850"/>
          </a:xfrm>
          <a:prstGeom prst="rect">
            <a:avLst/>
          </a:prstGeom>
          <a:noFill/>
        </p:spPr>
      </p:pic>
      <p:pic>
        <p:nvPicPr>
          <p:cNvPr id="4099" name="Picture 3" descr="C:\Users\Janička\AppData\Local\Microsoft\Windows\Temporary Internet Files\Content.IE5\QPFW7EXT\MC90043571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212976"/>
            <a:ext cx="1438275" cy="1346200"/>
          </a:xfrm>
          <a:prstGeom prst="rect">
            <a:avLst/>
          </a:prstGeom>
          <a:noFill/>
        </p:spPr>
      </p:pic>
      <p:pic>
        <p:nvPicPr>
          <p:cNvPr id="4101" name="Picture 5" descr="C:\Users\Janička\AppData\Local\Microsoft\Windows\Temporary Internet Files\Content.IE5\MJ6ZS3ZR\MC90043569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437112"/>
            <a:ext cx="1222375" cy="1568450"/>
          </a:xfrm>
          <a:prstGeom prst="rect">
            <a:avLst/>
          </a:prstGeom>
          <a:noFill/>
        </p:spPr>
      </p:pic>
      <p:pic>
        <p:nvPicPr>
          <p:cNvPr id="4102" name="Picture 6" descr="C:\Users\Janička\AppData\Local\Microsoft\Windows\Temporary Internet Files\Content.IE5\481XTB2W\MC90043568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365104"/>
            <a:ext cx="1320800" cy="1412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Soubor:India (orthographic projection)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57089"/>
            <a:ext cx="5688632" cy="5688633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0" y="6488668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smtClean="0"/>
              <a:t>[cit. 2011-11-22]. Autor</a:t>
            </a:r>
            <a:r>
              <a:rPr lang="cs-CZ" sz="900" b="1" dirty="0" smtClean="0"/>
              <a:t>: </a:t>
            </a:r>
            <a:r>
              <a:rPr lang="cs-CZ" sz="900" dirty="0" err="1" smtClean="0"/>
              <a:t>Ssolbergj</a:t>
            </a:r>
            <a:endParaRPr lang="cs-CZ" sz="900" dirty="0" smtClean="0"/>
          </a:p>
          <a:p>
            <a:r>
              <a:rPr lang="cs-CZ" sz="900" dirty="0" smtClean="0"/>
              <a:t>Dostupný pod licencí </a:t>
            </a:r>
            <a:r>
              <a:rPr lang="cs-CZ" sz="900" dirty="0" err="1" smtClean="0"/>
              <a:t>Creative</a:t>
            </a:r>
            <a:r>
              <a:rPr lang="cs-CZ" sz="900" dirty="0" smtClean="0"/>
              <a:t> </a:t>
            </a:r>
            <a:r>
              <a:rPr lang="cs-CZ" sz="900" dirty="0" err="1" smtClean="0"/>
              <a:t>Commons</a:t>
            </a:r>
            <a:r>
              <a:rPr lang="cs-CZ" sz="900" dirty="0" smtClean="0"/>
              <a:t> na www: http://cs.wikipedia.org/wiki/Soubor:India_(orthographic_projection).svg</a:t>
            </a:r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Státní útvary v Indii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7332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vyspělá města -&gt; pravoúhlé ulice a dělila se na dvě části: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				a) hrad (citadelu)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				b) podhradí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12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kolem r. 1500 př. n. l. vpád bojovných indoevropských árijských kmenů -&gt; obsadili území a podmanili si domorodé obyvatelstvo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ve 4. stol. př. n. l. pronikl do Indie makedonský král Alexandr Veliký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363272" cy="4911824"/>
          </a:xfrm>
        </p:spPr>
        <p:txBody>
          <a:bodyPr/>
          <a:lstStyle/>
          <a:p>
            <a:r>
              <a:rPr lang="cs-CZ" b="1" dirty="0" err="1" smtClean="0"/>
              <a:t>Ašók</a:t>
            </a:r>
            <a:r>
              <a:rPr lang="cs-CZ" dirty="0" smtClean="0"/>
              <a:t> – nejvýznamnější král, velmi moudrý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       - vládl v letech 273 – 232 př. n. l.</a:t>
            </a:r>
          </a:p>
          <a:p>
            <a:pPr>
              <a:buNone/>
            </a:pPr>
            <a:r>
              <a:rPr lang="cs-CZ" dirty="0" smtClean="0"/>
              <a:t>              - politika mírumilovnosti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       - svoje výroky nechal tesat do sloupů, šířily </a:t>
            </a:r>
          </a:p>
          <a:p>
            <a:pPr>
              <a:buNone/>
            </a:pPr>
            <a:r>
              <a:rPr lang="cs-CZ" dirty="0" smtClean="0"/>
              <a:t>                mravní zásady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/>
          </a:p>
        </p:txBody>
      </p:sp>
      <p:pic>
        <p:nvPicPr>
          <p:cNvPr id="18434" name="Picture 2" descr="Soubor:Ashoka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924944"/>
            <a:ext cx="2643361" cy="3743285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0" y="6350169"/>
            <a:ext cx="748883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smtClean="0"/>
              <a:t>[cit. 2011-11-22]. Autor</a:t>
            </a:r>
            <a:r>
              <a:rPr lang="cs-CZ" sz="900" b="1" dirty="0" smtClean="0"/>
              <a:t>: </a:t>
            </a:r>
            <a:r>
              <a:rPr lang="cs-CZ" sz="900" dirty="0" smtClean="0"/>
              <a:t>PD-</a:t>
            </a:r>
            <a:r>
              <a:rPr lang="cs-CZ" sz="900" dirty="0" err="1" smtClean="0"/>
              <a:t>Art</a:t>
            </a:r>
            <a:r>
              <a:rPr lang="cs-CZ" sz="900" dirty="0" smtClean="0"/>
              <a:t> </a:t>
            </a:r>
            <a:r>
              <a:rPr lang="cs-CZ" sz="900" dirty="0" err="1" smtClean="0"/>
              <a:t>tag</a:t>
            </a:r>
            <a:endParaRPr lang="cs-CZ" sz="900" dirty="0" smtClean="0"/>
          </a:p>
          <a:p>
            <a:r>
              <a:rPr lang="cs-CZ" sz="900" dirty="0" smtClean="0"/>
              <a:t>Dostupný pod licencí </a:t>
            </a:r>
            <a:r>
              <a:rPr lang="cs-CZ" sz="900" dirty="0" err="1" smtClean="0"/>
              <a:t>Creative</a:t>
            </a:r>
            <a:r>
              <a:rPr lang="cs-CZ" sz="900" dirty="0" smtClean="0"/>
              <a:t> </a:t>
            </a:r>
            <a:r>
              <a:rPr lang="cs-CZ" sz="900" dirty="0" err="1" smtClean="0"/>
              <a:t>Commons</a:t>
            </a:r>
            <a:r>
              <a:rPr lang="cs-CZ" sz="900" dirty="0" smtClean="0"/>
              <a:t> na www: http://cs.wikipedia.org/wiki/Soubor:Ashoka2.jpg</a:t>
            </a:r>
          </a:p>
          <a:p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7056" y="1484784"/>
            <a:ext cx="8496944" cy="537321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dirty="0" smtClean="0"/>
              <a:t>a) Hinduismus </a:t>
            </a:r>
            <a:r>
              <a:rPr lang="cs-CZ" dirty="0" smtClean="0"/>
              <a:t>– vícebožství (</a:t>
            </a:r>
            <a:r>
              <a:rPr lang="cs-CZ" dirty="0" err="1" smtClean="0"/>
              <a:t>Brahma</a:t>
            </a:r>
            <a:r>
              <a:rPr lang="cs-CZ" dirty="0" smtClean="0"/>
              <a:t>, </a:t>
            </a:r>
            <a:r>
              <a:rPr lang="cs-CZ" dirty="0" err="1" smtClean="0"/>
              <a:t>Višna</a:t>
            </a:r>
            <a:r>
              <a:rPr lang="cs-CZ" dirty="0" smtClean="0"/>
              <a:t>, Šiva)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			        - věří v </a:t>
            </a:r>
            <a:r>
              <a:rPr lang="cs-CZ" i="1" dirty="0" smtClean="0"/>
              <a:t>reinkarnaci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endParaRPr lang="cs-CZ" i="1" dirty="0" smtClean="0"/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dirty="0" smtClean="0"/>
              <a:t>		b) Buddhismus </a:t>
            </a:r>
            <a:r>
              <a:rPr lang="cs-CZ" dirty="0" smtClean="0"/>
              <a:t>– jednobožství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                                  - bůh Buddha (osvícený)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                       	        - cíl odvrátit od utrpení a zlého a 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                          	          dosáhnout stavu blaženosti  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i="1" dirty="0" smtClean="0"/>
              <a:t>                                             (nirvána)</a:t>
            </a:r>
          </a:p>
          <a:p>
            <a:pPr marL="2708910" lvl="8" indent="-514350">
              <a:buNone/>
            </a:pPr>
            <a:r>
              <a:rPr lang="cs-CZ" dirty="0" smtClean="0"/>
              <a:t>              </a:t>
            </a:r>
          </a:p>
          <a:p>
            <a:pPr marL="2708910" lvl="8" indent="-514350">
              <a:buNone/>
            </a:pPr>
            <a:r>
              <a:rPr lang="cs-CZ" b="1" i="1" dirty="0" err="1" smtClean="0"/>
              <a:t>Tádž</a:t>
            </a:r>
            <a:r>
              <a:rPr lang="cs-CZ" b="1" i="1" dirty="0" smtClean="0"/>
              <a:t> </a:t>
            </a:r>
            <a:r>
              <a:rPr lang="cs-CZ" b="1" i="1" dirty="0" err="1" smtClean="0"/>
              <a:t>Mahal</a:t>
            </a:r>
            <a:endParaRPr lang="cs-CZ" b="1" i="1" dirty="0"/>
          </a:p>
        </p:txBody>
      </p:sp>
      <p:pic>
        <p:nvPicPr>
          <p:cNvPr id="3076" name="Picture 4" descr="C:\Users\Janička\AppData\Local\Microsoft\Windows\Temporary Internet Files\Content.IE5\MJ6ZS3ZR\MP9001799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149080"/>
            <a:ext cx="3657600" cy="2401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Janička\AppData\Local\Microsoft\Windows\Temporary Internet Files\Content.IE5\481XTB2W\MP90043888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573016"/>
            <a:ext cx="3200400" cy="2130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4342" name="Picture 6" descr="C:\Users\Janička\AppData\Local\Microsoft\Windows\Temporary Internet Files\Content.IE5\QPFW7EXT\MP90039933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429000"/>
            <a:ext cx="2072640" cy="3121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4" name="Picture 8" descr="C:\Users\Janička\AppData\Local\Microsoft\Windows\Temporary Internet Files\Content.IE5\MJ6ZS3ZR\MP90039996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48680"/>
            <a:ext cx="3420380" cy="2736304"/>
          </a:xfrm>
          <a:prstGeom prst="rect">
            <a:avLst/>
          </a:prstGeom>
          <a:noFill/>
        </p:spPr>
      </p:pic>
      <p:sp>
        <p:nvSpPr>
          <p:cNvPr id="119814" name="AutoShape 6" descr="data:image/jpg;base64,/9j/4AAQSkZJRgABAQAAAQABAAD/2wCEAAkGBhQSERUUExQWFRQWGBkaGBcXGBsfGBwaHBoXGh0YGhoYHCcfGxokHBwYHy8iIycpLC0sHB4xNTAqNSYtLCkBCQoKDgwOGg8PGiwkHyQsLCwsKSwsLCwpKSwpLCksKSwsKSwsLCksLCwsLCwsLCksLCwsKSwpLCwsLCwsLCkpLP/AABEIAOcA2gMBIgACEQEDEQH/xAAcAAACAgMBAQAAAAAAAAAAAAAFBgMEAQIHAAj/xABGEAACAQIEAwUFBQcCBAUFAQABAhEDIQAEEjEFQVEGEyJhcTKBkaHwQlKxwdEHFCNicuHxM4IVJENTY5KistIXNFRzkxb/xAAYAQADAQEAAAAAAAAAAAAAAAAAAQIDBP/EACQRAQEBAAIDAAICAgMAAAAAAAABEQIhEjFBA1ETYSIycYGh/9oADAMBAAIRAxEAPwB9yfYruKLUqLq6tW7yKg16ZMA+MnUUM1L3ZpuOVbi3GE4eShdCEpUg2oqGI/iTK2ADCmqeEEywAUkiedcU7eNQrK1AslQrTFZtTSTEFUNQsreBVU1GL6mGobnALtRxZs1V7yoCtUimp18wtOkCSZA9qSIX7TRuBgvNIpnuGPXpBadMVWFF6/erCspLywdGAOmCQJJLAh/swqaoPtTIsAY/T63wb7MZw0XqP3mhNPdk7syHUSEEe1ACL7IGorIBOIuL5ekGXuXVlZQzAHwq7Fj3agX0qoBk3E3uIxnyy9wByjUIO/KNtgZj0ONQB3h8RMACJ+1YnnIgeuK6VgTAGpp8PTebxFoEYt5Ola0amGpoljBEjmbAWxGYMerJpVjNwJOwvYRbn+OK1FxTy5bUoabJPiaQIMdBvP8AbEvHTVDJRcfxDBEgAhTGkGbgTqN+UHY4ppkrgsdRB9kXURbfny+WKk67NtlKJ1F2nU1/zg+RHyxasIj3GfhYf5xpQpNUdVUEuxhQNyTsLfH8cdT7H9naWWAYhWrXBfkvUU+n9W58hib77OcdpSyPYfN15ZaBRTcNVIQRO+ljr2nYRfB/J/soqsJqZiinKFR3nz8Wgf5OOgU80BOJEzAt9c8KY0nDiQ1/ZEwmM0nvoNPoYq/UY0zH7Nc5SX+EaVUT9l9LR5irAJ/3c8dHWuD9fXnixTqjDyHeEcmPCq6lFfLimz1VphHcqYP27ghlG3hJPljelwiqzKvcr4sw1Ce92KjUXMJ7Plv6Y6pWIYaWUMp3BEi3UHywgdr+z/7uor0dTUkcvUQsbKV0wOfdyZMmRzMbXOWdFeINQ4dVYUj3Md5XagJqbMv2jCXU3iL49R4bWYoBQgtmHoXqbMsSxhJi+1z5DAGh2idWWQ0CoXIlpIJaaUgWsTfffGR2oIIgsIqNU9o7Nbu7r7XtS3OcaSpHqHDKzd1/Bjvaz0f9T2XQ8/4dwbwBJ6xjGW4fXc0lFEg1XqoJqiz0t1aKZueUe+MBf/8AVtAOsghy48RkKZ8MH7Rlr/rjRO1bypDEaXZwdZsrAhk29oy19zIwAZymRrVe4igR+8Fws1BZqcyj/wAOzeQnziMR5TJVandxQI71arLqqCxpTqRv4dmtYbXvEYFJ2oZdMMfC7uvi2RteqntZjqe+98Q1e0jSCJ8LswksYVpmkbcyWvbfD0hWnlGcUv4aqKtN3BNUW07q/wDDsx5bjzscR5dqagM6OZurF6fh0kErLAgNIUnwzYYCVeNNAvADF16gzIXxG6jFXM8X1AgmQTqIHslju3r5jBowS4pmg7hhEGVjUT0M6ogC/wBkAYF0VU2BJuBvYSY3J2k/jio1Vm8hz/zjSi945ER+m+Js0dDmaybqqgksossmwB8VhNgd7WxH+5DnM874NZHONVpMQXZkB1SmtJAkGRJQH+kDlOF6pm3k+Jt+uMudnErcbB406SpC38YEXHstq3WxsY3Y/axFTeNTjSCSZQrEzO0mxBGkEXHnGIKJPIcieotv5dfnvOLaZknxR12iBqM+gkydunQYmalVpXJMrT3LWOoXA/C87G+IK9OpImQKhaAecG99pvgnmOHO6LUkHSTCqr94t/bLBYMEC0z5b4HBv4lEVB4Q0g3hlaIidrg4qf0BDK8NRgNkXn4tTeIzJ2AVVgkn7Vtm8NihxurlErBCwWSCD1LRpO2owo3HWwnA3N1EVZm5E6YHlFukHy9nA0d5XIUGQOp8IHv57+eDjt7pxvTzEu9Rizsx3bc9Sf7Y3bNTG49NvdiKrQZdwfUjrMH3wfhiallJUE8/hc7nGlz2Zm7JhUU1D7bAqCdwo3i1pNvQDDVlOJHUALbx8cIS5sgpBtA2Px+OHPgFNXl6rFaYFyPaJ30r+vmOuMeS4cKFSVPpf4YlVyPOwxSTtNklGiaawPtVPET90SYBtudsav2kybtpFamrSF8NQFZI9kSZqRzYBVH3jzleiTZxhy5be/Fmjm7icL9XNlWYeEkAQQZUiJDKRupFwRixluLUlGutUFOnMSQSJMCWj2VkxqIiTGHoM6ZiY+uuKPE+IBQD7tre8dN58sR0uO5SCdcBW0tLrYnZrSGQyLj4YxxekjUy1MhgJDCQYtyI9QfQ4YcQ7W5Xuc5VRSQk6kEmyMNQHuuv+3AU1m+8fif1w29vFU5hGuZpAWgTD1B+eFnuV/m+WN+N6Z2IDVb7x+Jx4uRzPxOLHcL/AD/L9cZrUBN52H4eeGWKxqHqficaknqcWDQXz+WPdwv83wH64YxWU42i09MTjLr/ADfAYk7ldLXIFrkeflgGKYqH3YzqxIMoeRDehv8AA3xG1IzEGekXwEv0M8dPtQxtY7/1fLEgaLGnJ66jfzxBTyWn2hJ6TtcztubA48aw+6T7xjHllvSbRL9yXWw1FwJPNJEiGAY8wGbntvviWpwwKPCzRHiWdrGD4YLDrOxMRhuznZULWdVYVNVMBGgwvdprqAFlCAL3a01PsqKqTLAkqGarMpqiDAL8oEGb+QttcWtMYz58eUvVJUV2BADQGvuYG8zfyk7TOKfEgFSCQRqITeYUjkf6ov0xu9cgAQNgdtp8towM4i+p/OB+AH44048bvasSZLL940vJUedyByBOwFvTBuhTQJ4BtGx3EhSY3iZM9I2xUo0/CFgWAHnMidvfi5lKbM8AG1jEXE3k2At18t8L8nfe9K8dSZjxIVUj2djbYzPQ2+tsUqUiDNh0sOu2L/7gRqBYBbEwZF56WG15jG1DKroR4LU9RHQkgExztqn4Yj8dklhzjZOx7jHE1zXD8uzwa9N+7LADUyibmN7d2fWepwq5+rUduegDSBNoX+8nBWhwSqwWppK02jQT9osSZA30gDfnNsezvZ+ooLDUpLN6MAd8X9PsLyHAKlXYwPTpiXPcBekJkOvPHqOSJaKpq+W8fLDZwLsPVqxpV1pQdTVFgAdQWGpvMG3pGHaeIOxfYSrmaZcVO7p6iFHOxM22Amfn1wvdpeC1cvmWp1JZliGPNTsRPLHd+z/DUpIET2QLX3HXAD9oXZZswoq01mpTsQNynoLmDeB1OJ3vT8enJ8v2drOBsOe2JqFPMZOqji1x7OzDYhhsRBxep5GojeDMVEbaFheexUwfni5w18zVq6Knd1hIlmkN/wCixMdcPSwR7WdijUpPmqbqEoll7szJWdepWFrBtiBZd+WEf/gzH/P9sdD4jxxjSrZZBJ8Rj+UBQ1jv4A2OX8IzzUnAM6SQCCPng/ys/wAT6+rCcNLbfjjOZyRjV6DfpbBfhdCWe/T8T1xDVQmkx5are+fLrif5L5Z/x/61/jmBhylhvjb9w9cWqV9IjmPxwcOVwvy/mvAcfxSldMp4se/doVh1j8cX2Glz6nEucpgKnUrPzX++NPP1/ZfxgLUTG3PFihV0rO55X93PbBHL5YEXMXO0DpiNuHaiwkeHmenutg5cp6ZX8dsDtWr2o8X6npjHf+nwGNq+U0xe202Itv641XLmNx/5lHym2J6Y3jjtzZbLZ8NXcuiVB7VYJoWkylZp6mKimGYF2EamRFIvcj2l4Twxm7vMae+CKqNMuBUmmrEAjUofxGZhjNpstcNpZrO1RlxmdTZQpTFRCVDUn0pUOgEq7LyZoHhkagbFeGZJlSuMxmEr/ur631JVvqstQoy6qbqllK6lMA7qxPSHJO1uSp5etWQPK03anT31MF0XsIiHDSfMDbCvQBaoDvz+H0MHe09KnVzmdenpFOnqdVGq/jRIErM6n1GYFm8pocKpL3dRpPeakUC0aCKhcm+qZVBItczcjEZkVBUZlAqgg6ixv/KJgeYBIxmmxUOVOlogG3MrO/lOIVReQ23kyefLkPTEuVzBk20wp90zzPIRv6dcY503nK/UeZzDQy3MkTY3gGOhO/MC4nDjwPhS1uHhT4SXUieRaqaYmdh4xflhNzBbvHnxb3veCb3Jtf5Y6F2HyuvKENJU95TYdVZQCB5iZ9QMGZE+6oZfipJAfdOvLSNMeUbYaeF8bQKFa4iYInf++EmrwiplSyVYMfaXYiI93pyxXPE3tEL0xImx0rNdo6FBNaos8tKgH44Vl7cCpXqNmJqIpASiZNMTcsy7MwsBPmemF45gsPEZvzxX4jwll0sDGsSfeTHy/HDgtpuT9oeljoTSs+EAAADoANueCnD/ANoVIkd4GEjkTM7WKmRA545SyVKZIF/W+LVDK1yZEX+yY/DDwa6jkeOUK1V6NdUzARvBUdFLEEBhqIA8QBgnywxZbL5ZABTp00/pH1bHFsvRam5kmZn34Y8l2icCGO3PC09G+LcDcZkV8vp16jTdWEqyvpGr1jUp8nnljmnaGm9KvmKYnTTq1FkM0+FiV9LacdX4DxIM1PU06tUebHwqo85YfA4Qe3/CGPEsxpDMHIYQBHiUCZJHPVv0xXH2V9K3DqALMDBuBJWeTmRJ8sQxNIGBJY8r20ncepxLlkqKxPdOZM8h97/5Y9+7VAgXu33JkRFwB18sReN8r/06ZZinQpzbrt9HFn9xqb6V/wDT0J/AHGcvknEHS1r/AGfLz8sWmzDAXpvtHL7rDr54PyeXXiXG8foUyQ0c+e+/xxNUBhZAFh5dCDN55i2MCgxYnSwk9B+uJa1NvDY2Qj5n6jGn6TcVkBhgJuIgR95d+cfXXFbihLEqCYLSdK7wBusyBPLyxeoQGPLrIP3l6jFbMCW8pPpuME/2Ty/1RU8rZLiNFy1tjJInbnfFyl2OzDqGXL12VgCCKLEEG4IIS4PXBXgvGWp01VaVER/1DTRnnVuXILD4iIEYNntVU/8AyR8fzjBc1zcocOL5fK8NrLXTUKjygctqZiWLVFCsNOoKwYHmF0yLkrvab9pD5sNRVRSoOAralBdzJ9o3CLYWEkR7WHj9omQp1shXIgVKSmuupYbVTUkETBEgBSb+GR6caDgUxe5cahPI7eUgkH3Y05ULNXhqZhJqopLWLLAaNx41Hi5GDItgHmOyXc0DUQmoQ4Ym+pUAYEFQYO4JI6DkSQYoVCsjZYm5tqBnw3lb8j154N5Q+MIIDPPh68zHum+IlVCQOEVCGOmOcloso5s1hbzAt5YKcM7DZmq0EaE/7hNjt7ABlwRImwnnjoOT4V9qq/fHVqGpVCi9iFjxEfebnMBeZJxfcki9/q+M9aeH7KuT/Z7l0B1mpVPMk6Radgn5nDVwrhyUaapTXSomBfeSTc735+mKfGcyKdOTtqUe4lZ+U4mTtHQWBrUR8fhhKyQF7dp4E/qIJ9QT+WExcpJjDd2z4zRqUwA4nWsDrPht8cAsjRDEXAi9+f8AnChX2r5jhMp64DDJVbQ4tbxFtumxjHWuE06TqA6qdrECPwxVz3YvLlywcopk6YmJ6GRbD0scxbK1zENTmf8AuQfmmNzlcyNkmdyr0z+YPvjDnX7KUVbSGLdCG393I4v5fsSsAo8/y6tvfEfPDGUjZahVYzUMnbccrbjBf/hBgHmcdDfstQRBC3A+8YJi5wvVtCuZIUDywdHmDnYrhYWirEeJXaJ5WFx5+I4BftFWvRrZepRQmm50VStMMRDqVlo8Mh2FzEr5Yaey2dU5dbjxFzv/ADED5AYMlwRY33tg3s/jgfE+2+ap1nRCoVSID0wW9kG5B88Vv/qDnIImlf8A8IfrjsXHew+TzZLVKWiod6tKFf1aPC/+4E+Yxz7tD+y+vQlqQFemOaiHA6sl/isj0xcvH9JvGqVHtfXORqVmA7xagVSEHdwdE6hqnV4jgTW/aBm23FK3/hn/AOWNqVVRlmoAvqaoG3/hx4d1n2rbxjWlwkFeU+v54LZPaZt9Nv8A6g5qIij/APzP/wA8Gez+fzecDhadNmEabBVkzGtneADyi++AFbh4XcR5zP4bYd+ybDL0NGhTXZi5DafDKFaaFWhu9gk6VGqKigkTeuvhd/QDi3Hf3eqaOayhpVFtNN/aH3l2DKRcEEjFgtw+unezUojXoLNKjUQSAYkGw3nlh2XtTlmotQz7U6zq5/gqjbclcXAcXmNrcxgIr8GqAU2y4RZIVg1VTPVnD+Jt7sDvyw+h5ULynZJa6TRzNPuxJdiZC+Z0ySbGFsTB2ucH6fYzKAD/AJiqbC/gE+cSY9JxJx7IZZcgaWUOmlT8RUOWJJudZO8/D0xytqDTZ7euJuF7dg/at23otlXytJtVV2QMIsglWIaftEeGB/NPTHK8xxAPQqUzuBz5xuu+8X9x6417R8SliHbvK+s944nSGEggFgCbz5CB0wLbiLVGJKqTt935rE+/FeyMXBcwappgMGZlAZTuSZ/IAztvjo/DOHhBFyTuT+A6Dywq/s67OCnTGYqDxOIpjmKZO/q//tA64d0T4m5xjyvbXjxxKoucevE4zTS+JFX8f0xKwHtXw962WdKUa7FQdiQQYPqAROEPLdmM+xEZV/UkKPi8DHV1STi/SpWA5DYf5wbhZrldb9lWcqJqNSjTcQVpqS0kfeeyg+k4Hv3lEinmqbUX2BYeFvRtj8cdtp0488bVMurqUqIrod1dQyn3G2DaPGfHKshx2ogixH1bGeI51qhkMwndWJKjzUi4HkQfXDnxH9mmTqXpiplm/wDBbw++m+pfhGAeY/Znml/0s1SqDpVpsjfFCw+QwArMXBiEn+v9VxeyD1A16i0x1Us7e5QAJ9WGLtT9n3EZH/2xH/7D+GnF6h+zvPn2qmWT31G/BR+OAMZvtMyrFPWw61CNRPyA9MBK+ZquwRYfMP7CC4Uffby6fRw0ZX9lZZgcxnGI+7RphB/5mLH5YcOC9nctkwe4pBSfacktUY/zO1zhhy4cPzuSQCqjoqj2gNVPnuwsPQxjDduKoEd4I9f746++9j8MUzw2kGLdzSk7nu01fHTgGKPZ+q75ak7TqZAb77tBPqIwVA+vhiOZn4/hjdWwGE8e7Pd+CadQ0avJhJQ/1p59Vg+u2OacQGco1DTqNUDAiRpkEHZgQYK+Y+VwOyK3XArtF2bpZtUFQHUjBlYMRzEoxUglG5j0Igi98eWI5cdcpo9oq1C51tUM6C4OhepCfae8iTAgWMyKXEuId8Gqs/d1omoptTqXBLKwazHfQQJ5MTAxY7RcDp0C9IFxUSqzBmZmIQjwoFJ0x0O9uc4E5PTJ1FmI2Y/Z9FFgfO5HXFVng/2X7N0647zMJWSm2kp3Id6umAAYVCUSx8TXNoBiSb7Vdnsmi6u8qBwPtKxLQB4mXQLxuYi18LPZHtl3NOpSqOyy+pGQAkk6QZuOg3w1NxenSNMV3/ddc6LVCwO0sVZgQ24gRywUEnhFZ1dqne06dBlIllLPUSwP8FGkrOkgsVEqCDbBan2Z4cwB73OmRM6ImecCgQPQE+pwLzzKy1no1kLNXZCj02DMIZA6MBoWmVNwSNJIk7EhDxvOU/B3rjR4Y1sYi0SDB92CTRUGZy3iaRF2PXmTud+mLvZzgYzGYVGkKJL/ANI5f7rL7zibOLqXUv2lUT5+yd/OcNXZbO10pqIgck1KgAndgPGzEXJMYXLlkHH2dqQ2gCNgOX9hsMWFT4nc4rZWozfYQ+as3nzKxiz3bAbe6QfPpjDW6WmIxE76S3mYH16Yz3gnA3McQBc3tsPr5/DD0DOTjBBFwvVOIlKbMglgpKjqQLeuA/Dv2joFGsH3/wBsP2NP8eWN1GBmW4lqRWIKkiYO46T0ticZ3rH16YY1cAvjxOKP/ERjX/iizGACGvEha18DBxNevzxInFFI3GALuq2Mg4oDiannzxN++c98AXFxnFRc0DF8er55UGomw/PAFl6YxXZI5YgHGaZEhh9c8SvUt+H64AmpNbGY/TEVJsSO4FzgBd7Z9klzdOVBFZB4SIlh/wBszb+nzgbbcczPBmNkMFgbsYusypAG8gjH0A2Y6Xwm9qeyDVavfUTTVidTKzFQWm7A6YBImbgTJ5nFTlEcuLhNMaXIcG0yNiG5ehmME6fEDUA78d+VBCmoz2F/DKspib74aOJ8ABWurIJpFSzCJUMSoBYWuVsDY/PCpxPhbZdokOhurjmCJ2Ox8vhjTdQYuA9tK2WHdHx5crDUCYSDM6QQwHnIM88MQ7XZE/ZdfLp5eGnFvK2OWpXI922NjWm84m8dBl4Q/g0kmNUjawPn5wLeR64cODQpAAki+nync/n0t64SaWeVJaNKyTE7SLJteOZ6A4M5fOqpVNV2IZwOdrK1jbewPPGfLbT49H+hxsExq1eY293P443yXGtTMpEaWKkSeX+Z9+EnM5wUK4eISrcRsHAAYR0Nm95xPneLBK6VE9msl/J0t03K6fhgxenajXSt3tNzocakLr7Y5BhO9oN8JC5l6VQ0q9qiQJ5MNg4PMGJnrINxjGa4yVzKNNqqgHzdIH/t04K5/KLm6QuBVQk06ki0gSj8+7Ji4nSYMbzNG60p8Wm29/742VaIfvNCh99UfP192E816lOoVYFWUwVPLn125yLEEG84t5bvsy2mijVD/IPCP6nPhX3nCwHAcci8zfz+vjixQ4ozsFSWYjYAzF7x08zAxS4N2E2bMVCT/wBukTHo1QiT/tA8jh2ymQSkuimqoN/CIHqep9b4o8DaHDH3qMF28K3PrOw904lHCqYNkdz1LED5RgmpA9cSFvzwGDDhCg6hlxPnJO3m2PHh6if+X0k811A/jg2MbEjACzU4YCCablGO3eDUvoSsN+PvxWzWeqZf/WQqpsKinVTJ6axt6NBw2Pfe/wBeeNVpjbqLjkR0IPLACr/xsdfj+JxjM8UDKyNswIMW6QZ68xibjXYoOdeXIpuP+mf9JvIHdPS6+Q3wlZ3iFSg5WorU2G4bl523B3BFjieyWRwSqzWzAC9TOuPMCxOHSlxUBQBcKABO8AR+WE/JcWBUmdv74qZjtFpBvJwFrpeQzwYN7vjiepVn06fW+EvseGcHMvJ12pKeSD7UdXMn+mOuGpVkX57+7ph1UWSv6/XyxHmKIYbj664kSkOhxvoB9J+d7/lhG592qyFWk870GMMVmATYaul4Im0nC/mFU0grU6ekPocimobSY0w0kjeeRldzjp/FsjrpMFO43iY89P2l6jmJxzGoP4jq66S0oyyYFROnUHl5EY14Xer8Zc+P0j8Y4UcvUKkyN1PUfrinqGGrtNlzUo02UairaW03MgQPny3vgAnZ1yAdVMSJhqigjyIOx8saobU2lgT7NMSfO95PVmgenpiBc6wfUdyZMdSZMeWJ80uiKKiWBl/N49n0UEj11HFhOHACD7R9o9P5RiNgGG4iK9Hu/tDxISdmHL0IlffipV4opywv4kYMvWRIIj0JHuwOIam0KJJ2XBLh3Z4GXr7kzoB5zzjC6h91Xq8ZNVVVEZmVg3hk9REAefywwcJp5yqVZKbotJgxdhp3ERciRYX5c98GeHV1QBKYVFHIW69OeGHL8ROx8SG28+RHwxnb10uRXyOUpVdFSpTVnAIXUNhM6dJsR7TCZiWAgYYsu+pdIt5DYR5C2AuRpxqHW45bbcuW3u88Wq7mlD7LbUek2BM8uRvbGcrQYoPG18Ww5iOe+BWVzMjp52xYOYg9BjQl+Pr62xkYqU82PjiYVpwBOGxuHxUNURjBqEf3wwsmp54kVsUw0n3Y3LxB/DCCxPPAjtJ2fpZynpeVZZ01F9pJ8jZkMXU29DfBBalsZNXAHK8/2OzWV1EL39Mj26QJNvvU/aX3ah54VKeWevU7sBv5zBlRO0RMn5DHdqlQgfVjgBWrq2bYst0pKdZIklmIAE3JswHSPTC3C8VnhdPu1CkmwgwDpWwAQWvbfp5YJivAmQvqfr5YCU6+kgASx2WbX6kDbcz0nFqrWFJNVQ63I3a89fCbAdIxMmmKU+JUxzP/AJTGJ6ObR50sDfkb7zscLDCjmD3dQhGIEPTIVpOwg2PIQQflgRxvgObyk1KbmtTUSWH+og6sg3AH2lJsTIjFDT3Vibb+l59NsIHbHIHVrUXADD1WLfD8PLFvs92ybMqVcAP9lpHiP3SDzI2I89sb9oqpaiSolgZAtOqDK32JWd+fzOPXJN7hSMMY+zWEiIsywOm8YU81wSuXYlqclif9VRz6EzhnznD6lOmjlZpnxhkZXCT/ANw09QCyDBBA9rpGBDceQ3M3v7bfhox05WQJkfa6lr+YG7G/M4M5YayPX9fjgflqEUy3NzpXrpmJv1Ij/b54K5OnBIB2Bve1rRvjLkcRZZgKrtzsBb48wcEFrSPj0M7Wkz88BCTcx9oT6eHBCmviNpHWY6267e7E2CC+WqsLzEeagRyMWt+uDuWqnTc8uhjfqfzwq0qsRYEjeDPPy5RvP9yZy9TwnmQCQD5bT1vbkOuJaQdTivdoX+6SfQaiCd+W/oMLdTO5qrWqK+bnK1BUYsSDSQBGcKVglWUgSIuLiQcFcgRABuCL2sZFxH5Xi+I6/ZqnQpVK1Ak1T4e7a6sZJZGAFwVDj3m98TLlMa4Vm/4VMyWlEJF7SoPy2xcbOkwSbdJwpdnK80RpB0KSFVrsqzIVjzjabTHLbBpTtPyFvhixoymfjaB9bjFijnhG+AhqWtfyH5Y2o1b32wAcGejbbGzZ7AN64Ak/PGtPOdcBjqZv09w/HGwzv19c8BlzvTabC2NkzRwAdGb2j5bfDGKmYBHQ2wFpVyee319DElSv54AIDMjngN3P/OVJvNBNNrL/ABHkHpMap6Tiwlbfl/c/W2A+dWpXbM0qLqGiijX8fd6WLBfUsATO1jviaC3x3tNVeq/7tUKJSGnUu9Ry3i0mCIF+YEKTzAxe7O8NzNXW1d80hhGVmRWJDNpLDvHBsZjSLRPTC5neC1Ms7UyPECCAp+yRIPrIiPLGx7TVGWXVahSIepIqJpYPC32nlzxpJ10z06Zv9neTZyJzCOjQ4Z1YE3IN1i48QIMHp4WAaM9x5KICgkkAQSbiBuT97zxyPMdu67kMap7wSFhZaCZ0EQdSzBAOxuIkzLlaOZriJFJAN6rRb0BknBl+n5RN2mqKlZKlEBVqywAtpcEBgI+yZVrbao5YOrxwPTWpMCoCHABtUWC03P8AKwne+wwodqCqLQpo7OELnU1iSdAJgbCRYdMT9mahanXpi7KorIOcqCHAPmsbdBhWdaW9juRy5pjvEaBTaotRC5VTRYFgNrAE1NQ+6ZixxzrN5lVqOqRpDMFhQwgEx4vtW588dN4X2VTN5QVqmdNBH1LUVlp6REg6WZgZKwSeWr4yUf2VcPZQf3jNGQDMUhM84KyPQ4042T2kp1bmAIVdo6gQIA5AR8MZomUYgA9Pr5+cY2SnIBn1kA+vK/8AjpjNRPA0QL/UfqRjJQST4Jtckx7/AO24xZQkk3npa/nvaf741W9MDz8vvW25Y9WTTUm48j535YpMWkrR8vzjYfUDBBa52XmYHmN7j1t9E4H1WAJv6x8ZibevrjbLwWsRyHL6588JRioV4Nz0mx292CCHVUW9o1DoDBG4259R78CskOV+fMb7+pPkJxbzlTuwlQ2VGGqwjSxC2AI2JXnYTjOrV87n1TP1tGz06TQeuhQSPhPxxfOdHP3fXXC92yptQqpWggSabG8EGXHnZtYxBR4mpHiJ23G/LbGnyVOnPLVpNv8AHwxYLdcK+X4mtjIjkOeL6cXA2II5/DCVqzxtytJmUGwJt5c7YT+E9oGeqq3Oo+84duHcQQmGupBB9/XEeX7L5Oi/eU9ROwDEEKD9ywPvJthyi9rmWywIGq3nO2LK5MKAC0nr+gwOp53SSJ38/wAuuMtxGOc+p/PCAnCqIEfr7sVq1aLAx54HVuPCLG3X34HU+KPVM00LJzqMwSkPWo5g+iyd98AGc3mNCM3IdOZsAPMkmBhao9lMxXqtVFTuXY+INqBANwQVafZIsYkR5YYOG0NZ8B75xMVIigh2mmre3A+2wM8lXBf+Hl6VRgbANUqMAdRaJLeZIn8MTuej9xz7jfCzl6gQ1GqMVDFnNmuQQpuRBHngGavtkhNV4k32G3n0wc7c5cjMd4FXQwXSyzoeRLMwLEBybQDsBbC/RrAFlJCWIMjVupFidsa8fTK+8SUuIVNQAUmPMYuVK1QiXdUB3iC3pyGAqZhRBl56R/bE6UnqHwJpH3jv/bDsLVfP1tVSATCiAW5mZN/rbE3CuKPlq6VV3Q7HYjmp9R+XTHSeEdi6LZVUqoNRvq2cTYfK8HCV2k7LNlnKTqhS9NvvIsa1/qXcjphTnLcFl9j6ZJatOqJqNlqg1oad3pWI1FTuAzhWEaj3b6bKSA47Y5gWOYk8ye7knqZWfjgbkOIHuGpmYpt3gAiSuzi4vpkOByBq9cZphSAWouWIBYhQATzIAIAE+QxU4jRGmwj6vjNRzoa/p9fUYiIB6Ecj9fH441r+wYMe6/p9fPGRoKaGEAsbGbR19fdjfOj1j62nl78bUGnQDuBPK8D/ABjXiC+EwTA9Lev64e9l8Tk43y7CTM7z+XuH5HbEZE9IsbT7pgxPrjK1BI5kG3P5fpfAoe4ffnE7ARfnElbzY2j54K1KQYFW8SNKsPI2I8jy+PlgJkqxmPa8/wAJB6/PB/KrIvHpy9JIvBvt8MZVcJHak5lKS0sxpqUA8I9g50r4dRH8pPvVt4wHybU7E1XUdNIaPmJ92OncY4X39FlIUmzIGHhLjZT0DHUvKNROEilwOhUAZUqJPJW9k9PGGFud9vO2NuPOZ2jlxrK5ZY8OZpHydKqG3ori+JaWVcxoqUGO1q0T5QyD54xW4Eq+EV3UxIV6Wq39VNj8hht4TlUyOXZwheoATUYKdbbWAFwvlsIlucK2HIXRwjNA+ys3/wCqkwN7TPTFzL8PzoWQgInfWoHnuR8cX27SZqAzJToUyRpFd4qEGI000UtfcFgBffFunxqrqknxBSEk/aLBQT5zyiLDzwtUWs3l8yD4+7W0y1amLW8/PbfFYVkn+LmkEcqQeqT7wFQeus4aeI0aVZlyzItyy/vFbWWesNPgpshhakEb+QgmxFZf9nISo3f1S6AkL3Yif6jBIMEWA85i+HLPpYHU8/TdgmUoPmKk711DdAD3a+AT/MpI64Y8j2Vq1WDZ2oahXakDKr5EchtIFhOCOT7jLJpDUqSgnwhgCTa7R4tUTv8AHEOY7WrTIWkoPQsd+lhJ9x+BxO2+jkMlKmFWICKLXOwHntHl541Fak380gz0I2O8eYthUo59q5OptQHKD05AjSYF5ODuSoEXI0i0QT5207bEk2/tBg+b7OVqYIyhp1cvN8vX0tTQEe0GeZ58pGoxOBOT7FVnJDClQUSrd2NRYbWkg9bnqZw+d4Y+X10OITm4IkQDseU9D0579MPypWSlVf2cIhHjJEifCAY63J/PDFw/s9Ro+ygB5EjUZ/3e/YYvVKmpDE36iRtz5REW+F8Q06mlYJk3uAeu0G/MD3gYVtGSNxI5id5n158/7YA9qCz0vAuqrTKui7yykAqDH2hqUjzGC2YzloHWwv5cwIJsLc9r8g/EK8DVtpIIM85JIsfX54ncBX7Pdk1qKc2jqaAaEpkmSWt3T9NynmDOJ2p0JvRE/wApcr7jquMR9nP+XzdaqWPd0cy40jaDrDGBadLQPfgvmRwpnY99UWWJ0qpAEnYDRYDaMdHdqeMhU5bAzzjb5TP1tipn3OmJ98GPS/l9HGGrre8HyHpfpO/r64grVSSoJBuLcuWCTtAjkzDCOS3kbbXsfdvjbiNwY6TPu3/v+ONMqw74f0t+Rm3wxazVKzAdD+fTE32fxXyySi+nu9N5+vjaSmD1M7/R2PpjTIDVRQiAR+R/TEiD7sQOV+u07ef64V9mt5LLgERJ/Tpb4/HDTwsAgbL5jb/Pr54A5Kje9trW/GJ/HyxrxLtLoPd0v4lU2CjrHQbny8r4WaqHNMqCD4pnofPl5W+GFTiYCZlhACsZIMeB2kkjVA0vZpGxJvsMb8H4bWZteZr1Zt/DR4A82ZRv5L8cEM/w2nUgAsWSYWoWaJjaoPGo9dQ/lwXjipdBeL0SaD6XBAVjyMkA2gE6dyCb3Gw3xBk+1vPvEXnqYtqEgyNKy2obQoM9RJghXyz92VZkLFCD3ZJkxFz59Dfy6c2qpe2K4TeqjlcHM7x5nZzSFwCWqsAakG0gmRT1bQCznYsYxXyPaaslVWfxgaReL6ZIE+pHww3dm+DrSy6I6y1Qq9SR96CFvyCfEsSPMXxrgSeBVESKt7byakf+giPPD8puFl9j2aC1KBosQBUXUrXtWQAsSQIDBiTPRhy2vZviivSbvGBOlQzLdS6hmDL7wWBHL0xzjLceKKVcK6mNSVRYkCzAiGDAEwVYG5FwcTZbiwzNVKL6aFASP4akgSIk6mJYn2SxJaDzgYPA/I7U+ytNgGZ45yqgBpvc84i8EjlOLWW7M0ATI1eR235ADnzHX44G5pq2WpatXeUlC6ait4I2GrSfDtF5B9bAHV7XuSPCBFpkk+4kGR/a/PE5arqOhK1KlKoqgcgAI52+GNKvFFnf0HMDY/oAeu1sc0zHaB21XmY6keUgsR78VafFG6n02HMdDyMX+eHOFLyjpb8THKbetxE+EWgxvaJnmMQtxwcj0MDn7weY5jfzxzqpxpj7tt7edtv8dMapxQ2mTHK0fITtsZmem2D+MvI9Zjjn9Vvs3D33t7URfYdbTjV+PSDcSCJ1Hc78hNuvnythCrZ5pk257DY3sdxefjjccQN4Mekj4wb+/wBcPwLyO7cUAkFzuJ9ekSTOx69AIvSzvGAzom5LAGwnceduRt0wpLnGG5kbATyPkIxc7Paq2bpibAlvFyCif0HvGJvDJpaId5or57Luf9XvDTLWlyGZR0GoGBNpjBvJfsrDU0Z84VdlUsugGGIBInVeDbAPjmRNSujqjVJeomhASzFDKqIuZhtuS4P0eOZllUlqCkgEq1YggkbEd3Yjpip66Oxzbvz1xPk2mooHWTgWlQnB/huW0G8F4uJ28v6t8acukLdAgVlm24nzI/xgnmk8PMfXkPlGAearlGRxurDB3WGUFTMiR1v5D6tjK/tcV+BN/DInZmmfd02/DFjMZ2kntVFmNiZPuG5wColBUanVOlH5zseUnp688RZ7spVQak8a8iv6YfjN7pauZnjVSu3d5cETaxuR77KPQYaOA9nhl0YoA9fSZPu9lfW/mcKXZziK5d4db8+vpfbDFUzjFhWoSD/1F1SIAPjg3HKwnrbFXrqFL+xWvm9WXD0j408TKNyo9r3r+WB3aXNk5dMwp2KhoPtI1hI8jHuOKtXiNQVRXoDXru4UrBqRdhECGG/n1nAvL5Gs4ZavhpFie6UxctIX0BNvQYJh+W+k/DOOGpVpKCCSw5wBFzflIEeuLXEeAUgS8lbiUnaWFtpG+x6WnE/BuH0qbEpGuPtbx1UWnpv6bYg45mCEY2IGkCBeAZj0tPvPriLe+lT+zNUfx3N5+BA8hfA7i89yKlpotqI5+B5YeZ0F/djcV9LpHsyQI2gxcbyL/wCcTsmoVARaQfkQYGxtH6HfEeuz+Fbi3AQQzUxqNM6on26TGQQOoMr7xixV7PUxl1r5aWI8UiZZDeIizDmP6h6yJxE0j3raS1J2oukWCWg7yyEaTcCJt0wX4J/BerQHskmrR0mToMEhWspAcja4vIm2L2omUpcA7YVMs0e1SNmQ7EGB1sYt0I64McR7OUs0hr8PM7F6GzKeiibbG0xYR0wF7Y8B7ioalMfwmOwFkY8p+6bx8OkiOGcUqUXD02KsOnTp5jyxpm9wb8qWqpEg2vcbfLEQe+G2rnKHEVh9NDNQAHsKbnaDJty3/DCln8lUouUqKVYcvzHUYcu9UrGrvjC1MVjUvjPeYrErFap+mMB8V3qYysnBgTtXthr7MUWo0KmYCk1G8FMASSTsAOcnkOSm1sUeynZOpmnkDTTB8VQ7A9B94+Q25kY6zw3gqUVAUTpkBjBibGOQnnG/WIxlz76VxhU4f+z562WppWZ6XiDsLEyAwheSkzJ3w2UeytJVA7zMGABJrtJjmbYK0qcQI+d/qeWJwB9yfOFw1Y+d6uR7s66WpktDNpB5xAn8cWOFIQz6hDWP6GQcYx7FVLbil1Pw9+IOEcbNI6W8SH5TzGPY9hcZsL1RHP5JahDSYjEvCaXcyVqkrbwEHqL26CTaMex7GMt9MryuocynjJZ9zNlvG459PM4xTovP8JgimQWM6hafsnpz88ex7Ey9lv1PleDMqHuzuBJBi1j674y2dqU3CFQ3hFielt7yfXHsexpvWlupcvxWmSdSwQYIvBBgEWv03jE2bpBlIMww0739LnkeZxnHsFmHtnpNQYKEE3QixFiI31DnMCI88SLxsFiqAEsOYtIgHf3/ACxjHsTZ2rzqDLZkM1XUnhqoFZBEmpTESv2VkMokzBveMafvrJQSor66mUqNBZYLUm8LgwxEAtETPTrj2PYJf8lceVRZztW+Z/gjLIwfw3eCfPoOo3i2FHNUDSqOh3VivwJGMY9jo4ZuRd77ZSpgnS44Sgp1V7ymvsyYdR/I0bbWMjHsew80tU61KmW8JMfzC+21pxFUysHyx7HsIVH3cG+Hzs12EGha2ZMIwBSmN2UwQWYTAi8C/UjbHsewud6PjNroPD6iQEp2VQIAtaNvLBSkvrP5Yxj2M40TXUX5fW/TGDn6fPfnY4zj2HCf/9k="/>
          <p:cNvSpPr>
            <a:spLocks noChangeAspect="1" noChangeArrowheads="1"/>
          </p:cNvSpPr>
          <p:nvPr/>
        </p:nvSpPr>
        <p:spPr bwMode="auto">
          <a:xfrm>
            <a:off x="77788" y="-1050925"/>
            <a:ext cx="2076450" cy="2200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4337" name="Picture 1" descr="C:\Program Files\Microsoft Office\MEDIA\CAGCAT10\j0300912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332656"/>
            <a:ext cx="1798625" cy="17071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4338" name="Picture 2" descr="C:\Users\Janička\AppData\Local\Microsoft\Windows\Temporary Internet Files\Content.IE5\MJ6ZS3ZR\MP90040014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188640"/>
            <a:ext cx="2081784" cy="31211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3" name="Picture 7" descr="C:\Users\Janička\AppData\Local\Microsoft\Windows\Temporary Internet Files\Content.IE5\QPIY70IJ\MP90039997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620688"/>
            <a:ext cx="1985727" cy="2977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8" name="Picture 12" descr="C:\Users\Janička\AppData\Local\Microsoft\Windows\Temporary Internet Files\Content.IE5\QPIY70IJ\MP900402771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005064"/>
            <a:ext cx="3685332" cy="24559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Obdélník 9"/>
          <p:cNvSpPr/>
          <p:nvPr/>
        </p:nvSpPr>
        <p:spPr>
          <a:xfrm>
            <a:off x="1907704" y="3212976"/>
            <a:ext cx="23042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Buddha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Janička\AppData\Local\Microsoft\Windows\Temporary Internet Files\Content.IE5\MJ6ZS3ZR\MP9004004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1792" y="2924944"/>
            <a:ext cx="1872208" cy="2802837"/>
          </a:xfrm>
          <a:prstGeom prst="rect">
            <a:avLst/>
          </a:prstGeom>
          <a:noFill/>
        </p:spPr>
      </p:pic>
      <p:pic>
        <p:nvPicPr>
          <p:cNvPr id="6" name="Picture 3" descr="C:\Users\Janička\AppData\Local\Microsoft\Windows\Temporary Internet Files\Content.IE5\QPFW7EXT\MP900227709[1].jpg"/>
          <p:cNvPicPr>
            <a:picLocks noChangeAspect="1" noChangeArrowheads="1"/>
          </p:cNvPicPr>
          <p:nvPr/>
        </p:nvPicPr>
        <p:blipFill>
          <a:blip r:embed="rId4" cstate="print"/>
          <a:srcRect l="17719"/>
          <a:stretch>
            <a:fillRect/>
          </a:stretch>
        </p:blipFill>
        <p:spPr bwMode="auto">
          <a:xfrm>
            <a:off x="5508104" y="692696"/>
            <a:ext cx="3009528" cy="243230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852704"/>
          </a:xfrm>
        </p:spPr>
        <p:txBody>
          <a:bodyPr>
            <a:normAutofit/>
          </a:bodyPr>
          <a:lstStyle/>
          <a:p>
            <a:r>
              <a:rPr lang="cs-CZ" dirty="0" smtClean="0"/>
              <a:t>Kasty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= společenské vrstvy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arenR"/>
            </a:pPr>
            <a:r>
              <a:rPr lang="cs-CZ" dirty="0" smtClean="0"/>
              <a:t>Kněží – </a:t>
            </a:r>
            <a:r>
              <a:rPr lang="cs-CZ" dirty="0" err="1" smtClean="0"/>
              <a:t>brahmáni</a:t>
            </a:r>
            <a:endParaRPr lang="cs-CZ" dirty="0" smtClean="0"/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arenR"/>
            </a:pPr>
            <a:r>
              <a:rPr lang="cs-CZ" dirty="0" smtClean="0"/>
              <a:t>Vojáci 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arenR"/>
            </a:pPr>
            <a:r>
              <a:rPr lang="cs-CZ" dirty="0" smtClean="0"/>
              <a:t>Zemědělci, rolníci, obchodníci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AutoNum type="arabicParenR"/>
            </a:pPr>
            <a:r>
              <a:rPr lang="cs-CZ" dirty="0" err="1" smtClean="0"/>
              <a:t>Šúrové</a:t>
            </a:r>
            <a:r>
              <a:rPr lang="cs-CZ" dirty="0" smtClean="0"/>
              <a:t> (služebníci předchozích kast) 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+ původní domorodé obyvatelstvo – žádná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      práva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Picture 4" descr="C:\Users\Janička\AppData\Local\Microsoft\Windows\Temporary Internet Files\Content.IE5\QPIY70IJ\MP900227710[1].jpg"/>
          <p:cNvPicPr>
            <a:picLocks noChangeAspect="1" noChangeArrowheads="1"/>
          </p:cNvPicPr>
          <p:nvPr/>
        </p:nvPicPr>
        <p:blipFill>
          <a:blip r:embed="rId5" cstate="print"/>
          <a:srcRect l="27324"/>
          <a:stretch>
            <a:fillRect/>
          </a:stretch>
        </p:blipFill>
        <p:spPr bwMode="auto">
          <a:xfrm>
            <a:off x="3779912" y="0"/>
            <a:ext cx="2433464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24712"/>
          </a:xfrm>
        </p:spPr>
        <p:txBody>
          <a:bodyPr/>
          <a:lstStyle/>
          <a:p>
            <a:r>
              <a:rPr lang="cs-CZ" dirty="0" smtClean="0"/>
              <a:t>Písmo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25658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i="1" u="sng" dirty="0" smtClean="0"/>
              <a:t>Hláskové </a:t>
            </a:r>
            <a:r>
              <a:rPr lang="cs-CZ" dirty="0" smtClean="0"/>
              <a:t>písmo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i="1" u="sng" dirty="0" err="1" smtClean="0"/>
              <a:t>Sánskrt</a:t>
            </a:r>
            <a:r>
              <a:rPr lang="cs-CZ" i="1" u="sng" dirty="0" smtClean="0"/>
              <a:t> </a:t>
            </a:r>
            <a:r>
              <a:rPr lang="cs-CZ" dirty="0" smtClean="0"/>
              <a:t>– literární jazyk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i="1" u="sng" dirty="0" smtClean="0"/>
              <a:t>Védy </a:t>
            </a:r>
            <a:r>
              <a:rPr lang="cs-CZ" dirty="0" smtClean="0"/>
              <a:t>– nejstarší literární památky (hymny, modlitby)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i="1" u="sng" dirty="0" smtClean="0"/>
              <a:t>VĚDA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i="1" u="sng" dirty="0" smtClean="0"/>
              <a:t>desetinná číselná soustava</a:t>
            </a:r>
            <a:r>
              <a:rPr lang="cs-CZ" dirty="0" smtClean="0"/>
              <a:t>, jako první počítali s </a:t>
            </a:r>
            <a:r>
              <a:rPr lang="cs-CZ" i="1" u="sng" dirty="0" smtClean="0"/>
              <a:t>nulou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vypočítali tzv. </a:t>
            </a:r>
            <a:r>
              <a:rPr lang="cs-CZ" i="1" u="sng" dirty="0" smtClean="0"/>
              <a:t>Ludolfovo číslo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vypočítali délku </a:t>
            </a:r>
            <a:r>
              <a:rPr lang="cs-CZ" i="1" u="sng" dirty="0" smtClean="0"/>
              <a:t>slunečního roku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objevili, že </a:t>
            </a:r>
            <a:r>
              <a:rPr lang="cs-CZ" i="1" u="sng" dirty="0" smtClean="0"/>
              <a:t>Země se točí kolem své osy</a:t>
            </a:r>
            <a:endParaRPr lang="cs-CZ" i="1" u="sng" dirty="0"/>
          </a:p>
        </p:txBody>
      </p:sp>
      <p:pic>
        <p:nvPicPr>
          <p:cNvPr id="2062" name="Picture 14" descr="C:\Users\Janička\AppData\Local\Microsoft\Windows\Temporary Internet Files\Content.IE5\QPIY70IJ\MP9003414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60648"/>
            <a:ext cx="2939204" cy="2096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Ověř si své nově nabyté informace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32859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u="sng" dirty="0" smtClean="0"/>
              <a:t>Doplň.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_____________ Indie se rozkládala na poloostrově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   ________. Její největší řeky jsou _________ 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_________. V Indii mají vhodné podmínky pro zemědělství.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Pěstují ________, _________, __________, ________ 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___________. Místo rádla používali _________. Měla vyspělá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města, dělila se na dvě části _________ a __________.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Ve </a:t>
            </a:r>
            <a:r>
              <a:rPr lang="cs-CZ" dirty="0" smtClean="0"/>
              <a:t>4. stol. př. n. l. pronikl do Indie makedonský král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_____________   _____________.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424936" cy="61653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Nejvýznamnějším králem v Indii, který vládl v letech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273 – </a:t>
            </a:r>
            <a:r>
              <a:rPr lang="cs-CZ" dirty="0" smtClean="0"/>
              <a:t>232 př. n. l</a:t>
            </a:r>
            <a:r>
              <a:rPr lang="cs-CZ" dirty="0" smtClean="0"/>
              <a:t>. byl _________. Svoje </a:t>
            </a:r>
            <a:r>
              <a:rPr lang="cs-CZ" dirty="0" smtClean="0"/>
              <a:t>výroky nechal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tesat </a:t>
            </a:r>
            <a:r>
              <a:rPr lang="cs-CZ" dirty="0" smtClean="0"/>
              <a:t>do </a:t>
            </a:r>
            <a:r>
              <a:rPr lang="cs-CZ" dirty="0" smtClean="0"/>
              <a:t>_________, šířil tak tím _________ __________.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Náboženství bylo v Indii dvojí: ___________________ 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________________. _____________ věřili ve více bohů 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uznávali reinkarnaci. _____________ měli pouze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jednoho Boha a to __________. Společenské vrstvy v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Indii se nazývaly ________. Indové používali ___________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p</a:t>
            </a:r>
            <a:r>
              <a:rPr lang="cs-CZ" dirty="0" smtClean="0"/>
              <a:t>ísmo, literární jazyk byl __________ a nejstarší literární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památky se jmenovaly _________.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Metodika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k</a:t>
            </a:r>
            <a:r>
              <a:rPr lang="cs-CZ" dirty="0" smtClean="0"/>
              <a:t> doplňování správných slov je vhodné využít interaktivní tabule a žáci doplňují pomocí pera v PP prezentaci nebo fixem rovnou na tabuli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dirty="0" smtClean="0"/>
              <a:t>další možnost je také psát do sešitů, na papír nebo využít jako menší opakovací </a:t>
            </a:r>
            <a:r>
              <a:rPr lang="cs-CZ" dirty="0" err="1" smtClean="0"/>
              <a:t>testík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Řešení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496944" cy="52565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Starověká </a:t>
            </a:r>
            <a:r>
              <a:rPr lang="cs-CZ" dirty="0" smtClean="0"/>
              <a:t>Indie se rozkládala na poloostrově </a:t>
            </a:r>
            <a:r>
              <a:rPr lang="cs-CZ" dirty="0" smtClean="0">
                <a:solidFill>
                  <a:srgbClr val="FF0000"/>
                </a:solidFill>
              </a:rPr>
              <a:t>Přední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Indie</a:t>
            </a:r>
            <a:r>
              <a:rPr lang="cs-CZ" dirty="0" smtClean="0"/>
              <a:t>. Její </a:t>
            </a:r>
            <a:r>
              <a:rPr lang="cs-CZ" dirty="0" smtClean="0"/>
              <a:t>největší řeky jsou </a:t>
            </a:r>
            <a:r>
              <a:rPr lang="cs-CZ" dirty="0" smtClean="0">
                <a:solidFill>
                  <a:srgbClr val="FF0000"/>
                </a:solidFill>
              </a:rPr>
              <a:t>Indus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FF0000"/>
                </a:solidFill>
              </a:rPr>
              <a:t>Ganga. </a:t>
            </a:r>
            <a:r>
              <a:rPr lang="cs-CZ" dirty="0" smtClean="0"/>
              <a:t>V </a:t>
            </a:r>
            <a:r>
              <a:rPr lang="cs-CZ" dirty="0" smtClean="0"/>
              <a:t>Indii mají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vhodné podmínky </a:t>
            </a:r>
            <a:r>
              <a:rPr lang="cs-CZ" dirty="0" smtClean="0"/>
              <a:t>pro zemědělství. </a:t>
            </a:r>
            <a:r>
              <a:rPr lang="cs-CZ" dirty="0" smtClean="0"/>
              <a:t>Pěstují </a:t>
            </a:r>
            <a:r>
              <a:rPr lang="cs-CZ" dirty="0" smtClean="0">
                <a:solidFill>
                  <a:srgbClr val="FF0000"/>
                </a:solidFill>
              </a:rPr>
              <a:t>obilí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sezam</a:t>
            </a:r>
            <a:r>
              <a:rPr lang="cs-CZ" dirty="0" smtClean="0"/>
              <a:t>,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bavlnu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FF0000"/>
                </a:solidFill>
              </a:rPr>
              <a:t>rýži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FF0000"/>
                </a:solidFill>
              </a:rPr>
              <a:t>luštěniny</a:t>
            </a:r>
            <a:r>
              <a:rPr lang="cs-CZ" dirty="0" smtClean="0"/>
              <a:t>. Místo </a:t>
            </a:r>
            <a:r>
              <a:rPr lang="cs-CZ" dirty="0" smtClean="0"/>
              <a:t>rádla používali </a:t>
            </a:r>
            <a:r>
              <a:rPr lang="cs-CZ" dirty="0" smtClean="0">
                <a:solidFill>
                  <a:srgbClr val="FF0000"/>
                </a:solidFill>
              </a:rPr>
              <a:t>pluh</a:t>
            </a:r>
            <a:r>
              <a:rPr lang="cs-CZ" dirty="0" smtClean="0"/>
              <a:t>. </a:t>
            </a:r>
            <a:r>
              <a:rPr lang="cs-CZ" dirty="0" smtClean="0"/>
              <a:t>Měla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vyspělá města</a:t>
            </a:r>
            <a:r>
              <a:rPr lang="cs-CZ" dirty="0" smtClean="0"/>
              <a:t>, dělila se na dvě části </a:t>
            </a:r>
            <a:r>
              <a:rPr lang="cs-CZ" dirty="0" smtClean="0">
                <a:solidFill>
                  <a:srgbClr val="FF0000"/>
                </a:solidFill>
              </a:rPr>
              <a:t>hrad</a:t>
            </a:r>
            <a:r>
              <a:rPr lang="cs-CZ" dirty="0" smtClean="0"/>
              <a:t> (</a:t>
            </a:r>
            <a:r>
              <a:rPr lang="cs-CZ" dirty="0" smtClean="0">
                <a:solidFill>
                  <a:srgbClr val="FF0000"/>
                </a:solidFill>
              </a:rPr>
              <a:t>citadela</a:t>
            </a:r>
            <a:r>
              <a:rPr lang="cs-CZ" dirty="0" smtClean="0"/>
              <a:t>) a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podhradí</a:t>
            </a:r>
            <a:r>
              <a:rPr lang="cs-CZ" dirty="0" smtClean="0"/>
              <a:t>. Ve </a:t>
            </a:r>
            <a:r>
              <a:rPr lang="cs-CZ" dirty="0" smtClean="0"/>
              <a:t>4. stol. př. n. l. pronikl do Indie makedonský </a:t>
            </a:r>
            <a:endParaRPr lang="cs-CZ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král </a:t>
            </a:r>
            <a:r>
              <a:rPr lang="cs-CZ" dirty="0" smtClean="0">
                <a:solidFill>
                  <a:srgbClr val="FF0000"/>
                </a:solidFill>
              </a:rPr>
              <a:t>Alexandr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Veliký</a:t>
            </a:r>
            <a:r>
              <a:rPr lang="cs-CZ" dirty="0" smtClean="0"/>
              <a:t>. 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764704"/>
            <a:ext cx="8208912" cy="576064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Nejvýznamnějším králem v Indii, který vládl v letech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273 – 232 př. n. l. byl </a:t>
            </a:r>
            <a:r>
              <a:rPr lang="cs-CZ" dirty="0" err="1" smtClean="0">
                <a:solidFill>
                  <a:srgbClr val="FF0000"/>
                </a:solidFill>
              </a:rPr>
              <a:t>Ašók</a:t>
            </a:r>
            <a:r>
              <a:rPr lang="cs-CZ" dirty="0" smtClean="0"/>
              <a:t>. </a:t>
            </a:r>
            <a:r>
              <a:rPr lang="cs-CZ" dirty="0" smtClean="0"/>
              <a:t>Svoje výroky nechal </a:t>
            </a:r>
            <a:r>
              <a:rPr lang="cs-CZ" dirty="0" smtClean="0"/>
              <a:t>tesat </a:t>
            </a:r>
            <a:r>
              <a:rPr lang="cs-CZ" dirty="0" smtClean="0"/>
              <a:t>do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sloupů</a:t>
            </a:r>
            <a:r>
              <a:rPr lang="cs-CZ" dirty="0" smtClean="0"/>
              <a:t>, šířil </a:t>
            </a:r>
            <a:r>
              <a:rPr lang="cs-CZ" dirty="0" smtClean="0"/>
              <a:t>tak tím </a:t>
            </a:r>
            <a:r>
              <a:rPr lang="cs-CZ" dirty="0" smtClean="0">
                <a:solidFill>
                  <a:srgbClr val="FF0000"/>
                </a:solidFill>
              </a:rPr>
              <a:t>mravní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zásady</a:t>
            </a:r>
            <a:r>
              <a:rPr lang="cs-CZ" dirty="0" smtClean="0"/>
              <a:t>. Náboženství </a:t>
            </a:r>
            <a:r>
              <a:rPr lang="cs-CZ" dirty="0" smtClean="0"/>
              <a:t>bylo v Indii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dvojí</a:t>
            </a:r>
            <a:r>
              <a:rPr lang="cs-CZ" dirty="0" smtClean="0"/>
              <a:t>: </a:t>
            </a:r>
            <a:r>
              <a:rPr lang="cs-CZ" dirty="0" smtClean="0">
                <a:solidFill>
                  <a:srgbClr val="FF0000"/>
                </a:solidFill>
              </a:rPr>
              <a:t>hinduismus</a:t>
            </a:r>
            <a:r>
              <a:rPr lang="cs-CZ" dirty="0" smtClean="0"/>
              <a:t>  a </a:t>
            </a:r>
            <a:r>
              <a:rPr lang="cs-CZ" dirty="0" smtClean="0">
                <a:solidFill>
                  <a:srgbClr val="FF0000"/>
                </a:solidFill>
              </a:rPr>
              <a:t>buddhismus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Hinduisté</a:t>
            </a:r>
            <a:r>
              <a:rPr lang="cs-CZ" dirty="0" smtClean="0"/>
              <a:t>  věřili </a:t>
            </a:r>
            <a:r>
              <a:rPr lang="cs-CZ" dirty="0" smtClean="0"/>
              <a:t>ve více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bohů </a:t>
            </a:r>
            <a:r>
              <a:rPr lang="cs-CZ" dirty="0" smtClean="0"/>
              <a:t>a </a:t>
            </a:r>
            <a:r>
              <a:rPr lang="cs-CZ" dirty="0" smtClean="0"/>
              <a:t>uznávali </a:t>
            </a:r>
            <a:r>
              <a:rPr lang="cs-CZ" dirty="0" smtClean="0"/>
              <a:t>reinkarnaci. </a:t>
            </a:r>
            <a:r>
              <a:rPr lang="cs-CZ" dirty="0" smtClean="0">
                <a:solidFill>
                  <a:srgbClr val="FF0000"/>
                </a:solidFill>
              </a:rPr>
              <a:t>Buddhisté</a:t>
            </a:r>
            <a:r>
              <a:rPr lang="cs-CZ" dirty="0" smtClean="0"/>
              <a:t> měli </a:t>
            </a:r>
            <a:r>
              <a:rPr lang="cs-CZ" dirty="0" smtClean="0"/>
              <a:t>pouze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jednoho Boha a to </a:t>
            </a:r>
            <a:r>
              <a:rPr lang="cs-CZ" dirty="0" smtClean="0">
                <a:solidFill>
                  <a:srgbClr val="FF0000"/>
                </a:solidFill>
              </a:rPr>
              <a:t>Buddhu</a:t>
            </a:r>
            <a:r>
              <a:rPr lang="cs-CZ" dirty="0" smtClean="0"/>
              <a:t>. </a:t>
            </a:r>
            <a:r>
              <a:rPr lang="cs-CZ" dirty="0" smtClean="0"/>
              <a:t>Společenské vrstvy v </a:t>
            </a:r>
            <a:r>
              <a:rPr lang="cs-CZ" dirty="0" smtClean="0"/>
              <a:t>Indii </a:t>
            </a:r>
            <a:r>
              <a:rPr lang="cs-CZ" dirty="0" smtClean="0"/>
              <a:t>se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nazývaly </a:t>
            </a:r>
            <a:r>
              <a:rPr lang="cs-CZ" dirty="0" smtClean="0">
                <a:solidFill>
                  <a:srgbClr val="FF0000"/>
                </a:solidFill>
              </a:rPr>
              <a:t>kasty</a:t>
            </a:r>
            <a:r>
              <a:rPr lang="cs-CZ" dirty="0" smtClean="0"/>
              <a:t>. Indové </a:t>
            </a:r>
            <a:r>
              <a:rPr lang="cs-CZ" dirty="0" smtClean="0"/>
              <a:t>používali </a:t>
            </a:r>
            <a:r>
              <a:rPr lang="cs-CZ" dirty="0" smtClean="0">
                <a:solidFill>
                  <a:srgbClr val="FF0000"/>
                </a:solidFill>
              </a:rPr>
              <a:t>hláskové</a:t>
            </a:r>
            <a:r>
              <a:rPr lang="cs-CZ" dirty="0" smtClean="0"/>
              <a:t> písmo</a:t>
            </a:r>
            <a:r>
              <a:rPr lang="cs-CZ" dirty="0" smtClean="0"/>
              <a:t>, literární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jazyk </a:t>
            </a:r>
            <a:r>
              <a:rPr lang="cs-CZ" dirty="0" smtClean="0"/>
              <a:t>byl </a:t>
            </a:r>
            <a:r>
              <a:rPr lang="cs-CZ" dirty="0" err="1" smtClean="0">
                <a:solidFill>
                  <a:srgbClr val="FF0000"/>
                </a:solidFill>
              </a:rPr>
              <a:t>sánskrt</a:t>
            </a:r>
            <a:r>
              <a:rPr lang="cs-CZ" dirty="0" smtClean="0"/>
              <a:t> a </a:t>
            </a:r>
            <a:r>
              <a:rPr lang="cs-CZ" dirty="0" smtClean="0"/>
              <a:t>nejstarší literární </a:t>
            </a:r>
            <a:r>
              <a:rPr lang="cs-CZ" dirty="0" smtClean="0"/>
              <a:t>památky </a:t>
            </a:r>
            <a:r>
              <a:rPr lang="cs-CZ" dirty="0" smtClean="0"/>
              <a:t>se jmenovaly </a:t>
            </a:r>
            <a:endParaRPr lang="cs-CZ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FF0000"/>
                </a:solidFill>
              </a:rPr>
              <a:t>védy</a:t>
            </a:r>
            <a:r>
              <a:rPr lang="cs-CZ" dirty="0" smtClean="0"/>
              <a:t>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91264" cy="548788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b="1" u="sng" dirty="0" smtClean="0"/>
              <a:t>Použité zdroje: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dirty="0" smtClean="0"/>
              <a:t>RULF, J., VÁLKOVÁ, V.: </a:t>
            </a:r>
            <a:r>
              <a:rPr lang="cs-CZ" sz="2400" i="1" dirty="0" smtClean="0"/>
              <a:t>Dějepis – pravěk a starověk.</a:t>
            </a:r>
            <a:r>
              <a:rPr lang="cs-CZ" sz="2400" dirty="0" smtClean="0"/>
              <a:t> Praha: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dirty="0" smtClean="0"/>
              <a:t>SPN, 2004. ISBN 80-7235-274-1.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smtClean="0"/>
              <a:t>Obrázky jsou dostupné pod licencí Microsoft na Office.com.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400" smtClean="0"/>
              <a:t>www.wikipedie.cz</a:t>
            </a:r>
            <a:endParaRPr lang="cs-CZ" sz="24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4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105</TotalTime>
  <Words>655</Words>
  <Application>Microsoft Office PowerPoint</Application>
  <PresentationFormat>Předvádění na obrazovce (4:3)</PresentationFormat>
  <Paragraphs>136</Paragraphs>
  <Slides>17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Tok</vt:lpstr>
      <vt:lpstr>Snímek 1</vt:lpstr>
      <vt:lpstr>STAROVĚKÁ INDIE</vt:lpstr>
      <vt:lpstr>Snímek 3</vt:lpstr>
      <vt:lpstr>Snímek 4</vt:lpstr>
      <vt:lpstr>Snímek 5</vt:lpstr>
      <vt:lpstr>Státní útvary v Indii</vt:lpstr>
      <vt:lpstr>Snímek 7</vt:lpstr>
      <vt:lpstr>Náboženství</vt:lpstr>
      <vt:lpstr>Snímek 9</vt:lpstr>
      <vt:lpstr>Kasty</vt:lpstr>
      <vt:lpstr>Písmo a literatura</vt:lpstr>
      <vt:lpstr>Ověř si své nově nabyté informace</vt:lpstr>
      <vt:lpstr>Snímek 13</vt:lpstr>
      <vt:lpstr>Metodika</vt:lpstr>
      <vt:lpstr>Řešení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INDIE</dc:title>
  <dc:creator>Janička</dc:creator>
  <cp:lastModifiedBy>Janička</cp:lastModifiedBy>
  <cp:revision>27</cp:revision>
  <dcterms:created xsi:type="dcterms:W3CDTF">2012-01-22T18:23:21Z</dcterms:created>
  <dcterms:modified xsi:type="dcterms:W3CDTF">2012-08-22T13:28:56Z</dcterms:modified>
</cp:coreProperties>
</file>