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6" r:id="rId12"/>
    <p:sldId id="270" r:id="rId13"/>
    <p:sldId id="273" r:id="rId14"/>
    <p:sldId id="271" r:id="rId15"/>
    <p:sldId id="272" r:id="rId16"/>
    <p:sldId id="274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7EDE94-CDD7-4C56-9D57-2FF956775B2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7E0526-2EBC-4292-98AF-E1D06B4D7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E0526-2EBC-4292-98AF-E1D06B4D7128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E6B0A5F-44FF-47C3-89AD-BBCA31DEC931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B10D3E0-2C07-4FC5-81B7-5C2D6D44D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b/Crop_rotation_-_cs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40871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VY_</a:t>
            </a:r>
            <a:r>
              <a:rPr lang="cs-CZ" b="1" dirty="0" smtClean="0">
                <a:solidFill>
                  <a:srgbClr val="00B050"/>
                </a:solidFill>
              </a:rPr>
              <a:t>32</a:t>
            </a:r>
            <a:r>
              <a:rPr lang="cs-CZ" b="1" dirty="0" smtClean="0"/>
              <a:t>_INOVACE_</a:t>
            </a:r>
            <a:r>
              <a:rPr lang="cs-CZ" b="1" dirty="0" smtClean="0">
                <a:solidFill>
                  <a:srgbClr val="00B050"/>
                </a:solidFill>
              </a:rPr>
              <a:t>D7.15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Autor: </a:t>
            </a:r>
            <a:r>
              <a:rPr lang="cs-CZ" b="1" dirty="0" smtClean="0">
                <a:solidFill>
                  <a:srgbClr val="00B050"/>
                </a:solidFill>
              </a:rPr>
              <a:t>Mgr. Nováková Jana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Datum vytvoření:</a:t>
            </a:r>
            <a:r>
              <a:rPr lang="cs-CZ" b="1" dirty="0" smtClean="0">
                <a:solidFill>
                  <a:srgbClr val="00B050"/>
                </a:solidFill>
              </a:rPr>
              <a:t> prosinec 2012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cs-CZ" b="1" dirty="0" smtClean="0">
                <a:solidFill>
                  <a:srgbClr val="00B050"/>
                </a:solidFill>
              </a:rPr>
              <a:t>7.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oblast: </a:t>
            </a:r>
            <a:r>
              <a:rPr lang="cs-CZ" b="1" dirty="0" smtClean="0">
                <a:solidFill>
                  <a:srgbClr val="00B050"/>
                </a:solidFill>
              </a:rPr>
              <a:t>Člověk a společnost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obor: </a:t>
            </a:r>
            <a:r>
              <a:rPr lang="cs-CZ" b="1" dirty="0" smtClean="0">
                <a:solidFill>
                  <a:srgbClr val="00B050"/>
                </a:solidFill>
              </a:rPr>
              <a:t>Dějepis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Tematický okruh: </a:t>
            </a:r>
            <a:r>
              <a:rPr lang="cs-CZ" b="1" dirty="0" smtClean="0">
                <a:solidFill>
                  <a:srgbClr val="00B050"/>
                </a:solidFill>
              </a:rPr>
              <a:t>Vrcholný a pozdní středověk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00B050"/>
                </a:solidFill>
              </a:rPr>
              <a:t>Středověká vesnice, město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8062912" cy="3300784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		Vrcholný a pozdní </a:t>
            </a:r>
            <a:br>
              <a:rPr lang="cs-CZ" sz="6600" b="1" dirty="0" smtClean="0"/>
            </a:br>
            <a:r>
              <a:rPr lang="cs-CZ" sz="6600" b="1" dirty="0" smtClean="0"/>
              <a:t>		středověk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857250"/>
          </a:xfrm>
        </p:spPr>
        <p:txBody>
          <a:bodyPr/>
          <a:lstStyle/>
          <a:p>
            <a:r>
              <a:rPr lang="cs-CZ" b="1" dirty="0" smtClean="0"/>
              <a:t>Proměna středověké krajiny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496944" cy="532859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Probíhala </a:t>
            </a:r>
            <a:r>
              <a:rPr lang="cs-CZ" dirty="0" smtClean="0">
                <a:solidFill>
                  <a:srgbClr val="7030A0"/>
                </a:solidFill>
              </a:rPr>
              <a:t>kolonizace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= zakládání nových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osad.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>
                <a:solidFill>
                  <a:srgbClr val="7030A0"/>
                </a:solidFill>
              </a:rPr>
              <a:t>Vesnice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měla novou podobu: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zakládány větší vesnice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budovy: krčmy, mlýn, kovárna, tvrz, farní kostel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 čele rychtář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424936" cy="583264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Nový způsob </a:t>
            </a:r>
            <a:r>
              <a:rPr lang="cs-CZ" dirty="0" smtClean="0">
                <a:solidFill>
                  <a:srgbClr val="7030A0"/>
                </a:solidFill>
              </a:rPr>
              <a:t>zemědělství</a:t>
            </a:r>
            <a:r>
              <a:rPr lang="cs-CZ" dirty="0" smtClean="0">
                <a:solidFill>
                  <a:schemeClr val="accent1"/>
                </a:solidFill>
              </a:rPr>
              <a:t>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1200" dirty="0" smtClean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trojpolní systém = rozdělení obdělávané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půdy na 3 části </a:t>
            </a:r>
            <a:r>
              <a:rPr lang="cs-CZ" sz="1800" dirty="0" smtClean="0"/>
              <a:t>(jedna se osela na jaře, druhá na podzim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800" dirty="0" smtClean="0"/>
              <a:t>    a třetí se nechala ladem)</a:t>
            </a:r>
            <a:endParaRPr lang="cs-CZ" sz="1800" dirty="0"/>
          </a:p>
        </p:txBody>
      </p:sp>
      <p:pic>
        <p:nvPicPr>
          <p:cNvPr id="2050" name="Picture 2" descr="Soubor:Crop rotation - cs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708920"/>
            <a:ext cx="4924425" cy="385762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488668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2012-01-15]. Autor: </a:t>
            </a:r>
            <a:r>
              <a:rPr lang="cs-CZ" sz="900" dirty="0" err="1" smtClean="0"/>
              <a:t>Drieslagstelsel.png</a:t>
            </a:r>
            <a:r>
              <a:rPr lang="cs-CZ" sz="900" dirty="0" smtClean="0"/>
              <a:t>: </a:t>
            </a:r>
            <a:r>
              <a:rPr lang="cs-CZ" sz="900" dirty="0" err="1" smtClean="0"/>
              <a:t>Hakvoort</a:t>
            </a:r>
            <a:r>
              <a:rPr lang="cs-CZ" sz="900" dirty="0" smtClean="0"/>
              <a:t> </a:t>
            </a:r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Creative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http://cs.wikipedia.org/wiki/Soubor:Crop_rotation_-_cs.png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496944" cy="525658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7030A0"/>
                </a:solidFill>
              </a:rPr>
              <a:t>Muži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– obdělávali pole, starali se o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dobytek, pečovali o sad a zahradu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7030A0"/>
                </a:solidFill>
              </a:rPr>
              <a:t>Ženy</a:t>
            </a:r>
            <a:r>
              <a:rPr lang="cs-CZ" dirty="0" smtClean="0"/>
              <a:t> – staraly se o menší domácí zvířectvo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a drůbež, výchova dětí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85242"/>
          </a:xfrm>
        </p:spPr>
        <p:txBody>
          <a:bodyPr/>
          <a:lstStyle/>
          <a:p>
            <a:r>
              <a:rPr lang="cs-CZ" b="1" dirty="0" smtClean="0"/>
              <a:t>Města a jejich význam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51860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Zakládání měst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vznik od 13. st., podle plánů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na místě starších řemeslnických osad či tržišť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nebo „</a:t>
            </a:r>
            <a:r>
              <a:rPr lang="cs-CZ" dirty="0" smtClean="0">
                <a:solidFill>
                  <a:srgbClr val="7030A0"/>
                </a:solidFill>
              </a:rPr>
              <a:t>na zeleném drnu“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hranice tvořily </a:t>
            </a:r>
            <a:r>
              <a:rPr lang="cs-CZ" dirty="0" smtClean="0">
                <a:solidFill>
                  <a:srgbClr val="7030A0"/>
                </a:solidFill>
              </a:rPr>
              <a:t>městské hradby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dovnitř se vcházelo </a:t>
            </a:r>
            <a:r>
              <a:rPr lang="cs-CZ" dirty="0" smtClean="0">
                <a:solidFill>
                  <a:srgbClr val="7030A0"/>
                </a:solidFill>
              </a:rPr>
              <a:t>branami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ve středu stály </a:t>
            </a:r>
            <a:r>
              <a:rPr lang="cs-CZ" dirty="0" smtClean="0">
                <a:solidFill>
                  <a:srgbClr val="7030A0"/>
                </a:solidFill>
              </a:rPr>
              <a:t>radnice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7030A0"/>
                </a:solidFill>
              </a:rPr>
              <a:t>farní kostel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buNone/>
            </a:pP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075240" cy="590612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u="sng" dirty="0" smtClean="0"/>
              <a:t>nejstarší města: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Praha, Písek, Ústí nad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                  Labem, Litoměřice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2530" name="Picture 2" descr="Soubor:Prague Monta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700808"/>
            <a:ext cx="4048125" cy="490537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6488668"/>
            <a:ext cx="8820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2012-01-27]. Autor: </a:t>
            </a:r>
            <a:r>
              <a:rPr lang="cs-CZ" sz="900" dirty="0" err="1"/>
              <a:t>Tadeáš.Dohňanský</a:t>
            </a:r>
            <a:endParaRPr lang="cs-CZ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Creative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http://cs.wikipedia.org/wiki/Soubor:Prague_Montage.jpg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496944" cy="648072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Uspořádání městské společnosti</a:t>
            </a:r>
          </a:p>
          <a:p>
            <a:pPr>
              <a:lnSpc>
                <a:spcPct val="160000"/>
              </a:lnSpc>
              <a:spcBef>
                <a:spcPts val="0"/>
              </a:spcBef>
              <a:buFontTx/>
              <a:buChar char="-"/>
            </a:pPr>
            <a:r>
              <a:rPr lang="cs-CZ" dirty="0" smtClean="0">
                <a:solidFill>
                  <a:srgbClr val="7030A0"/>
                </a:solidFill>
              </a:rPr>
              <a:t>panovník</a:t>
            </a:r>
          </a:p>
          <a:p>
            <a:pPr>
              <a:lnSpc>
                <a:spcPct val="160000"/>
              </a:lnSpc>
              <a:spcBef>
                <a:spcPts val="0"/>
              </a:spcBef>
              <a:buFontTx/>
              <a:buChar char="-"/>
            </a:pPr>
            <a:r>
              <a:rPr lang="cs-CZ" dirty="0" smtClean="0">
                <a:solidFill>
                  <a:srgbClr val="7030A0"/>
                </a:solidFill>
              </a:rPr>
              <a:t>rychtář</a:t>
            </a:r>
            <a:r>
              <a:rPr lang="cs-CZ" dirty="0" smtClean="0"/>
              <a:t> – dohlížel na pořádek, vybíral daně                 </a:t>
            </a:r>
          </a:p>
          <a:p>
            <a:pPr>
              <a:lnSpc>
                <a:spcPct val="160000"/>
              </a:lnSpc>
              <a:spcBef>
                <a:spcPts val="0"/>
              </a:spcBef>
              <a:buFontTx/>
              <a:buChar char="-"/>
            </a:pPr>
            <a:r>
              <a:rPr lang="cs-CZ" dirty="0" smtClean="0">
                <a:solidFill>
                  <a:srgbClr val="7030A0"/>
                </a:solidFill>
              </a:rPr>
              <a:t>městská rada </a:t>
            </a:r>
            <a:r>
              <a:rPr lang="cs-CZ" dirty="0" smtClean="0"/>
              <a:t>– starala o správu města	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		              - tvořili </a:t>
            </a:r>
            <a:r>
              <a:rPr lang="cs-CZ" dirty="0" smtClean="0">
                <a:solidFill>
                  <a:srgbClr val="7030A0"/>
                </a:solidFill>
              </a:rPr>
              <a:t>konšelé</a:t>
            </a:r>
            <a:r>
              <a:rPr lang="cs-CZ" dirty="0" smtClean="0"/>
              <a:t> – v čele </a:t>
            </a:r>
            <a:r>
              <a:rPr lang="cs-CZ" dirty="0" smtClean="0">
                <a:solidFill>
                  <a:srgbClr val="7030A0"/>
                </a:solidFill>
              </a:rPr>
              <a:t>purkmistr </a:t>
            </a:r>
            <a:endParaRPr lang="cs-CZ" dirty="0" smtClean="0"/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 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lnSpc>
                <a:spcPct val="16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podle majetku odlišeno postavení obyvatel: 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   patriciát</a:t>
            </a:r>
            <a:r>
              <a:rPr lang="cs-CZ" dirty="0" smtClean="0"/>
              <a:t> - nejbohatší 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accent1"/>
                </a:solidFill>
              </a:rPr>
              <a:t>	</a:t>
            </a:r>
            <a:r>
              <a:rPr lang="cs-CZ" dirty="0" smtClean="0">
                <a:solidFill>
                  <a:srgbClr val="7030A0"/>
                </a:solidFill>
              </a:rPr>
              <a:t>řemeslníci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– sdružovali se do </a:t>
            </a:r>
            <a:r>
              <a:rPr lang="cs-CZ" dirty="0" smtClean="0">
                <a:solidFill>
                  <a:srgbClr val="7030A0"/>
                </a:solidFill>
              </a:rPr>
              <a:t>cechů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accent1"/>
                </a:solidFill>
              </a:rPr>
              <a:t>   </a:t>
            </a:r>
            <a:r>
              <a:rPr lang="cs-CZ" dirty="0" smtClean="0">
                <a:solidFill>
                  <a:srgbClr val="7030A0"/>
                </a:solidFill>
              </a:rPr>
              <a:t>městská chudina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424936" cy="626469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Židé - speciální </a:t>
            </a:r>
            <a:r>
              <a:rPr lang="cs-CZ" dirty="0" smtClean="0"/>
              <a:t>skupina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accent1"/>
                </a:solidFill>
              </a:rPr>
              <a:t>        </a:t>
            </a:r>
            <a:r>
              <a:rPr lang="cs-CZ" dirty="0" smtClean="0"/>
              <a:t>- obchodníci, bankéři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- žili ve vymezených ulicích nebo v </a:t>
            </a:r>
            <a:r>
              <a:rPr lang="cs-CZ" dirty="0" err="1" smtClean="0"/>
              <a:t>gettech</a:t>
            </a:r>
            <a:r>
              <a:rPr lang="cs-CZ" dirty="0" smtClean="0"/>
              <a:t>  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(pražské Židovské Město)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-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synagoga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Romové – </a:t>
            </a:r>
            <a:r>
              <a:rPr lang="cs-CZ" dirty="0" smtClean="0"/>
              <a:t>objevují poprvé v 15. st.</a:t>
            </a:r>
          </a:p>
          <a:p>
            <a:pPr>
              <a:buNone/>
            </a:pPr>
            <a:r>
              <a:rPr lang="cs-CZ" dirty="0" smtClean="0"/>
              <a:t>             - kočovníci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Soubor:Praha Staronova Synag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124744"/>
            <a:ext cx="6276975" cy="52197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0" y="6488668"/>
            <a:ext cx="7524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2012-01-27]. Autor: </a:t>
            </a:r>
            <a:r>
              <a:rPr lang="cs-CZ" sz="900" dirty="0" err="1" smtClean="0"/>
              <a:t>Andreas</a:t>
            </a:r>
            <a:r>
              <a:rPr lang="cs-CZ" sz="900" dirty="0" smtClean="0"/>
              <a:t> </a:t>
            </a:r>
            <a:r>
              <a:rPr lang="cs-CZ" sz="900" dirty="0" err="1" smtClean="0"/>
              <a:t>Praefcke</a:t>
            </a:r>
            <a:endParaRPr lang="cs-CZ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Creative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http://cs.wikipedia.org/wiki/Soubor:Praha_Staronova_Synagoga.jpg</a:t>
            </a:r>
            <a:endParaRPr lang="cs-CZ" sz="900" dirty="0"/>
          </a:p>
        </p:txBody>
      </p:sp>
      <p:sp>
        <p:nvSpPr>
          <p:cNvPr id="6" name="Obdélník 5"/>
          <p:cNvSpPr/>
          <p:nvPr/>
        </p:nvSpPr>
        <p:spPr>
          <a:xfrm>
            <a:off x="1187624" y="260648"/>
            <a:ext cx="74168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u="sng" dirty="0" smtClean="0">
                <a:solidFill>
                  <a:srgbClr val="7030A0"/>
                </a:solidFill>
              </a:rPr>
              <a:t>Pražská Staronová synagoga z konce 13. století</a:t>
            </a:r>
            <a:endParaRPr lang="cs-CZ" sz="2000" b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239000" cy="5691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Stravování ve středověku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1400" b="1" i="1" u="sng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jedli více ryb, luštěniny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urození více masa (zvěřina), páv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dovoz cizokrajného ovoce (citrony)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pPr algn="ctr"/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7560840" cy="5616624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1. Zakroužkuj, co muselo mít každé město.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hradby		kašna		špitál		kostel		hrad		radnice		panovník	hospoda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2000" i="1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2</a:t>
            </a:r>
            <a:r>
              <a:rPr lang="cs-CZ" sz="2000" i="1" dirty="0" smtClean="0"/>
              <a:t>. Znáš nějaké nejstarší město v Čechách?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………………………………………………………………………………………………………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2000" i="1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3</a:t>
            </a:r>
            <a:r>
              <a:rPr lang="cs-CZ" sz="2000" i="1" dirty="0" smtClean="0"/>
              <a:t>. Co je to trojpolní systém?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………………………………………………………………………………………………………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2000" i="1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4</a:t>
            </a:r>
            <a:r>
              <a:rPr lang="cs-CZ" sz="2000" i="1" dirty="0" smtClean="0"/>
              <a:t>. </a:t>
            </a:r>
            <a:r>
              <a:rPr lang="cs-CZ" sz="2000" i="1" dirty="0" smtClean="0"/>
              <a:t>Co je to kolonizace?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………………………………………………………………………………………………………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2000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7499176" cy="56166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5. Jak byla uspořádaná tehdejší městská společnost?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……………………………………………………………………………………………........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………………………………………………………………………………………………………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6. Podle čeho se ve městech odlišovalo postavení obyvatelstva a kdo byl nejvýše?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………………………………………………………………………………………………………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………………………………………………………………………………………………………</a:t>
            </a:r>
            <a:endParaRPr lang="cs-CZ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Metodika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499176" cy="4987936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k doplňování </a:t>
            </a:r>
            <a:r>
              <a:rPr lang="cs-CZ" dirty="0" smtClean="0"/>
              <a:t>informací je </a:t>
            </a:r>
            <a:r>
              <a:rPr lang="cs-CZ" dirty="0" smtClean="0"/>
              <a:t>vhodné využít interaktivní tabule a žáci doplňují pomocí pera v PP prezentaci nebo fixem rovnou na tabuli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další možnost je také psát do sešitů, na papír nebo využít jako menší opakovací testík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64807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632848" cy="547260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1. Zakroužkuj, co muselo mít každé město.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 hradby</a:t>
            </a:r>
            <a:r>
              <a:rPr lang="cs-CZ" sz="2800" i="1" dirty="0" smtClean="0"/>
              <a:t>		kašna		špitál		kostel		hrad		radnice		panovník	hospoda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2800" i="1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2. Znáš nějaké nejstarší město v Čechách?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…………</a:t>
            </a:r>
            <a:r>
              <a:rPr lang="cs-CZ" sz="2800" dirty="0" smtClean="0">
                <a:solidFill>
                  <a:srgbClr val="FF0000"/>
                </a:solidFill>
              </a:rPr>
              <a:t>Praha, Litoměřice, Písek, Ústí n. Labem</a:t>
            </a:r>
            <a:r>
              <a:rPr lang="cs-CZ" sz="2800" dirty="0" smtClean="0"/>
              <a:t>..…………………………</a:t>
            </a:r>
            <a:endParaRPr lang="cs-CZ" sz="2800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2800" i="1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3. Co je to trojpolní systém?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…………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900" dirty="0" smtClean="0">
                <a:solidFill>
                  <a:srgbClr val="FF0000"/>
                </a:solidFill>
              </a:rPr>
              <a:t>rozdělení </a:t>
            </a:r>
            <a:r>
              <a:rPr lang="cs-CZ" sz="2900" dirty="0" smtClean="0">
                <a:solidFill>
                  <a:srgbClr val="FF0000"/>
                </a:solidFill>
              </a:rPr>
              <a:t>obdělávané </a:t>
            </a:r>
            <a:r>
              <a:rPr lang="cs-CZ" sz="2900" dirty="0" smtClean="0">
                <a:solidFill>
                  <a:srgbClr val="FF0000"/>
                </a:solidFill>
              </a:rPr>
              <a:t>půdy </a:t>
            </a:r>
            <a:r>
              <a:rPr lang="cs-CZ" sz="2900" dirty="0" smtClean="0">
                <a:solidFill>
                  <a:srgbClr val="FF0000"/>
                </a:solidFill>
              </a:rPr>
              <a:t>na 3 části </a:t>
            </a:r>
            <a:r>
              <a:rPr lang="cs-CZ" sz="2300" dirty="0" smtClean="0">
                <a:solidFill>
                  <a:srgbClr val="FF0000"/>
                </a:solidFill>
              </a:rPr>
              <a:t>(jedna se osela na </a:t>
            </a:r>
            <a:r>
              <a:rPr lang="cs-CZ" sz="2300" dirty="0" smtClean="0">
                <a:solidFill>
                  <a:srgbClr val="FF0000"/>
                </a:solidFill>
              </a:rPr>
              <a:t>jaře</a:t>
            </a:r>
            <a:r>
              <a:rPr lang="cs-CZ" sz="2300" dirty="0" smtClean="0">
                <a:solidFill>
                  <a:srgbClr val="FF0000"/>
                </a:solidFill>
              </a:rPr>
              <a:t>, </a:t>
            </a:r>
            <a:endParaRPr lang="cs-CZ" sz="23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/>
              <a:t>……….….</a:t>
            </a:r>
            <a:r>
              <a:rPr lang="cs-CZ" sz="2300" dirty="0" smtClean="0">
                <a:solidFill>
                  <a:srgbClr val="FF0000"/>
                </a:solidFill>
              </a:rPr>
              <a:t>druhá </a:t>
            </a:r>
            <a:r>
              <a:rPr lang="cs-CZ" sz="2300" dirty="0" smtClean="0">
                <a:solidFill>
                  <a:srgbClr val="FF0000"/>
                </a:solidFill>
              </a:rPr>
              <a:t>na podzim </a:t>
            </a:r>
            <a:r>
              <a:rPr lang="cs-CZ" sz="2300" dirty="0" smtClean="0">
                <a:solidFill>
                  <a:srgbClr val="FF0000"/>
                </a:solidFill>
              </a:rPr>
              <a:t>a </a:t>
            </a:r>
            <a:r>
              <a:rPr lang="cs-CZ" sz="2300" dirty="0" smtClean="0">
                <a:solidFill>
                  <a:srgbClr val="FF0000"/>
                </a:solidFill>
              </a:rPr>
              <a:t>třetí se nechala ladem</a:t>
            </a:r>
            <a:r>
              <a:rPr lang="cs-CZ" sz="2300" dirty="0" smtClean="0">
                <a:solidFill>
                  <a:srgbClr val="FF0000"/>
                </a:solidFill>
              </a:rPr>
              <a:t>) </a:t>
            </a:r>
            <a:r>
              <a:rPr lang="cs-CZ" sz="2300" dirty="0" smtClean="0"/>
              <a:t>………………………………………………</a:t>
            </a:r>
            <a:endParaRPr lang="cs-CZ" sz="2300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endParaRPr lang="cs-CZ" sz="2800" i="1" dirty="0" smtClean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4. Co je to kolonizace?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900" dirty="0" smtClean="0"/>
              <a:t>…………</a:t>
            </a:r>
            <a:r>
              <a:rPr lang="cs-CZ" sz="2900" dirty="0" smtClean="0">
                <a:solidFill>
                  <a:srgbClr val="FF0000"/>
                </a:solidFill>
              </a:rPr>
              <a:t>zakládání nových </a:t>
            </a:r>
            <a:r>
              <a:rPr lang="cs-CZ" sz="2900" dirty="0" smtClean="0">
                <a:solidFill>
                  <a:srgbClr val="FF0000"/>
                </a:solidFill>
              </a:rPr>
              <a:t>osad</a:t>
            </a:r>
            <a:r>
              <a:rPr lang="cs-CZ" sz="2900" dirty="0" smtClean="0"/>
              <a:t>…………………………………………………………</a:t>
            </a:r>
            <a:endParaRPr lang="cs-CZ" sz="29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796136" y="1556792"/>
            <a:ext cx="1080120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987824" y="1988840"/>
            <a:ext cx="122413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67544" y="1628800"/>
            <a:ext cx="1008112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7632848" cy="57606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5. Jak byla uspořádaná tehdejší městská společnost?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</a:t>
            </a:r>
            <a:r>
              <a:rPr lang="cs-CZ" sz="2000" dirty="0" smtClean="0">
                <a:solidFill>
                  <a:srgbClr val="FF0000"/>
                </a:solidFill>
              </a:rPr>
              <a:t>panovník, rychtář, městská rada (konšelé) </a:t>
            </a:r>
            <a:r>
              <a:rPr lang="cs-CZ" sz="2000" dirty="0" smtClean="0"/>
              <a:t>.…………………</a:t>
            </a:r>
            <a:endParaRPr lang="cs-CZ" sz="20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000" i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i="1" dirty="0" smtClean="0"/>
              <a:t>6. Podle čeho se ve městech odlišovalo postavení obyvatelstva a kdo byl nejvýše?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………………</a:t>
            </a:r>
            <a:r>
              <a:rPr lang="cs-CZ" sz="2000" dirty="0" smtClean="0">
                <a:solidFill>
                  <a:srgbClr val="FF0000"/>
                </a:solidFill>
              </a:rPr>
              <a:t>podle majetku, nejvýše postaven byl patriciát -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……………..</a:t>
            </a:r>
            <a:r>
              <a:rPr lang="cs-CZ" sz="2000" dirty="0" smtClean="0">
                <a:solidFill>
                  <a:srgbClr val="FF0000"/>
                </a:solidFill>
              </a:rPr>
              <a:t>nejbohatší</a:t>
            </a:r>
            <a:r>
              <a:rPr lang="cs-CZ" sz="2000" dirty="0" smtClean="0"/>
              <a:t>………………………………………………………………………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064896" cy="612068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200" b="1" u="sng" dirty="0" smtClean="0"/>
              <a:t>Použité zdroje: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ČECHURA, J. a kol.: </a:t>
            </a:r>
            <a:r>
              <a:rPr lang="cs-CZ" sz="2400" i="1" dirty="0" smtClean="0"/>
              <a:t>Dějepis – středověk a raný novověk.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Praha: SPN, 2004. ISBN 80-7235-275-X.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81</TotalTime>
  <Words>483</Words>
  <Application>Microsoft Office PowerPoint</Application>
  <PresentationFormat>Předvádění na obrazovce (4:3)</PresentationFormat>
  <Paragraphs>140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Bohatý</vt:lpstr>
      <vt:lpstr>Snímek 1</vt:lpstr>
      <vt:lpstr>  Vrcholný a pozdní    středověk</vt:lpstr>
      <vt:lpstr>Proměna středověké krajiny</vt:lpstr>
      <vt:lpstr>Snímek 4</vt:lpstr>
      <vt:lpstr>Snímek 5</vt:lpstr>
      <vt:lpstr>Města a jejich význam</vt:lpstr>
      <vt:lpstr>Snímek 7</vt:lpstr>
      <vt:lpstr>Snímek 8</vt:lpstr>
      <vt:lpstr>Snímek 9</vt:lpstr>
      <vt:lpstr>Snímek 10</vt:lpstr>
      <vt:lpstr>Snímek 11</vt:lpstr>
      <vt:lpstr>Pracovní list</vt:lpstr>
      <vt:lpstr>Snímek 13</vt:lpstr>
      <vt:lpstr>Metodika</vt:lpstr>
      <vt:lpstr>Řešení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Vrcholný a pozdní    středověk</dc:title>
  <dc:creator>Janička</dc:creator>
  <cp:lastModifiedBy>Janička</cp:lastModifiedBy>
  <cp:revision>35</cp:revision>
  <dcterms:created xsi:type="dcterms:W3CDTF">2012-01-27T18:12:37Z</dcterms:created>
  <dcterms:modified xsi:type="dcterms:W3CDTF">2012-08-22T14:05:04Z</dcterms:modified>
</cp:coreProperties>
</file>