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DC5D41-769E-4896-A1B7-A4FB2862A76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1B8EC8-14DC-4E48-B6FC-6A36FBB30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479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Před spuštěním je</a:t>
            </a:r>
            <a:r>
              <a:rPr lang="cs-CZ" baseline="0" dirty="0" smtClean="0"/>
              <a:t> třeba spustit program </a:t>
            </a:r>
            <a:r>
              <a:rPr lang="cs-CZ" baseline="0" dirty="0" err="1" smtClean="0"/>
              <a:t>Qdraw</a:t>
            </a:r>
            <a:r>
              <a:rPr lang="cs-CZ" baseline="0" dirty="0" smtClean="0"/>
              <a:t> nebo jemu podobný a minimalizovat jej tak, aby bylo možné do snímků prezentace kreslit.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8EC8-14DC-4E48-B6FC-6A36FBB303D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8323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Určíme zvíře na obrázku, připomeneme že veverka je také savec a žije v lese. Na podzim si sbírá šišky a oříšky jako zásobu na zimu.</a:t>
            </a:r>
          </a:p>
          <a:p>
            <a:r>
              <a:rPr lang="cs-CZ" dirty="0" smtClean="0"/>
              <a:t>http://www.pdclipart.org/displayimage.php?album=17&amp;pos=249 , 15.11.2011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8EC8-14DC-4E48-B6FC-6A36FBB303D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004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Cizokrajným savcem je zebra, podobná našemu koni. Jsou to také savci, protože hříbata se rodí živá a sají mateřské mléko od klisny.</a:t>
            </a:r>
          </a:p>
          <a:p>
            <a:r>
              <a:rPr lang="cs-CZ" dirty="0" smtClean="0"/>
              <a:t>http://www.pdclipart.org/displayimage.php?album=17&amp;pos=295 ,</a:t>
            </a:r>
            <a:r>
              <a:rPr lang="cs-CZ" baseline="0" dirty="0" smtClean="0"/>
              <a:t> 15.11.2011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8EC8-14DC-4E48-B6FC-6A36FBB303D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932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Všichni</a:t>
            </a:r>
            <a:r>
              <a:rPr lang="cs-CZ" baseline="0" dirty="0" smtClean="0"/>
              <a:t> savci, které jsme zatím viděli mají srst. Mezi savce ale patří i člověk nebo delfín a ti mají jen kůži. Pes na obrázku je bígl.</a:t>
            </a:r>
            <a:endParaRPr lang="cs-CZ" dirty="0" smtClean="0"/>
          </a:p>
          <a:p>
            <a:r>
              <a:rPr lang="cs-CZ" dirty="0" smtClean="0"/>
              <a:t>http://www.pdclipart.org/displayimage.php?album=23&amp;pos=34 , 15.11.2011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8EC8-14DC-4E48-B6FC-6A36FBB303D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6696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Zajíc žije v polích,</a:t>
            </a:r>
            <a:r>
              <a:rPr lang="cs-CZ" baseline="0" dirty="0" smtClean="0"/>
              <a:t> v zimě můžeme najít množství jeho stop ve sněhu. Přes program </a:t>
            </a:r>
            <a:r>
              <a:rPr lang="cs-CZ" baseline="0" dirty="0" err="1" smtClean="0"/>
              <a:t>Qdraw</a:t>
            </a:r>
            <a:r>
              <a:rPr lang="cs-CZ" baseline="0" dirty="0" smtClean="0"/>
              <a:t> spojíme název s částí těla.</a:t>
            </a:r>
            <a:endParaRPr lang="cs-CZ" dirty="0" smtClean="0"/>
          </a:p>
          <a:p>
            <a:r>
              <a:rPr lang="cs-CZ" dirty="0" smtClean="0"/>
              <a:t>http://www.pdclipart.org/displayimage.php?album=17&amp;pos=159 , 15.11.2011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8EC8-14DC-4E48-B6FC-6A36FBB303D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5804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spojí části těla samotné. Můžeme připomenout, že kočka má srst, na končetinách zatahovací drápy a trup umí hodně prohnout. Vyzveme</a:t>
            </a:r>
            <a:r>
              <a:rPr lang="cs-CZ" baseline="0" dirty="0" smtClean="0"/>
              <a:t> děti, aby se také protáhly v oblasti trupu.</a:t>
            </a:r>
            <a:endParaRPr lang="cs-CZ" dirty="0" smtClean="0"/>
          </a:p>
          <a:p>
            <a:r>
              <a:rPr lang="cs-CZ" dirty="0" smtClean="0"/>
              <a:t>http://www.pdclipart.org/displayimage.php?album=21&amp;pos=78 , 15.11.2011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8EC8-14DC-4E48-B6FC-6A36FBB303D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6748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začátku si řekneme, jak se říká čenichu prasete a pod</a:t>
            </a:r>
            <a:r>
              <a:rPr lang="cs-CZ" baseline="0" dirty="0" smtClean="0"/>
              <a:t> slovo čenich napíšeme rypák. Pak děti části těla spojí. Prase má viditelné bradavky, kterými kojí svá mláďata.</a:t>
            </a:r>
            <a:endParaRPr lang="cs-CZ" dirty="0" smtClean="0"/>
          </a:p>
          <a:p>
            <a:r>
              <a:rPr lang="cs-CZ" dirty="0" smtClean="0"/>
              <a:t>http://www.pdclipart.org/displayimage.php?album=17&amp;pos=135 , 15.11.2011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8EC8-14DC-4E48-B6FC-6A36FBB303D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5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Nejdříve opravíme názvy částí těla, které se u člověka liší – čenich=nos,</a:t>
            </a:r>
            <a:r>
              <a:rPr lang="cs-CZ" baseline="0" dirty="0" smtClean="0"/>
              <a:t> zadní končetiny=dolní končetiny=nohy, přední končetiny=horní končetiny=ruce, ocas škrtneme, ale připomeneme ukrytou kostrč. Pak děti části těla spojí. Na závěr si děti mohou zahrát hru – učitel říká části těla a děti ses za ně chytí. Lze připomenout oblast pupíku a vysvětlit dětem, že jsme se narodili spojení s maminkou pupeční šňůrou, kterou nás živila a po narození jsme sáli mateřské mléko, proto jsme také savci. </a:t>
            </a:r>
            <a:endParaRPr lang="cs-CZ" dirty="0" smtClean="0"/>
          </a:p>
          <a:p>
            <a:r>
              <a:rPr lang="cs-CZ" dirty="0" smtClean="0"/>
              <a:t>http://www.pdclipart.org/displayimage.php?album=31&amp;pos=423 , 15.11.2011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8EC8-14DC-4E48-B6FC-6A36FBB303D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798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A7D5B60-6EE9-45AA-BCFB-AD7AFCFEDEF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EDCC194-D1D4-494E-AF2A-6361D560374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Savci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267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0545" y="285293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a procvičení učiva prvouky ve 2. ročníku. Jeho prostřednictvím je žákům přiblížena živočišná skupina savců a stavba jejich těla. Mohou jednotlivé názvy částí těla spojovat s obrázkem zvířete. Na závěr si připomenou, že stavba těla člověka má od ostatních živočichů jiné názvosloví.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5677524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Savci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11/2011</a:t>
                      </a:r>
                    </a:p>
                    <a:p>
                      <a:r>
                        <a:rPr lang="cs-CZ" smtClean="0"/>
                        <a:t>24.2.2012/3.ročník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Savci a </a:t>
                      </a:r>
                      <a:r>
                        <a:rPr lang="cs-CZ" smtClean="0"/>
                        <a:t>stavba</a:t>
                      </a:r>
                      <a:r>
                        <a:rPr lang="cs-CZ" baseline="0" smtClean="0"/>
                        <a:t> jejich těla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dirty="0" smtClean="0"/>
              <a:t>Savci rodí živá mláďata, která se živí mateřským mlékem.</a:t>
            </a:r>
            <a:endParaRPr lang="cs-CZ" b="1" i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916832"/>
            <a:ext cx="4608512" cy="4147661"/>
          </a:xfrm>
        </p:spPr>
      </p:pic>
    </p:spTree>
    <p:extLst>
      <p:ext uri="{BB962C8B-B14F-4D97-AF65-F5344CB8AC3E}">
        <p14:creationId xmlns:p14="http://schemas.microsoft.com/office/powerpoint/2010/main" val="2191115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dirty="0" smtClean="0"/>
              <a:t>Mláďata mateřské mléko sají.</a:t>
            </a:r>
            <a:br>
              <a:rPr lang="cs-CZ" b="1" i="1" dirty="0" smtClean="0"/>
            </a:br>
            <a:r>
              <a:rPr lang="cs-CZ" b="1" i="1" dirty="0" smtClean="0"/>
              <a:t>Matky je tak kojí.</a:t>
            </a:r>
            <a:endParaRPr lang="cs-CZ" b="1" i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988840"/>
            <a:ext cx="4155661" cy="3315496"/>
          </a:xfrm>
        </p:spPr>
      </p:pic>
    </p:spTree>
    <p:extLst>
      <p:ext uri="{BB962C8B-B14F-4D97-AF65-F5344CB8AC3E}">
        <p14:creationId xmlns:p14="http://schemas.microsoft.com/office/powerpoint/2010/main" val="3581132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dirty="0" smtClean="0"/>
              <a:t>Savci dýchají plícemi a jejich tělo je většinou pokryté srstí.</a:t>
            </a:r>
            <a:endParaRPr lang="cs-CZ" b="1" i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916832"/>
            <a:ext cx="3398778" cy="3456384"/>
          </a:xfrm>
        </p:spPr>
      </p:pic>
    </p:spTree>
    <p:extLst>
      <p:ext uri="{BB962C8B-B14F-4D97-AF65-F5344CB8AC3E}">
        <p14:creationId xmlns:p14="http://schemas.microsoft.com/office/powerpoint/2010/main" val="104973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/>
              <a:t>Stavba jejich těl je podobná</a:t>
            </a:r>
            <a:endParaRPr lang="cs-CZ" b="1" i="1" dirty="0"/>
          </a:p>
        </p:txBody>
      </p:sp>
      <p:sp>
        <p:nvSpPr>
          <p:cNvPr id="5" name="Obdélník 4"/>
          <p:cNvSpPr/>
          <p:nvPr/>
        </p:nvSpPr>
        <p:spPr>
          <a:xfrm>
            <a:off x="5873757" y="5438813"/>
            <a:ext cx="254108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zadní končetiny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Gabriola" pitchFamily="82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8929" y="4907015"/>
            <a:ext cx="273023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p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řední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  končetiny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Gabriola" pitchFamily="82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44044" y="1340768"/>
            <a:ext cx="6094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uši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Gabriola" pitchFamily="82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96636" y="1508405"/>
            <a:ext cx="82747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trup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Gabriola" pitchFamily="82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6516" y="3042210"/>
            <a:ext cx="110639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čenich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Gabriola" pitchFamily="82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84046" y="3859307"/>
            <a:ext cx="68961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krk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Gabriola" pitchFamily="82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46989" y="1844824"/>
            <a:ext cx="96372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hlava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Gabriola" pitchFamily="82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907739" y="3365374"/>
            <a:ext cx="80182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Gabriola" pitchFamily="82" charset="0"/>
              </a:rPr>
              <a:t>ocas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Gabriola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127" l="2000" r="99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6914" y="2128915"/>
            <a:ext cx="3890175" cy="2969501"/>
          </a:xfrm>
        </p:spPr>
      </p:pic>
    </p:spTree>
    <p:extLst>
      <p:ext uri="{BB962C8B-B14F-4D97-AF65-F5344CB8AC3E}">
        <p14:creationId xmlns:p14="http://schemas.microsoft.com/office/powerpoint/2010/main" val="256455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1958" y="943879"/>
            <a:ext cx="3284376" cy="439189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7355405" y="692696"/>
            <a:ext cx="12098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hlava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337149" y="2996951"/>
            <a:ext cx="147668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čenich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81716" y="1556792"/>
            <a:ext cx="74732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uši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09609" y="5335777"/>
            <a:ext cx="8915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krk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310" y="5805264"/>
            <a:ext cx="10665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trup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015" y="4077072"/>
            <a:ext cx="355462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přední končetiny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00907" y="1675144"/>
            <a:ext cx="103105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ocas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7329" y="3139828"/>
            <a:ext cx="355462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zadní končetiny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55576" y="461678"/>
            <a:ext cx="3600400" cy="936104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191139" y="682269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w Cen MT Condensed Extra Bold" pitchFamily="34" charset="-18"/>
              </a:rPr>
              <a:t>Kočka domácí</a:t>
            </a:r>
            <a:endParaRPr lang="cs-CZ" sz="2800" dirty="0">
              <a:latin typeface="Tw Cen MT Condensed Extra Bold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008332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1958" y="2193239"/>
            <a:ext cx="3284376" cy="189317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7326579" y="1553261"/>
            <a:ext cx="12098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hlava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337149" y="2996951"/>
            <a:ext cx="147668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čenich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98349" y="1341227"/>
            <a:ext cx="74732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uši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32240" y="4378942"/>
            <a:ext cx="8915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krk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55976" y="4736065"/>
            <a:ext cx="10665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trup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015" y="4077072"/>
            <a:ext cx="355462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přední končetiny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00907" y="1675144"/>
            <a:ext cx="103105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ocas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7329" y="3139828"/>
            <a:ext cx="355462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zadní končetiny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55576" y="461678"/>
            <a:ext cx="3600400" cy="936104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191139" y="682269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w Cen MT Condensed Extra Bold" pitchFamily="34" charset="-18"/>
              </a:rPr>
              <a:t>Prase domácí</a:t>
            </a:r>
            <a:endParaRPr lang="cs-CZ" sz="2800" dirty="0">
              <a:latin typeface="Tw Cen MT Condensed Extra Bold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3704623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1124" y="1567662"/>
            <a:ext cx="2122582" cy="4182429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4" name="Obdélník 3"/>
          <p:cNvSpPr/>
          <p:nvPr/>
        </p:nvSpPr>
        <p:spPr>
          <a:xfrm>
            <a:off x="5534406" y="751451"/>
            <a:ext cx="12098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hlava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32240" y="1567662"/>
            <a:ext cx="147668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čenich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13804" y="1567660"/>
            <a:ext cx="74732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uši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44208" y="2816662"/>
            <a:ext cx="8915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krk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8041" y="3770904"/>
            <a:ext cx="10665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trup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015" y="4077072"/>
            <a:ext cx="355462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přední končetiny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811721" y="5229200"/>
            <a:ext cx="103105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ocas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5658941"/>
            <a:ext cx="355462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zadní končetiny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55576" y="461678"/>
            <a:ext cx="3600400" cy="936104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191139" y="682269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w Cen MT Condensed Extra Bold" pitchFamily="34" charset="-18"/>
              </a:rPr>
              <a:t>Člověk rozumný </a:t>
            </a:r>
            <a:endParaRPr lang="cs-CZ" sz="2800" dirty="0">
              <a:latin typeface="Tw Cen MT Condensed Extra Bold" pitchFamily="34" charset="-18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88" y="2816662"/>
            <a:ext cx="406349" cy="40635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912437" y="2539663"/>
            <a:ext cx="29175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w Cen MT Condensed Extra Bold" pitchFamily="34" charset="-18"/>
              </a:rPr>
              <a:t>Člověk se od předcházejících savců liší, oprav chyby a až pak spoj.</a:t>
            </a:r>
            <a:endParaRPr lang="cs-CZ" dirty="0">
              <a:solidFill>
                <a:srgbClr val="FF0000"/>
              </a:solidFill>
              <a:latin typeface="Tw Cen MT Condensed Extra Bold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318811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820891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Reference:</a:t>
            </a:r>
          </a:p>
          <a:p>
            <a:endParaRPr lang="cs-CZ" dirty="0"/>
          </a:p>
          <a:p>
            <a:r>
              <a:rPr lang="cs-CZ" dirty="0" smtClean="0"/>
              <a:t>Použité obrázky jsou dostupné pod licencí public </a:t>
            </a:r>
            <a:r>
              <a:rPr lang="cs-CZ" dirty="0" err="1" smtClean="0"/>
              <a:t>domain</a:t>
            </a:r>
            <a:r>
              <a:rPr lang="cs-CZ" dirty="0"/>
              <a:t>:</a:t>
            </a:r>
            <a:endParaRPr lang="cs-CZ" dirty="0" smtClean="0"/>
          </a:p>
          <a:p>
            <a:r>
              <a:rPr lang="cs-CZ" dirty="0" smtClean="0"/>
              <a:t>Veverka:</a:t>
            </a:r>
          </a:p>
          <a:p>
            <a:r>
              <a:rPr lang="cs-CZ" dirty="0"/>
              <a:t>http://www.pdclipart.org/displayimage.php?album=17&amp;pos=249 </a:t>
            </a:r>
            <a:r>
              <a:rPr lang="cs-CZ" dirty="0" smtClean="0"/>
              <a:t>,</a:t>
            </a:r>
            <a:r>
              <a:rPr lang="en-US" dirty="0" smtClean="0"/>
              <a:t>[</a:t>
            </a:r>
            <a:r>
              <a:rPr lang="cs-CZ" dirty="0" smtClean="0"/>
              <a:t> 15.11.2011</a:t>
            </a:r>
            <a:r>
              <a:rPr lang="en-US" dirty="0" smtClean="0"/>
              <a:t>]</a:t>
            </a:r>
            <a:endParaRPr lang="cs-CZ" dirty="0"/>
          </a:p>
          <a:p>
            <a:r>
              <a:rPr lang="cs-CZ" dirty="0" smtClean="0"/>
              <a:t>Zebra:</a:t>
            </a:r>
          </a:p>
          <a:p>
            <a:r>
              <a:rPr lang="cs-CZ" dirty="0" smtClean="0"/>
              <a:t>http://www.pdclipart.org/displayimage.php?album=17&amp;pos=295 , </a:t>
            </a:r>
            <a:r>
              <a:rPr lang="en-US" dirty="0" smtClean="0"/>
              <a:t>[</a:t>
            </a:r>
            <a:r>
              <a:rPr lang="cs-CZ" dirty="0" smtClean="0"/>
              <a:t>15.11.2011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Pes:</a:t>
            </a:r>
          </a:p>
          <a:p>
            <a:r>
              <a:rPr lang="cs-CZ" dirty="0" smtClean="0"/>
              <a:t>http</a:t>
            </a:r>
            <a:r>
              <a:rPr lang="cs-CZ" dirty="0"/>
              <a:t>://www.pdclipart.org/displayimage.php?album=23&amp;pos=34 , </a:t>
            </a:r>
            <a:r>
              <a:rPr lang="en-US" dirty="0" smtClean="0"/>
              <a:t>[</a:t>
            </a:r>
            <a:r>
              <a:rPr lang="cs-CZ" dirty="0" smtClean="0"/>
              <a:t>15.11.2011</a:t>
            </a:r>
            <a:r>
              <a:rPr lang="en-US" dirty="0" smtClean="0"/>
              <a:t>]</a:t>
            </a:r>
            <a:endParaRPr lang="cs-CZ" dirty="0"/>
          </a:p>
          <a:p>
            <a:r>
              <a:rPr lang="cs-CZ" dirty="0" smtClean="0"/>
              <a:t>Zajíc:</a:t>
            </a:r>
          </a:p>
          <a:p>
            <a:r>
              <a:rPr lang="cs-CZ" dirty="0"/>
              <a:t>http://www.pdclipart.org/displayimage.php?album=17&amp;pos=159 , </a:t>
            </a:r>
            <a:r>
              <a:rPr lang="en-US" dirty="0" smtClean="0"/>
              <a:t>[</a:t>
            </a:r>
            <a:r>
              <a:rPr lang="cs-CZ" dirty="0" smtClean="0"/>
              <a:t>15.11.2011</a:t>
            </a:r>
            <a:r>
              <a:rPr lang="en-US" dirty="0" smtClean="0"/>
              <a:t>]</a:t>
            </a:r>
            <a:endParaRPr lang="cs-CZ" dirty="0"/>
          </a:p>
          <a:p>
            <a:r>
              <a:rPr lang="cs-CZ" dirty="0" smtClean="0"/>
              <a:t>Kočka:</a:t>
            </a:r>
          </a:p>
          <a:p>
            <a:r>
              <a:rPr lang="cs-CZ" dirty="0"/>
              <a:t>http://www.pdclipart.org/displayimage.php?album=21&amp;pos=78 , </a:t>
            </a:r>
            <a:r>
              <a:rPr lang="en-US" dirty="0" smtClean="0"/>
              <a:t>[</a:t>
            </a:r>
            <a:r>
              <a:rPr lang="cs-CZ" dirty="0" smtClean="0"/>
              <a:t>15.11.2011</a:t>
            </a:r>
            <a:r>
              <a:rPr lang="en-US" dirty="0" smtClean="0"/>
              <a:t>]</a:t>
            </a:r>
            <a:endParaRPr lang="cs-CZ" dirty="0"/>
          </a:p>
          <a:p>
            <a:r>
              <a:rPr lang="cs-CZ" dirty="0" smtClean="0"/>
              <a:t>Prase:</a:t>
            </a:r>
          </a:p>
          <a:p>
            <a:r>
              <a:rPr lang="cs-CZ" dirty="0"/>
              <a:t>http://www.pdclipart.org/displayimage.php?album=17&amp;pos=135 , </a:t>
            </a:r>
            <a:r>
              <a:rPr lang="en-US" dirty="0" smtClean="0"/>
              <a:t>[</a:t>
            </a:r>
            <a:r>
              <a:rPr lang="cs-CZ" dirty="0" smtClean="0"/>
              <a:t>15.11.2011</a:t>
            </a:r>
            <a:r>
              <a:rPr lang="en-US" dirty="0" smtClean="0"/>
              <a:t>]</a:t>
            </a:r>
            <a:endParaRPr lang="cs-CZ" dirty="0"/>
          </a:p>
          <a:p>
            <a:r>
              <a:rPr lang="cs-CZ" dirty="0" smtClean="0"/>
              <a:t>Chlapec:</a:t>
            </a:r>
          </a:p>
          <a:p>
            <a:r>
              <a:rPr lang="cs-CZ" dirty="0"/>
              <a:t>http://www.pdclipart.org/displayimage.php?album=31&amp;pos=423 , </a:t>
            </a:r>
            <a:r>
              <a:rPr lang="en-US" dirty="0" smtClean="0"/>
              <a:t>[</a:t>
            </a:r>
            <a:r>
              <a:rPr lang="cs-CZ" dirty="0" smtClean="0"/>
              <a:t>15.11.2011</a:t>
            </a:r>
            <a:r>
              <a:rPr lang="en-US" smtClean="0"/>
              <a:t>]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9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98</TotalTime>
  <Words>600</Words>
  <Application>Microsoft Office PowerPoint</Application>
  <PresentationFormat>Předvádění na obrazovce (4:3)</PresentationFormat>
  <Paragraphs>101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Savci </vt:lpstr>
      <vt:lpstr>Prezentace aplikace PowerPoint</vt:lpstr>
      <vt:lpstr>Prezentace aplikace PowerPoint</vt:lpstr>
      <vt:lpstr>Savci rodí živá mláďata, která se živí mateřským mlékem.</vt:lpstr>
      <vt:lpstr>Mláďata mateřské mléko sají. Matky je tak kojí.</vt:lpstr>
      <vt:lpstr>Savci dýchají plícemi a jejich tělo je většinou pokryté srstí.</vt:lpstr>
      <vt:lpstr>Stavba jejich těl je podobná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Admin</dc:creator>
  <cp:lastModifiedBy>Admin</cp:lastModifiedBy>
  <cp:revision>16</cp:revision>
  <dcterms:created xsi:type="dcterms:W3CDTF">2011-11-17T19:07:00Z</dcterms:created>
  <dcterms:modified xsi:type="dcterms:W3CDTF">2012-08-03T05:57:47Z</dcterms:modified>
</cp:coreProperties>
</file>