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7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FD79-CE9B-48E4-B111-65F9C57381A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A8839-632D-4999-95E6-978E3ED82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196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FD79-CE9B-48E4-B111-65F9C57381A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A8839-632D-4999-95E6-978E3ED82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421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FD79-CE9B-48E4-B111-65F9C57381A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A8839-632D-4999-95E6-978E3ED82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46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FD79-CE9B-48E4-B111-65F9C57381A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A8839-632D-4999-95E6-978E3ED82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892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FD79-CE9B-48E4-B111-65F9C57381A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A8839-632D-4999-95E6-978E3ED82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473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FD79-CE9B-48E4-B111-65F9C57381A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A8839-632D-4999-95E6-978E3ED82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274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FD79-CE9B-48E4-B111-65F9C57381A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A8839-632D-4999-95E6-978E3ED82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841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FD79-CE9B-48E4-B111-65F9C57381A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A8839-632D-4999-95E6-978E3ED82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559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FD79-CE9B-48E4-B111-65F9C57381A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A8839-632D-4999-95E6-978E3ED82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198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FD79-CE9B-48E4-B111-65F9C57381A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A8839-632D-4999-95E6-978E3ED82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431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FD79-CE9B-48E4-B111-65F9C57381A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A8839-632D-4999-95E6-978E3ED82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788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B0FD79-CE9B-48E4-B111-65F9C57381A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CA8839-632D-4999-95E6-978E3ED82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410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g"/><Relationship Id="rId5" Type="http://schemas.openxmlformats.org/officeDocument/2006/relationships/image" Target="../media/image13.jp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7.jpeg"/><Relationship Id="rId7" Type="http://schemas.openxmlformats.org/officeDocument/2006/relationships/image" Target="../media/image29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28.jpeg"/><Relationship Id="rId4" Type="http://schemas.openxmlformats.org/officeDocument/2006/relationships/image" Target="../media/image13.jpg"/><Relationship Id="rId9" Type="http://schemas.openxmlformats.org/officeDocument/2006/relationships/audio" Target="../media/audio2.wav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Veverka_obecn%C3%A1&amp;oldid=8782397" TargetMode="External"/><Relationship Id="rId13" Type="http://schemas.openxmlformats.org/officeDocument/2006/relationships/hyperlink" Target="http://cs.wikipedia.org/w/index.php?title=Jezevec&amp;oldid=8758891" TargetMode="External"/><Relationship Id="rId3" Type="http://schemas.openxmlformats.org/officeDocument/2006/relationships/hyperlink" Target="http://cs.wikipedia.org/w/index.php?title=J%C3%ADrovec_ma%C4%8Fal&amp;oldid=8510729" TargetMode="External"/><Relationship Id="rId7" Type="http://schemas.openxmlformats.org/officeDocument/2006/relationships/hyperlink" Target="http://cs.wikipedia.org/w/index.php?title=Proso&amp;oldid=7466364" TargetMode="External"/><Relationship Id="rId12" Type="http://schemas.openxmlformats.org/officeDocument/2006/relationships/hyperlink" Target="http://cs.wikipedia.org/w/index.php?title=S%C3%BDkora_ko%C5%88adra&amp;oldid=8762252" TargetMode="External"/><Relationship Id="rId2" Type="http://schemas.openxmlformats.org/officeDocument/2006/relationships/hyperlink" Target="http://cs.wikipedia.org/w/index.php?title=Prase_divok%C3%A9&amp;oldid=880219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Ba%C5%BEant_obecn%C3%BD&amp;oldid=8632010" TargetMode="External"/><Relationship Id="rId11" Type="http://schemas.openxmlformats.org/officeDocument/2006/relationships/hyperlink" Target="http://cs.wikipedia.org/w/index.php?title=Zaj%C3%ADc_poln%C3%AD&amp;oldid=8753728" TargetMode="External"/><Relationship Id="rId5" Type="http://schemas.openxmlformats.org/officeDocument/2006/relationships/hyperlink" Target="http://cs.wikipedia.org/w/index.php?title=Seno&amp;oldid=8806359" TargetMode="External"/><Relationship Id="rId15" Type="http://schemas.openxmlformats.org/officeDocument/2006/relationships/hyperlink" Target="http://cs.wikipedia.org/w/index.php?title=Medv%C4%9Bdovit%C3%AD&amp;oldid=8798402" TargetMode="External"/><Relationship Id="rId10" Type="http://schemas.openxmlformats.org/officeDocument/2006/relationships/hyperlink" Target="http://cs.wikipedia.org/w/index.php?title=Li%C5%A1ka_obecn%C3%A1_(%C5%A1elma)&amp;oldid=8708295" TargetMode="External"/><Relationship Id="rId4" Type="http://schemas.openxmlformats.org/officeDocument/2006/relationships/hyperlink" Target="http://cs.wikipedia.org/w/index.php?title=Srnec_obecn%C3%BD&amp;oldid=8743654" TargetMode="External"/><Relationship Id="rId9" Type="http://schemas.openxmlformats.org/officeDocument/2006/relationships/hyperlink" Target="http://cs.wikipedia.org/w/index.php?title=L%C3%ADska_obecn%C3%A1&amp;oldid=8677286" TargetMode="External"/><Relationship Id="rId14" Type="http://schemas.openxmlformats.org/officeDocument/2006/relationships/hyperlink" Target="http://cs.wikipedia.org/w/index.php?title=Jelen&amp;oldid=85165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Zvířata v zimě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756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060848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pro výklad učiva prvouky v 1. ročníku. Prezentace seznámí žáky s několika zástupci našich živočichů, jejich potravou a stopami. Práce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22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0107498"/>
              </p:ext>
            </p:extLst>
          </p:nvPr>
        </p:nvGraphicFramePr>
        <p:xfrm>
          <a:off x="1403648" y="1340768"/>
          <a:ext cx="6480720" cy="425548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Živočichové v zimě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01/2012</a:t>
                      </a:r>
                    </a:p>
                    <a:p>
                      <a:r>
                        <a:rPr lang="cs-CZ" dirty="0" smtClean="0"/>
                        <a:t>20.1.2012/1.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Živočichové v zimě, jejich potrava </a:t>
                      </a:r>
                      <a:r>
                        <a:rPr lang="cs-CZ" smtClean="0"/>
                        <a:t>a stopy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66" r="20687"/>
          <a:stretch/>
        </p:blipFill>
        <p:spPr>
          <a:xfrm>
            <a:off x="3204699" y="1628800"/>
            <a:ext cx="2666053" cy="297325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3301" y="4149080"/>
            <a:ext cx="2243522" cy="16826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47" t="64409"/>
          <a:stretch/>
        </p:blipFill>
        <p:spPr>
          <a:xfrm rot="679487" flipV="1">
            <a:off x="1691681" y="4476831"/>
            <a:ext cx="1285344" cy="14282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483768" y="332656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PRASE DIVOKÉ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249615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2" r="18927"/>
          <a:stretch/>
        </p:blipFill>
        <p:spPr>
          <a:xfrm>
            <a:off x="3275856" y="1268760"/>
            <a:ext cx="2840225" cy="342246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5054" y="4424336"/>
            <a:ext cx="2111972" cy="166895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483768" y="332656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SRNEC OBECNÝ</a:t>
            </a:r>
            <a:endParaRPr lang="cs-CZ" sz="4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19" t="65428" r="39436"/>
          <a:stretch/>
        </p:blipFill>
        <p:spPr>
          <a:xfrm rot="814814" flipV="1">
            <a:off x="1204590" y="4230974"/>
            <a:ext cx="1324212" cy="1545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762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4157" y="1524274"/>
            <a:ext cx="3499741" cy="262480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3300" y="4527284"/>
            <a:ext cx="2088016" cy="156601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40" t="26586" b="36707"/>
          <a:stretch/>
        </p:blipFill>
        <p:spPr>
          <a:xfrm flipV="1">
            <a:off x="1187624" y="3861048"/>
            <a:ext cx="1698513" cy="206829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483768" y="332656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BAŽANT POLNÍ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7333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20" r="20315"/>
          <a:stretch/>
        </p:blipFill>
        <p:spPr>
          <a:xfrm>
            <a:off x="3494658" y="1340768"/>
            <a:ext cx="2435763" cy="290738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7226" y="4437112"/>
            <a:ext cx="1867356" cy="128165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57" t="32146" r="46495" b="36847"/>
          <a:stretch/>
        </p:blipFill>
        <p:spPr>
          <a:xfrm flipH="1" flipV="1">
            <a:off x="899592" y="4005064"/>
            <a:ext cx="1656370" cy="187624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68224" y="332655"/>
            <a:ext cx="56886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VEVERKA OBECNÁ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824719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970" y="1446391"/>
            <a:ext cx="4320154" cy="285994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51"/>
          <a:stretch/>
        </p:blipFill>
        <p:spPr>
          <a:xfrm>
            <a:off x="6955970" y="4306333"/>
            <a:ext cx="1576470" cy="191883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2" r="50000" b="68908"/>
          <a:stretch/>
        </p:blipFill>
        <p:spPr>
          <a:xfrm rot="5400000" flipV="1">
            <a:off x="-236077" y="3737087"/>
            <a:ext cx="2854141" cy="23819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68224" y="332655"/>
            <a:ext cx="56886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smtClean="0"/>
              <a:t>LIŠKA OBECNÁ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211084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816" y="4841705"/>
            <a:ext cx="1508552" cy="113141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1457" y="2933864"/>
            <a:ext cx="1661806" cy="1246355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899592" y="548680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SPOJ K SOBĚ ZVÍŘE A JEHO POTRAVU: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8056" y="4201026"/>
            <a:ext cx="2408329" cy="155638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883932"/>
            <a:ext cx="1656184" cy="109639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0867" y="1354439"/>
            <a:ext cx="1923020" cy="144226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4118" y="1354440"/>
            <a:ext cx="1525922" cy="1144442"/>
          </a:xfrm>
          <a:prstGeom prst="rect">
            <a:avLst/>
          </a:prstGeom>
        </p:spPr>
      </p:pic>
      <p:sp>
        <p:nvSpPr>
          <p:cNvPr id="9" name="Zahnutá šipka nahoru 8"/>
          <p:cNvSpPr/>
          <p:nvPr/>
        </p:nvSpPr>
        <p:spPr>
          <a:xfrm>
            <a:off x="5080857" y="3636326"/>
            <a:ext cx="2736304" cy="773175"/>
          </a:xfrm>
          <a:prstGeom prst="curvedUpArrow">
            <a:avLst>
              <a:gd name="adj1" fmla="val 44038"/>
              <a:gd name="adj2" fmla="val 78302"/>
              <a:gd name="adj3" fmla="val 51083"/>
            </a:avLst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 rot="16718551">
            <a:off x="1973961" y="3119115"/>
            <a:ext cx="2185982" cy="626030"/>
          </a:xfrm>
          <a:prstGeom prst="curvedUpArrow">
            <a:avLst>
              <a:gd name="adj1" fmla="val 45726"/>
              <a:gd name="adj2" fmla="val 85958"/>
              <a:gd name="adj3" fmla="val 44306"/>
            </a:avLst>
          </a:prstGeom>
          <a:solidFill>
            <a:srgbClr val="FFC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 rot="5400000">
            <a:off x="4808570" y="3238418"/>
            <a:ext cx="2914964" cy="795816"/>
          </a:xfrm>
          <a:prstGeom prst="curvedUpArrow">
            <a:avLst>
              <a:gd name="adj1" fmla="val 25694"/>
              <a:gd name="adj2" fmla="val 68841"/>
              <a:gd name="adj3" fmla="val 44243"/>
            </a:avLst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lačítko akce: Nápověda 11">
            <a:hlinkClick r:id="" action="ppaction://noaction" highlightClick="1">
              <a:snd r:embed="rId8" name="drumroll.wav"/>
            </a:hlinkClick>
          </p:cNvPr>
          <p:cNvSpPr/>
          <p:nvPr/>
        </p:nvSpPr>
        <p:spPr>
          <a:xfrm>
            <a:off x="7812360" y="5301208"/>
            <a:ext cx="648072" cy="720080"/>
          </a:xfrm>
          <a:prstGeom prst="actionButtonHelp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08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SPOJ K SOBĚ ZVÍŘE A JEHO STOPU: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923"/>
          <a:stretch/>
        </p:blipFill>
        <p:spPr>
          <a:xfrm>
            <a:off x="3623159" y="1225409"/>
            <a:ext cx="1596913" cy="158913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8267" y="4365104"/>
            <a:ext cx="1876654" cy="14074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57" r="16635"/>
          <a:stretch/>
        </p:blipFill>
        <p:spPr>
          <a:xfrm>
            <a:off x="6680309" y="3972350"/>
            <a:ext cx="1570287" cy="16888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72" t="4783" r="15000" b="76048"/>
          <a:stretch/>
        </p:blipFill>
        <p:spPr>
          <a:xfrm flipV="1">
            <a:off x="4804914" y="4209691"/>
            <a:ext cx="1078302" cy="125083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65" t="23899" b="37177"/>
          <a:stretch/>
        </p:blipFill>
        <p:spPr>
          <a:xfrm flipV="1">
            <a:off x="6168763" y="1916832"/>
            <a:ext cx="1247658" cy="16042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80" t="21717" r="41600" b="37296"/>
          <a:stretch/>
        </p:blipFill>
        <p:spPr>
          <a:xfrm flipV="1">
            <a:off x="1115615" y="1786500"/>
            <a:ext cx="1534897" cy="1930532"/>
          </a:xfrm>
          <a:prstGeom prst="rect">
            <a:avLst/>
          </a:prstGeom>
        </p:spPr>
      </p:pic>
      <p:sp>
        <p:nvSpPr>
          <p:cNvPr id="10" name="Tlačítko akce: Nápověda 9">
            <a:hlinkClick r:id="" action="ppaction://noaction" highlightClick="1">
              <a:snd r:embed="rId8" name="drumroll.wav"/>
            </a:hlinkClick>
          </p:cNvPr>
          <p:cNvSpPr/>
          <p:nvPr/>
        </p:nvSpPr>
        <p:spPr>
          <a:xfrm>
            <a:off x="7926561" y="1798062"/>
            <a:ext cx="648072" cy="720080"/>
          </a:xfrm>
          <a:prstGeom prst="actionButtonHelp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636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7.40741E-7 L -0.625 0.432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250" y="2162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7.40741E-7 L 0.41563 0.3622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81" y="18102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81481E-6 L -0.29392 -0.3592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05" y="-17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ZAKROUŽKUJ ZVÍŘATA, KTERÁ V ZIMĚ SPÍ: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1310" y="2587115"/>
            <a:ext cx="2080862" cy="138637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40" r="15713"/>
          <a:stretch/>
        </p:blipFill>
        <p:spPr>
          <a:xfrm>
            <a:off x="1065405" y="4546756"/>
            <a:ext cx="1692425" cy="15597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3227442"/>
            <a:ext cx="1604492" cy="106217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5789" y="2084324"/>
            <a:ext cx="1340777" cy="100558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453"/>
          <a:stretch/>
        </p:blipFill>
        <p:spPr>
          <a:xfrm>
            <a:off x="5588574" y="1195672"/>
            <a:ext cx="1610594" cy="15915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9833" y="4147437"/>
            <a:ext cx="1306076" cy="195911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0" r="13769"/>
          <a:stretch/>
        </p:blipFill>
        <p:spPr>
          <a:xfrm>
            <a:off x="3352800" y="4528234"/>
            <a:ext cx="1636226" cy="1683797"/>
          </a:xfrm>
          <a:prstGeom prst="rect">
            <a:avLst/>
          </a:prstGeom>
        </p:spPr>
      </p:pic>
      <p:sp>
        <p:nvSpPr>
          <p:cNvPr id="10" name="Prstenec 9"/>
          <p:cNvSpPr/>
          <p:nvPr/>
        </p:nvSpPr>
        <p:spPr>
          <a:xfrm>
            <a:off x="5479832" y="1180527"/>
            <a:ext cx="1828078" cy="1800200"/>
          </a:xfrm>
          <a:prstGeom prst="donut">
            <a:avLst>
              <a:gd name="adj" fmla="val 14115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997579" y="4411832"/>
            <a:ext cx="1828078" cy="1800200"/>
          </a:xfrm>
          <a:prstGeom prst="donut">
            <a:avLst>
              <a:gd name="adj" fmla="val 1530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5218832" y="4147437"/>
            <a:ext cx="1828078" cy="1800200"/>
          </a:xfrm>
          <a:prstGeom prst="donut">
            <a:avLst>
              <a:gd name="adj" fmla="val 1532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lačítko akce: Nápověda 12">
            <a:hlinkClick r:id="" action="ppaction://noaction" highlightClick="1">
              <a:snd r:embed="rId9" name="drumroll.wav"/>
            </a:hlinkClick>
          </p:cNvPr>
          <p:cNvSpPr/>
          <p:nvPr/>
        </p:nvSpPr>
        <p:spPr>
          <a:xfrm>
            <a:off x="7956376" y="5492233"/>
            <a:ext cx="668388" cy="719799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35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332656"/>
            <a:ext cx="885698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REFERENCE:</a:t>
            </a:r>
          </a:p>
          <a:p>
            <a:endParaRPr lang="cs-CZ" sz="1200" dirty="0"/>
          </a:p>
          <a:p>
            <a:r>
              <a:rPr lang="cs-CZ" sz="1200" i="1" dirty="0"/>
              <a:t>Wikipedie: Otevřená encyklopedie: Prase divoké</a:t>
            </a:r>
            <a:r>
              <a:rPr lang="cs-CZ" sz="1200" dirty="0"/>
              <a:t> [online]. c2012 [citováno </a:t>
            </a:r>
            <a:r>
              <a:rPr lang="cs-CZ" sz="1200" dirty="0" smtClean="0"/>
              <a:t>15.01. </a:t>
            </a:r>
            <a:r>
              <a:rPr lang="cs-CZ" sz="1200" dirty="0"/>
              <a:t>2012]. Dostupný z WWW: </a:t>
            </a: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cs.wikipedia.org/w/index.php?title=Prase_divok%C3%A9&amp;oldid=8802190</a:t>
            </a:r>
            <a:endParaRPr lang="cs-CZ" sz="1200" dirty="0" smtClean="0"/>
          </a:p>
          <a:p>
            <a:r>
              <a:rPr lang="cs-CZ" sz="1200" i="1" dirty="0" smtClean="0"/>
              <a:t>Wikipedie</a:t>
            </a:r>
            <a:r>
              <a:rPr lang="cs-CZ" sz="1200" i="1" dirty="0"/>
              <a:t>: Otevřená encyklopedie: Jírovec maďal</a:t>
            </a:r>
            <a:r>
              <a:rPr lang="cs-CZ" sz="1200" dirty="0"/>
              <a:t> [online]. c2012 [citováno </a:t>
            </a:r>
            <a:r>
              <a:rPr lang="cs-CZ" sz="1200" dirty="0" smtClean="0"/>
              <a:t>15.01. </a:t>
            </a:r>
            <a:r>
              <a:rPr lang="cs-CZ" sz="1200" dirty="0"/>
              <a:t>2012]. Dostupný z WWW: &lt;</a:t>
            </a:r>
            <a:r>
              <a:rPr lang="cs-CZ" sz="1200" dirty="0">
                <a:hlinkClick r:id="rId3"/>
              </a:rPr>
              <a:t>http://cs.wikipedia.org/w/</a:t>
            </a:r>
            <a:r>
              <a:rPr lang="cs-CZ" sz="1200" dirty="0" err="1">
                <a:hlinkClick r:id="rId3"/>
              </a:rPr>
              <a:t>index.php?title</a:t>
            </a:r>
            <a:r>
              <a:rPr lang="cs-CZ" sz="1200" dirty="0">
                <a:hlinkClick r:id="rId3"/>
              </a:rPr>
              <a:t>=J%C3%ADrovec_ma%C4%8Fal&amp;oldid=8510729</a:t>
            </a:r>
            <a:r>
              <a:rPr lang="cs-CZ" sz="1200" dirty="0"/>
              <a:t>&gt;</a:t>
            </a:r>
            <a:endParaRPr lang="cs-CZ" sz="1200" dirty="0" smtClean="0"/>
          </a:p>
          <a:p>
            <a:r>
              <a:rPr lang="cs-CZ" sz="1200" i="1" dirty="0" smtClean="0"/>
              <a:t>Wikipedie</a:t>
            </a:r>
            <a:r>
              <a:rPr lang="cs-CZ" sz="1200" i="1" dirty="0"/>
              <a:t>: Otevřená encyklopedie: Srnec obecný</a:t>
            </a:r>
            <a:r>
              <a:rPr lang="cs-CZ" sz="1200" dirty="0"/>
              <a:t> [online]. c2012 [citováno </a:t>
            </a:r>
            <a:r>
              <a:rPr lang="cs-CZ" sz="1200" dirty="0" smtClean="0"/>
              <a:t>15.01. </a:t>
            </a:r>
            <a:r>
              <a:rPr lang="cs-CZ" sz="1200" dirty="0"/>
              <a:t>2012]. Dostupný z WWW: 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cs.wikipedia.org/w/index.php?title=Srnec_obecn%C3%BD&amp;oldid=8743654</a:t>
            </a:r>
            <a:endParaRPr lang="cs-CZ" sz="1200" dirty="0" smtClean="0"/>
          </a:p>
          <a:p>
            <a:r>
              <a:rPr lang="cs-CZ" sz="1200" i="1" dirty="0"/>
              <a:t>Wikipedie: Otevřená encyklopedie: Seno</a:t>
            </a:r>
            <a:r>
              <a:rPr lang="cs-CZ" sz="1200" dirty="0"/>
              <a:t> [online]. c2012 [citováno </a:t>
            </a:r>
            <a:r>
              <a:rPr lang="cs-CZ" sz="1200" dirty="0" smtClean="0"/>
              <a:t>15.01. </a:t>
            </a:r>
            <a:r>
              <a:rPr lang="cs-CZ" sz="1200" dirty="0"/>
              <a:t>2012]. Dostupný z WWW: </a:t>
            </a:r>
            <a:r>
              <a:rPr lang="cs-CZ" sz="1200" dirty="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</a:t>
            </a:r>
            <a:r>
              <a:rPr lang="cs-CZ" sz="1200" dirty="0" smtClean="0">
                <a:hlinkClick r:id="rId5"/>
              </a:rPr>
              <a:t>cs.wikipedia.org/w/index.php?title=Seno&amp;oldid=8806359</a:t>
            </a:r>
            <a:endParaRPr lang="cs-CZ" sz="1200" dirty="0" smtClean="0"/>
          </a:p>
          <a:p>
            <a:r>
              <a:rPr lang="cs-CZ" sz="1200" i="1" dirty="0"/>
              <a:t>Wikipedie: Otevřená encyklopedie: Bažant obecný</a:t>
            </a:r>
            <a:r>
              <a:rPr lang="cs-CZ" sz="1200" dirty="0"/>
              <a:t> [online]. c2012 [citováno </a:t>
            </a:r>
            <a:r>
              <a:rPr lang="cs-CZ" sz="1200" dirty="0" smtClean="0"/>
              <a:t>15.01. </a:t>
            </a:r>
            <a:r>
              <a:rPr lang="cs-CZ" sz="1200" dirty="0"/>
              <a:t>2012]. Dostupný z WWW: </a:t>
            </a:r>
            <a:r>
              <a:rPr lang="cs-CZ" sz="1200" dirty="0" smtClean="0">
                <a:hlinkClick r:id="rId6"/>
              </a:rPr>
              <a:t>http</a:t>
            </a:r>
            <a:r>
              <a:rPr lang="cs-CZ" sz="1200" dirty="0">
                <a:hlinkClick r:id="rId6"/>
              </a:rPr>
              <a:t>://</a:t>
            </a:r>
            <a:r>
              <a:rPr lang="cs-CZ" sz="1200" dirty="0" smtClean="0">
                <a:hlinkClick r:id="rId6"/>
              </a:rPr>
              <a:t>cs.wikipedia.org/w/index.php?title=Ba%C5%BEant_obecn%C3%BD&amp;oldid=8632010</a:t>
            </a:r>
            <a:endParaRPr lang="cs-CZ" sz="1200" dirty="0" smtClean="0"/>
          </a:p>
          <a:p>
            <a:r>
              <a:rPr lang="cs-CZ" sz="1200" i="1" dirty="0"/>
              <a:t>Wikipedie: Otevřená encyklopedie: Proso</a:t>
            </a:r>
            <a:r>
              <a:rPr lang="cs-CZ" sz="1200" dirty="0"/>
              <a:t> [online]. c2011 [citováno 25. </a:t>
            </a:r>
            <a:r>
              <a:rPr lang="cs-CZ" sz="1200" dirty="0" smtClean="0"/>
              <a:t>01. </a:t>
            </a:r>
            <a:r>
              <a:rPr lang="cs-CZ" sz="1200" dirty="0"/>
              <a:t>2012]. Dostupný z WWW: </a:t>
            </a:r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</a:t>
            </a:r>
            <a:r>
              <a:rPr lang="cs-CZ" sz="1200" dirty="0" smtClean="0">
                <a:hlinkClick r:id="rId7"/>
              </a:rPr>
              <a:t>cs.wikipedia.org/w/index.php?title=Proso&amp;oldid=7466364</a:t>
            </a:r>
            <a:r>
              <a:rPr lang="cs-CZ" sz="1200" dirty="0" smtClean="0"/>
              <a:t> </a:t>
            </a:r>
          </a:p>
          <a:p>
            <a:r>
              <a:rPr lang="cs-CZ" sz="1200" i="1" dirty="0"/>
              <a:t>Wikipedie: Otevřená encyklopedie: Veverka obecná</a:t>
            </a:r>
            <a:r>
              <a:rPr lang="cs-CZ" sz="1200" dirty="0"/>
              <a:t> [online]. c2012 [citováno 25. </a:t>
            </a:r>
            <a:r>
              <a:rPr lang="cs-CZ" sz="1200" dirty="0" smtClean="0"/>
              <a:t>01. </a:t>
            </a:r>
            <a:r>
              <a:rPr lang="cs-CZ" sz="1200" dirty="0"/>
              <a:t>2012]. Dostupný z WWW: </a:t>
            </a:r>
            <a:r>
              <a:rPr lang="cs-CZ" sz="1200" dirty="0" smtClean="0">
                <a:hlinkClick r:id="rId8"/>
              </a:rPr>
              <a:t>http</a:t>
            </a:r>
            <a:r>
              <a:rPr lang="cs-CZ" sz="1200" dirty="0">
                <a:hlinkClick r:id="rId8"/>
              </a:rPr>
              <a:t>://</a:t>
            </a:r>
            <a:r>
              <a:rPr lang="cs-CZ" sz="1200" dirty="0" smtClean="0">
                <a:hlinkClick r:id="rId8"/>
              </a:rPr>
              <a:t>cs.wikipedia.org/w/index.php?title=Veverka_obecn%C3%A1&amp;oldid=8782397</a:t>
            </a:r>
            <a:endParaRPr lang="cs-CZ" sz="1200" dirty="0" smtClean="0"/>
          </a:p>
          <a:p>
            <a:r>
              <a:rPr lang="cs-CZ" sz="1200" i="1" dirty="0"/>
              <a:t>Wikipedie: Otevřená encyklopedie: Líska obecná</a:t>
            </a:r>
            <a:r>
              <a:rPr lang="cs-CZ" sz="1200" dirty="0"/>
              <a:t> [online]. c2012 [citováno 25. </a:t>
            </a:r>
            <a:r>
              <a:rPr lang="cs-CZ" sz="1200" dirty="0" smtClean="0"/>
              <a:t>01. </a:t>
            </a:r>
            <a:r>
              <a:rPr lang="cs-CZ" sz="1200" dirty="0"/>
              <a:t>2012]. Dostupný z WWW: &lt;</a:t>
            </a:r>
            <a:r>
              <a:rPr lang="cs-CZ" sz="1200" dirty="0">
                <a:hlinkClick r:id="rId9"/>
              </a:rPr>
              <a:t>http://cs.wikipedia.org/w/</a:t>
            </a:r>
            <a:r>
              <a:rPr lang="cs-CZ" sz="1200" dirty="0" err="1">
                <a:hlinkClick r:id="rId9"/>
              </a:rPr>
              <a:t>index.php?title</a:t>
            </a:r>
            <a:r>
              <a:rPr lang="cs-CZ" sz="1200" dirty="0">
                <a:hlinkClick r:id="rId9"/>
              </a:rPr>
              <a:t>=L%C3%ADska_obecn%C3%A1&amp;oldid=8677286</a:t>
            </a:r>
            <a:r>
              <a:rPr lang="cs-CZ" sz="1200" dirty="0"/>
              <a:t>&gt;</a:t>
            </a:r>
            <a:endParaRPr lang="cs-CZ" sz="1200" dirty="0" smtClean="0"/>
          </a:p>
          <a:p>
            <a:r>
              <a:rPr lang="cs-CZ" sz="1200" i="1" dirty="0"/>
              <a:t>Wikipedie: Otevřená encyklopedie: Liška obecná (šelma)</a:t>
            </a:r>
            <a:r>
              <a:rPr lang="cs-CZ" sz="1200" dirty="0"/>
              <a:t> [online]. c2012 [citováno 25. </a:t>
            </a:r>
            <a:r>
              <a:rPr lang="cs-CZ" sz="1200" dirty="0" smtClean="0"/>
              <a:t>01. </a:t>
            </a:r>
            <a:r>
              <a:rPr lang="cs-CZ" sz="1200" dirty="0"/>
              <a:t>2012]. Dostupný z WWW: </a:t>
            </a:r>
            <a:r>
              <a:rPr lang="cs-CZ" sz="1200" dirty="0" smtClean="0">
                <a:hlinkClick r:id="rId10"/>
              </a:rPr>
              <a:t>http</a:t>
            </a:r>
            <a:r>
              <a:rPr lang="cs-CZ" sz="1200" dirty="0">
                <a:hlinkClick r:id="rId10"/>
              </a:rPr>
              <a:t>://cs.wikipedia.org/w/index.php?title=Li%C5%A1ka_obecn%C3%A1_(%C5%A1elma)&amp;</a:t>
            </a:r>
            <a:r>
              <a:rPr lang="cs-CZ" sz="1200" dirty="0" smtClean="0">
                <a:hlinkClick r:id="rId10"/>
              </a:rPr>
              <a:t>oldid=8708295</a:t>
            </a:r>
            <a:endParaRPr lang="cs-CZ" sz="1200" dirty="0" smtClean="0"/>
          </a:p>
          <a:p>
            <a:r>
              <a:rPr lang="cs-CZ" sz="1200" i="1" dirty="0"/>
              <a:t>Wikipedie: Otevřená encyklopedie: Zajíc polní</a:t>
            </a:r>
            <a:r>
              <a:rPr lang="cs-CZ" sz="1200" dirty="0"/>
              <a:t> [online]. c2012 [citováno 25. </a:t>
            </a:r>
            <a:r>
              <a:rPr lang="cs-CZ" sz="1200" dirty="0" smtClean="0"/>
              <a:t>01. </a:t>
            </a:r>
            <a:r>
              <a:rPr lang="cs-CZ" sz="1200" dirty="0"/>
              <a:t>2012]. Dostupný z WWW: &lt;</a:t>
            </a:r>
            <a:r>
              <a:rPr lang="cs-CZ" sz="1200" dirty="0">
                <a:hlinkClick r:id="rId11"/>
              </a:rPr>
              <a:t>http://cs.wikipedia.org/w/</a:t>
            </a:r>
            <a:r>
              <a:rPr lang="cs-CZ" sz="1200" dirty="0" err="1">
                <a:hlinkClick r:id="rId11"/>
              </a:rPr>
              <a:t>index.php?title</a:t>
            </a:r>
            <a:r>
              <a:rPr lang="cs-CZ" sz="1200" dirty="0">
                <a:hlinkClick r:id="rId11"/>
              </a:rPr>
              <a:t>=Zaj%C3%ADc_poln%C3%AD&amp;oldid=8753728</a:t>
            </a:r>
            <a:r>
              <a:rPr lang="cs-CZ" sz="1200" dirty="0"/>
              <a:t>&gt;</a:t>
            </a:r>
            <a:endParaRPr lang="cs-CZ" sz="1200" dirty="0" smtClean="0"/>
          </a:p>
          <a:p>
            <a:r>
              <a:rPr lang="cs-CZ" sz="1200" i="1" dirty="0"/>
              <a:t>Wikipedie: Otevřená encyklopedie: Sýkora koňadra</a:t>
            </a:r>
            <a:r>
              <a:rPr lang="cs-CZ" sz="1200" dirty="0"/>
              <a:t> [online]. c2012 [citováno 25. </a:t>
            </a:r>
            <a:r>
              <a:rPr lang="cs-CZ" sz="1200" dirty="0" smtClean="0"/>
              <a:t>01. </a:t>
            </a:r>
            <a:r>
              <a:rPr lang="cs-CZ" sz="1200" dirty="0"/>
              <a:t>2012]. Dostupný z WWW: </a:t>
            </a:r>
            <a:r>
              <a:rPr lang="cs-CZ" sz="1200" dirty="0" smtClean="0">
                <a:hlinkClick r:id="rId12"/>
              </a:rPr>
              <a:t>http</a:t>
            </a:r>
            <a:r>
              <a:rPr lang="cs-CZ" sz="1200" dirty="0">
                <a:hlinkClick r:id="rId12"/>
              </a:rPr>
              <a:t>://</a:t>
            </a:r>
            <a:r>
              <a:rPr lang="cs-CZ" sz="1200" dirty="0" smtClean="0">
                <a:hlinkClick r:id="rId12"/>
              </a:rPr>
              <a:t>cs.wikipedia.org/w/index.php?title=S%C3%BDkora_ko%C5%88adra&amp;oldid=8762252</a:t>
            </a:r>
            <a:endParaRPr lang="cs-CZ" sz="1200" dirty="0" smtClean="0"/>
          </a:p>
          <a:p>
            <a:r>
              <a:rPr lang="cs-CZ" sz="1200" i="1" dirty="0"/>
              <a:t>Wikipedie: Otevřená encyklopedie: Jezevec</a:t>
            </a:r>
            <a:r>
              <a:rPr lang="cs-CZ" sz="1200" dirty="0"/>
              <a:t> [online]. c2012 [citováno 25. </a:t>
            </a:r>
            <a:r>
              <a:rPr lang="cs-CZ" sz="1200" dirty="0" smtClean="0"/>
              <a:t>01. </a:t>
            </a:r>
            <a:r>
              <a:rPr lang="cs-CZ" sz="1200" dirty="0"/>
              <a:t>2012]. Dostupný z WWW: </a:t>
            </a:r>
            <a:r>
              <a:rPr lang="cs-CZ" sz="1200" dirty="0" smtClean="0">
                <a:hlinkClick r:id="rId13"/>
              </a:rPr>
              <a:t>http</a:t>
            </a:r>
            <a:r>
              <a:rPr lang="cs-CZ" sz="1200" dirty="0">
                <a:hlinkClick r:id="rId13"/>
              </a:rPr>
              <a:t>://</a:t>
            </a:r>
            <a:r>
              <a:rPr lang="cs-CZ" sz="1200" dirty="0" smtClean="0">
                <a:hlinkClick r:id="rId13"/>
              </a:rPr>
              <a:t>cs.wikipedia.org/w/index.php?title=Jezevec&amp;oldid=8758891</a:t>
            </a:r>
            <a:endParaRPr lang="cs-CZ" sz="1200" dirty="0" smtClean="0"/>
          </a:p>
          <a:p>
            <a:r>
              <a:rPr lang="cs-CZ" sz="1200" i="1" dirty="0"/>
              <a:t>Wikipedie: Otevřená encyklopedie: Jelen</a:t>
            </a:r>
            <a:r>
              <a:rPr lang="cs-CZ" sz="1200" dirty="0"/>
              <a:t> [online]. c2012 [citováno 25. </a:t>
            </a:r>
            <a:r>
              <a:rPr lang="cs-CZ" sz="1200" dirty="0" smtClean="0"/>
              <a:t>01. </a:t>
            </a:r>
            <a:r>
              <a:rPr lang="cs-CZ" sz="1200" dirty="0"/>
              <a:t>2012]. Dostupný z WWW: </a:t>
            </a:r>
            <a:r>
              <a:rPr lang="cs-CZ" sz="1200" dirty="0" smtClean="0">
                <a:hlinkClick r:id="rId14"/>
              </a:rPr>
              <a:t>http</a:t>
            </a:r>
            <a:r>
              <a:rPr lang="cs-CZ" sz="1200" dirty="0">
                <a:hlinkClick r:id="rId14"/>
              </a:rPr>
              <a:t>://</a:t>
            </a:r>
            <a:r>
              <a:rPr lang="cs-CZ" sz="1200" dirty="0" smtClean="0">
                <a:hlinkClick r:id="rId14"/>
              </a:rPr>
              <a:t>cs.wikipedia.org/w/index.php?title=Jelen&amp;oldid=8516522</a:t>
            </a:r>
            <a:endParaRPr lang="cs-CZ" sz="1200" dirty="0" smtClean="0"/>
          </a:p>
          <a:p>
            <a:r>
              <a:rPr lang="cs-CZ" sz="1200" i="1" dirty="0"/>
              <a:t>Wikipedie: Otevřená encyklopedie: Medvědovití</a:t>
            </a:r>
            <a:r>
              <a:rPr lang="cs-CZ" sz="1200" dirty="0"/>
              <a:t> [online]. c2012 [citováno 25. </a:t>
            </a:r>
            <a:r>
              <a:rPr lang="cs-CZ" sz="1200" dirty="0" smtClean="0"/>
              <a:t>01. </a:t>
            </a:r>
            <a:r>
              <a:rPr lang="cs-CZ" sz="1200" dirty="0"/>
              <a:t>2012]. Dostupný z WWW: </a:t>
            </a:r>
            <a:r>
              <a:rPr lang="cs-CZ" sz="1200" dirty="0" smtClean="0">
                <a:hlinkClick r:id="rId15"/>
              </a:rPr>
              <a:t>http</a:t>
            </a:r>
            <a:r>
              <a:rPr lang="cs-CZ" sz="1200" dirty="0">
                <a:hlinkClick r:id="rId15"/>
              </a:rPr>
              <a:t>://</a:t>
            </a:r>
            <a:r>
              <a:rPr lang="cs-CZ" sz="1200" dirty="0" smtClean="0">
                <a:hlinkClick r:id="rId15"/>
              </a:rPr>
              <a:t>cs.wikipedia.org/w/index.php?title=Medv%C4%9Bdovit%C3%AD&amp;oldid=8798402</a:t>
            </a:r>
            <a:endParaRPr lang="cs-CZ" sz="1200" dirty="0" smtClean="0"/>
          </a:p>
          <a:p>
            <a:r>
              <a:rPr lang="cs-CZ" sz="1200" dirty="0" smtClean="0"/>
              <a:t>Stopy zvířat: archiv autorky prezentace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13541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496</Words>
  <Application>Microsoft Office PowerPoint</Application>
  <PresentationFormat>Předvádění na obrazovce (4:3)</PresentationFormat>
  <Paragraphs>45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Zvířata v zimě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Zvířata v zimě</dc:title>
  <dc:creator>Admin</dc:creator>
  <cp:lastModifiedBy>Admin</cp:lastModifiedBy>
  <cp:revision>22</cp:revision>
  <dcterms:created xsi:type="dcterms:W3CDTF">2012-01-15T14:09:41Z</dcterms:created>
  <dcterms:modified xsi:type="dcterms:W3CDTF">2012-08-03T06:15:28Z</dcterms:modified>
</cp:coreProperties>
</file>