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7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96" autoAdjust="0"/>
    <p:restoredTop sz="94660"/>
  </p:normalViewPr>
  <p:slideViewPr>
    <p:cSldViewPr>
      <p:cViewPr varScale="1">
        <p:scale>
          <a:sx n="88" d="100"/>
          <a:sy n="88" d="100"/>
        </p:scale>
        <p:origin x="-147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64231-4320-4B65-AF1F-07F06B363609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69853-BF94-4DE3-99C4-A9E3BDD2C1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37468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64231-4320-4B65-AF1F-07F06B363609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69853-BF94-4DE3-99C4-A9E3BDD2C1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2577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64231-4320-4B65-AF1F-07F06B363609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69853-BF94-4DE3-99C4-A9E3BDD2C1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47076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64231-4320-4B65-AF1F-07F06B363609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69853-BF94-4DE3-99C4-A9E3BDD2C1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59151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64231-4320-4B65-AF1F-07F06B363609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69853-BF94-4DE3-99C4-A9E3BDD2C1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27751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64231-4320-4B65-AF1F-07F06B363609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69853-BF94-4DE3-99C4-A9E3BDD2C1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2633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64231-4320-4B65-AF1F-07F06B363609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69853-BF94-4DE3-99C4-A9E3BDD2C1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28436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64231-4320-4B65-AF1F-07F06B363609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69853-BF94-4DE3-99C4-A9E3BDD2C1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65712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64231-4320-4B65-AF1F-07F06B363609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69853-BF94-4DE3-99C4-A9E3BDD2C1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43120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64231-4320-4B65-AF1F-07F06B363609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69853-BF94-4DE3-99C4-A9E3BDD2C1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26527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64231-4320-4B65-AF1F-07F06B363609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69853-BF94-4DE3-99C4-A9E3BDD2C1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3921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B64231-4320-4B65-AF1F-07F06B363609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F69853-BF94-4DE3-99C4-A9E3BDD2C1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02387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/index.php?title=Mravenec_lesn%C3%AD&amp;oldid=8797531" TargetMode="External"/><Relationship Id="rId3" Type="http://schemas.openxmlformats.org/officeDocument/2006/relationships/hyperlink" Target="http://cs.wikipedia.org/w/index.php?title=V%C3%BDr_velk%C3%BD&amp;oldid=8704167" TargetMode="External"/><Relationship Id="rId7" Type="http://schemas.openxmlformats.org/officeDocument/2006/relationships/hyperlink" Target="http://cs.wikipedia.org/w/index.php?title=Prase_divok%C3%A9&amp;oldid=8802190" TargetMode="External"/><Relationship Id="rId2" Type="http://schemas.openxmlformats.org/officeDocument/2006/relationships/hyperlink" Target="http://cs.wikipedia.org/w/index.php?title=Li%C5%A1ka_obecn%C3%A1_(%C5%A1elma)&amp;oldid=8708295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/index.php?title=Sojka_obecn%C3%A1&amp;oldid=8508070" TargetMode="External"/><Relationship Id="rId5" Type="http://schemas.openxmlformats.org/officeDocument/2006/relationships/hyperlink" Target="http://cs.wikipedia.org/w/index.php?title=Veverka_obecn%C3%A1&amp;oldid=8782397" TargetMode="External"/><Relationship Id="rId4" Type="http://schemas.openxmlformats.org/officeDocument/2006/relationships/hyperlink" Target="http://cs.wikipedia.org/w/index.php?title=Stono%C5%BEky&amp;oldid=842095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Živočichové v lese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3</a:t>
            </a:r>
            <a:r>
              <a:rPr lang="cs-CZ" dirty="0" smtClean="0"/>
              <a:t>. 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442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620298"/>
            <a:ext cx="763284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Materiál je určen pro výklad učiva prvouky ve 3. ročníku. Jeho prostřednictvím se žáci blíže seznámí s některými živočichy, žijícími v našich lesích. Žáci nejdříve z vlastních zkušeností zakroužkují podrobnosti o zvířeti, jehož obrázek vidí a napíší jeho název. Posléze mohou vyhledat informace v krátkém textu a z tohoto snímku se vrátit zpět a odpovědi případně opravit. Úvodní fotografie slouží k přiblížení společenstva lesů.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6225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17986733"/>
              </p:ext>
            </p:extLst>
          </p:nvPr>
        </p:nvGraphicFramePr>
        <p:xfrm>
          <a:off x="1403648" y="1340768"/>
          <a:ext cx="6480720" cy="4255488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240360"/>
                <a:gridCol w="3240360"/>
              </a:tblGrid>
              <a:tr h="1088249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</a:t>
                      </a:r>
                      <a:r>
                        <a:rPr lang="cs-CZ" baseline="0" dirty="0" smtClean="0"/>
                        <a:t> a MŠ Unkovice, příspěvková organizace</a:t>
                      </a:r>
                    </a:p>
                    <a:p>
                      <a:r>
                        <a:rPr lang="cs-CZ" baseline="0" dirty="0" smtClean="0"/>
                        <a:t>Unkovice 28, p. Žabčice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Bc. Jana Weisová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Živočichové v lese</a:t>
                      </a:r>
                      <a:endParaRPr lang="cs-CZ" dirty="0"/>
                    </a:p>
                  </a:txBody>
                  <a:tcPr/>
                </a:tc>
              </a:tr>
              <a:tr h="761775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Vytvořeno:</a:t>
                      </a:r>
                    </a:p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04/2012</a:t>
                      </a:r>
                    </a:p>
                    <a:p>
                      <a:r>
                        <a:rPr lang="cs-CZ" smtClean="0"/>
                        <a:t>4.5.2012/3.ročník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Společenstva živočichů, </a:t>
                      </a:r>
                      <a:r>
                        <a:rPr lang="cs-CZ" smtClean="0"/>
                        <a:t>dělení živočichů</a:t>
                      </a:r>
                      <a:endParaRPr lang="cs-CZ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</a:t>
                      </a:r>
                      <a:r>
                        <a:rPr lang="cs-CZ" baseline="0" dirty="0" smtClean="0"/>
                        <a:t> oblast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Člověk a jeho svět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CZ.1.07/1.4.00/21.2463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210445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Admin\AppData\Local\Microsoft\Windows\Temporary Internet Files\Content.IE5\9SPDN1MJ\MP90040081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484784"/>
            <a:ext cx="5948726" cy="3964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6776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Admin\AppData\Local\Microsoft\Windows\Temporary Internet Files\Content.IE5\AE9XKLFP\MP90040135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76672"/>
            <a:ext cx="5958284" cy="5958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5456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Admin\AppData\Local\Microsoft\Windows\Temporary Internet Files\Content.IE5\K0O7W0UI\MP90040689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4560" y="457200"/>
            <a:ext cx="4754880" cy="594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8731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Users\Admin\AppData\Local\Microsoft\Windows\Temporary Internet Files\Content.IE5\AE9XKLFP\MC9004413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45649"/>
            <a:ext cx="1806575" cy="1774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Admin\AppData\Local\Microsoft\Windows\Temporary Internet Files\Content.IE5\3JW77KH9\MP90040721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982271"/>
            <a:ext cx="1908554" cy="1271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Admin\AppData\Local\Microsoft\Windows\Temporary Internet Files\Content.IE5\UC8HTRPW\MC90044141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3950" y="2613025"/>
            <a:ext cx="1816100" cy="1631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Admin\AppData\Local\Microsoft\Windows\Temporary Internet Files\Content.IE5\2SO1PUA1\MC90003048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4224" y="2780928"/>
            <a:ext cx="932457" cy="1598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Admin\AppData\Local\Microsoft\Windows\Temporary Internet Files\Content.IE5\3JW77KH9\MC90034693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965" y="2740847"/>
            <a:ext cx="1835201" cy="842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Admin\AppData\Local\Microsoft\Windows\Temporary Internet Files\Content.IE5\8D0HH1OP\MC900438020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11480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Admin\AppData\Local\Microsoft\Windows\Temporary Internet Files\Content.IE5\XDF6EYBF\MP900403834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1632" y="3933056"/>
            <a:ext cx="1500256" cy="2249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40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910334" y="335699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SAVCI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40289" y="3350501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PLAZI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69974" y="335699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OBOJŽIVELNÍCI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41782" y="335699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RYBY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82284" y="3350501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PTÁCI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23661" y="2423945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OBRATLOVCI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115340" y="2437265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BEZOBRATLÍ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91952" y="430088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BÝLOŽRAVCI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53070" y="430088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MASOŽRAVCI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170307" y="430088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VŠEŽRAVCI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99592" y="5373216"/>
            <a:ext cx="727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TENTO ŽIVOČICH SE NAZÝVÁ:………………………………………….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680386" y="1028487"/>
            <a:ext cx="31631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/>
                </a:solidFill>
              </a:rPr>
              <a:t>PATŘÍ DO SKUPINY:</a:t>
            </a:r>
            <a:endParaRPr lang="cs-CZ" sz="2800" b="1" dirty="0">
              <a:solidFill>
                <a:schemeClr val="accent2"/>
              </a:solidFill>
            </a:endParaRPr>
          </a:p>
        </p:txBody>
      </p:sp>
      <p:pic>
        <p:nvPicPr>
          <p:cNvPr id="18" name="Picture 3" descr="C:\Users\Admin\AppData\Local\Microsoft\Windows\Temporary Internet Files\Content.IE5\AE9XKLFP\MC9004413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3040" y="402684"/>
            <a:ext cx="1806575" cy="1774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lačítko akce: Vlastní 15">
            <a:hlinkClick r:id="rId3" action="ppaction://hlinksldjump" highlightClick="1"/>
          </p:cNvPr>
          <p:cNvSpPr/>
          <p:nvPr/>
        </p:nvSpPr>
        <p:spPr>
          <a:xfrm>
            <a:off x="7236296" y="5301208"/>
            <a:ext cx="1402230" cy="648072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Další živočich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532011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LIŠKA OBECNÁ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79512" y="1844824"/>
            <a:ext cx="8496944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Mláďata jsou závislá na mateřském mléce necelý první měsíc života. Poté jim matka nosí potravu, která se podobá její vlastní. Liška loví zajíce, srnčata, hraboše a občas i drůbež. Její potrava není čistě masitá, občas požírá některé plody.</a:t>
            </a:r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Loví na území, které má kolem 7 km v průměru.</a:t>
            </a:r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Délka těla je až 140 cm, včetně ocasu, který mívá 35 – 45 cm. Větší lišky váží kolem 9 kg. </a:t>
            </a:r>
            <a:endParaRPr lang="cs-CZ" dirty="0"/>
          </a:p>
        </p:txBody>
      </p:sp>
      <p:sp>
        <p:nvSpPr>
          <p:cNvPr id="4" name="Tlačítko akce: Návrat 3">
            <a:hlinkClick r:id="" action="ppaction://hlinkshowjump?jump=previousslide" highlightClick="1"/>
          </p:cNvPr>
          <p:cNvSpPr/>
          <p:nvPr/>
        </p:nvSpPr>
        <p:spPr>
          <a:xfrm>
            <a:off x="7236296" y="5085184"/>
            <a:ext cx="1080120" cy="1008112"/>
          </a:xfrm>
          <a:prstGeom prst="actionButtonRetur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9775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910334" y="335699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SAVCI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40289" y="3350501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PLAZI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69974" y="335699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OBOJŽIVELNÍCI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41782" y="335699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RYBY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82284" y="3350501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PTÁCI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23661" y="2423945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OBRATLOVCI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115340" y="2437265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BEZOBRATLÍ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91952" y="430088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BÝLOŽRAVCI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53070" y="430088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MASOŽRAVCI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170307" y="430088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VŠEŽRAVCI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99592" y="5373216"/>
            <a:ext cx="727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TENTO ŽIVOČICH SE NAZÝVÁ:………………………………………….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680386" y="1028487"/>
            <a:ext cx="31631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/>
                </a:solidFill>
              </a:rPr>
              <a:t>PATŘÍ DO SKUPINY:</a:t>
            </a:r>
            <a:endParaRPr lang="cs-CZ" sz="2800" b="1" dirty="0">
              <a:solidFill>
                <a:schemeClr val="accent2"/>
              </a:solidFill>
            </a:endParaRPr>
          </a:p>
        </p:txBody>
      </p:sp>
      <p:pic>
        <p:nvPicPr>
          <p:cNvPr id="16" name="Picture 4" descr="C:\Users\Admin\AppData\Local\Microsoft\Windows\Temporary Internet Files\Content.IE5\3JW77KH9\MP90040721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324" y="654161"/>
            <a:ext cx="1908554" cy="1271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lačítko akce: Vlastní 17">
            <a:hlinkClick r:id="rId3" action="ppaction://hlinksldjump" highlightClick="1"/>
          </p:cNvPr>
          <p:cNvSpPr/>
          <p:nvPr/>
        </p:nvSpPr>
        <p:spPr>
          <a:xfrm>
            <a:off x="7236296" y="5301208"/>
            <a:ext cx="1402230" cy="648072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Další živočich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402456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VÝR VELKÝ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79512" y="1556792"/>
            <a:ext cx="849694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Je to noční pták, který loví hlodavce, zajíce, králíky či ježky. </a:t>
            </a:r>
          </a:p>
          <a:p>
            <a:pPr algn="ctr"/>
            <a:r>
              <a:rPr lang="cs-CZ" dirty="0" smtClean="0"/>
              <a:t>Samci jsou o něco menší než samice, váží kolem 2 – 3 kg, délka jejich těla je kolem 60 – 70 cm.</a:t>
            </a:r>
          </a:p>
          <a:p>
            <a:pPr algn="ctr"/>
            <a:r>
              <a:rPr lang="cs-CZ" dirty="0" smtClean="0"/>
              <a:t>Má poměrně velký revír, loví na území velkém až 15 km.</a:t>
            </a:r>
          </a:p>
          <a:p>
            <a:pPr algn="ctr"/>
            <a:r>
              <a:rPr lang="cs-CZ" dirty="0" smtClean="0"/>
              <a:t>Je to velmi tichý pták.</a:t>
            </a:r>
          </a:p>
        </p:txBody>
      </p:sp>
      <p:sp>
        <p:nvSpPr>
          <p:cNvPr id="4" name="Tlačítko akce: Návrat 3">
            <a:hlinkClick r:id="" action="ppaction://hlinkshowjump?jump=previousslide" highlightClick="1"/>
          </p:cNvPr>
          <p:cNvSpPr/>
          <p:nvPr/>
        </p:nvSpPr>
        <p:spPr>
          <a:xfrm>
            <a:off x="7236296" y="5085184"/>
            <a:ext cx="1080120" cy="1008112"/>
          </a:xfrm>
          <a:prstGeom prst="actionButtonRetur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4746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910334" y="335699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SAVCI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40289" y="3350501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PLAZI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69974" y="335699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OBOJŽIVELNÍCI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41782" y="335699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RYBY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82284" y="3350501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PTÁCI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23661" y="2423945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OBRATLOVCI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115340" y="2437265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BEZOBRATLÍ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91952" y="430088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BÝLOŽRAVCI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53070" y="430088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MASOŽRAVCI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170307" y="430088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VŠEŽRAVCI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99592" y="5373216"/>
            <a:ext cx="727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TENTO ŽIVOČICH SE NAZÝVÁ:………………………………………….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680386" y="1028487"/>
            <a:ext cx="31631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/>
                </a:solidFill>
              </a:rPr>
              <a:t>PATŘÍ DO SKUPINY:</a:t>
            </a:r>
            <a:endParaRPr lang="cs-CZ" sz="2800" b="1" dirty="0">
              <a:solidFill>
                <a:schemeClr val="accent2"/>
              </a:solidFill>
            </a:endParaRPr>
          </a:p>
        </p:txBody>
      </p:sp>
      <p:pic>
        <p:nvPicPr>
          <p:cNvPr id="18" name="Picture 7" descr="C:\Users\Admin\AppData\Local\Microsoft\Windows\Temporary Internet Files\Content.IE5\3JW77KH9\MC9003469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0677" y="869016"/>
            <a:ext cx="1835201" cy="842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lačítko akce: Vlastní 15">
            <a:hlinkClick r:id="rId3" action="ppaction://hlinksldjump" highlightClick="1"/>
          </p:cNvPr>
          <p:cNvSpPr/>
          <p:nvPr/>
        </p:nvSpPr>
        <p:spPr>
          <a:xfrm>
            <a:off x="7236296" y="5301208"/>
            <a:ext cx="1402230" cy="648072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Další živočich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68720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STONOŽKA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23528" y="1628507"/>
            <a:ext cx="835292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Jedná se o malého bezobratlého dravce, žijícího pod kůrou stromů, zejména pařezů, pod kameny či ve spadaném listí a jehličí. Loví pomocí kusadel s jedovou žlázou. Tímto jedem kořist omráčí.</a:t>
            </a:r>
          </a:p>
          <a:p>
            <a:r>
              <a:rPr lang="cs-CZ" dirty="0" smtClean="0"/>
              <a:t>Naše stonožky dorůstají do velikosti asi 6 cm, největší ze stonožek je stonožka </a:t>
            </a:r>
            <a:r>
              <a:rPr lang="cs-CZ" dirty="0" err="1" smtClean="0"/>
              <a:t>škvorová</a:t>
            </a:r>
            <a:r>
              <a:rPr lang="cs-CZ" dirty="0" smtClean="0"/>
              <a:t>, která dorůstá až do 20 cm a dokáže usmrtit i ještěrku.</a:t>
            </a:r>
          </a:p>
          <a:p>
            <a:r>
              <a:rPr lang="cs-CZ" dirty="0" smtClean="0"/>
              <a:t>Název tohoto živočicha je mírně zavádějící, sto nohou většinou nemívají.</a:t>
            </a:r>
            <a:endParaRPr lang="cs-CZ" dirty="0"/>
          </a:p>
        </p:txBody>
      </p:sp>
      <p:sp>
        <p:nvSpPr>
          <p:cNvPr id="4" name="Tlačítko akce: Návrat 3">
            <a:hlinkClick r:id="" action="ppaction://hlinkshowjump?jump=previousslide" highlightClick="1"/>
          </p:cNvPr>
          <p:cNvSpPr/>
          <p:nvPr/>
        </p:nvSpPr>
        <p:spPr>
          <a:xfrm>
            <a:off x="7236296" y="5085184"/>
            <a:ext cx="1080120" cy="1008112"/>
          </a:xfrm>
          <a:prstGeom prst="actionButtonRetur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2484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910334" y="335699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SAVCI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40289" y="3350501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PLAZI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69974" y="335699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OBOJŽIVELNÍCI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41782" y="335699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RYBY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82284" y="3350501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PTÁCI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23661" y="2423945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OBRATLOVCI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115340" y="2437265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BEZOBRATLÍ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91952" y="430088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BÝLOŽRAVCI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53070" y="430088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MASOŽRAVCI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170307" y="430088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VŠEŽRAVCI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99592" y="5373216"/>
            <a:ext cx="727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TENTO ŽIVOČICH SE NAZÝVÁ:………………………………………….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680386" y="1028487"/>
            <a:ext cx="31631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/>
                </a:solidFill>
              </a:rPr>
              <a:t>PATŘÍ DO SKUPINY:</a:t>
            </a:r>
            <a:endParaRPr lang="cs-CZ" sz="2800" b="1" dirty="0">
              <a:solidFill>
                <a:schemeClr val="accent2"/>
              </a:solidFill>
            </a:endParaRPr>
          </a:p>
        </p:txBody>
      </p:sp>
      <p:pic>
        <p:nvPicPr>
          <p:cNvPr id="16" name="Picture 5" descr="C:\Users\Admin\AppData\Local\Microsoft\Windows\Temporary Internet Files\Content.IE5\UC8HTRPW\MC9004414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74122"/>
            <a:ext cx="1816100" cy="1631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lačítko akce: Vlastní 17">
            <a:hlinkClick r:id="rId3" action="ppaction://hlinksldjump" highlightClick="1"/>
          </p:cNvPr>
          <p:cNvSpPr/>
          <p:nvPr/>
        </p:nvSpPr>
        <p:spPr>
          <a:xfrm>
            <a:off x="7236296" y="5301208"/>
            <a:ext cx="1402230" cy="648072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Další živočich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389144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VEVERKA OBECNÁ</a:t>
            </a:r>
            <a:endParaRPr lang="cs-CZ" dirty="0"/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323528" y="2276872"/>
            <a:ext cx="8568952" cy="23083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Dorůstá kolem 20 cm a váží něco málo přes čtvrt kilogramu.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Velký</a:t>
            </a:r>
            <a:r>
              <a:rPr kumimoji="0" lang="cs-CZ" sz="18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 ocas jí pomáhá udržovat rovnováhu při pohybu na stromech, v noci jí slouží jako přikrývka.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baseline="0" dirty="0" smtClean="0">
                <a:latin typeface="Times New Roman" pitchFamily="18" charset="0"/>
                <a:cs typeface="Times New Roman" pitchFamily="18" charset="0"/>
              </a:rPr>
              <a:t>V zimě neupadá do spánku, ale je výrazně méně aktivní. Žije ze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zásob potravy, které si vytváří během léta a podzimu.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Živí</a:t>
            </a:r>
            <a:r>
              <a:rPr kumimoji="0" lang="cs-CZ" sz="18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 se nejrůznějšími semeny, houbami, které si dokáže i usušit, nejrůznějšími plody, včetně oříšků a někdy i ptačími vejci.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Přední končetiny používá k přidržování potravy.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lačítko akce: Návrat 4">
            <a:hlinkClick r:id="" action="ppaction://hlinkshowjump?jump=previousslide" highlightClick="1"/>
          </p:cNvPr>
          <p:cNvSpPr/>
          <p:nvPr/>
        </p:nvSpPr>
        <p:spPr>
          <a:xfrm>
            <a:off x="7236296" y="5085184"/>
            <a:ext cx="1080120" cy="1008112"/>
          </a:xfrm>
          <a:prstGeom prst="actionButtonRetur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7473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910334" y="335699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SAVCI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40289" y="3350501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PLAZI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69974" y="335699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OBOJŽIVELNÍCI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41782" y="335699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RYBY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82284" y="3350501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PTÁCI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23661" y="2423945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OBRATLOVCI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115340" y="2437265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BEZOBRATLÍ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91952" y="430088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BÝLOŽRAVCI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53070" y="430088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MASOŽRAVCI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170307" y="430088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VŠEŽRAVCI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99592" y="5373216"/>
            <a:ext cx="727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TENTO ŽIVOČICH SE NAZÝVÁ:………………………………………….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680386" y="1028487"/>
            <a:ext cx="31631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/>
                </a:solidFill>
              </a:rPr>
              <a:t>PATŘÍ DO SKUPINY:</a:t>
            </a:r>
            <a:endParaRPr lang="cs-CZ" sz="2800" b="1" dirty="0">
              <a:solidFill>
                <a:schemeClr val="accent2"/>
              </a:solidFill>
            </a:endParaRPr>
          </a:p>
        </p:txBody>
      </p:sp>
      <p:pic>
        <p:nvPicPr>
          <p:cNvPr id="18" name="Picture 6" descr="C:\Users\Admin\AppData\Local\Microsoft\Windows\Temporary Internet Files\Content.IE5\2SO1PUA1\MC9000304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90635"/>
            <a:ext cx="932457" cy="1598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lačítko akce: Vlastní 15">
            <a:hlinkClick r:id="rId3" action="ppaction://hlinksldjump" highlightClick="1"/>
          </p:cNvPr>
          <p:cNvSpPr/>
          <p:nvPr/>
        </p:nvSpPr>
        <p:spPr>
          <a:xfrm>
            <a:off x="7236296" y="5301208"/>
            <a:ext cx="1402230" cy="648072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Další živočich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823507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SOJKA OBECNÁ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14738" y="2564904"/>
            <a:ext cx="8424936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Je to poměrně pestře zbarvený pták, který svou velikostí připomíná holuba.</a:t>
            </a:r>
          </a:p>
          <a:p>
            <a:pPr algn="ctr"/>
            <a:r>
              <a:rPr lang="cs-CZ" dirty="0" smtClean="0"/>
              <a:t>Živí se především rostlinami, nejvíce bukvicemi a žaludy, lískovými oříšky, bobulemi a  semeny a malými plody, jako jsou např. ostružiny či jeřabiny. Z živočišné stravy si vybírá především vejce, ptáčata, myši, hlemýždě či malé plazy.</a:t>
            </a:r>
            <a:endParaRPr lang="cs-CZ" dirty="0"/>
          </a:p>
          <a:p>
            <a:pPr algn="ctr"/>
            <a:endParaRPr lang="cs-CZ" dirty="0" smtClean="0"/>
          </a:p>
        </p:txBody>
      </p:sp>
      <p:sp>
        <p:nvSpPr>
          <p:cNvPr id="4" name="Tlačítko akce: Návrat 3">
            <a:hlinkClick r:id="" action="ppaction://hlinkshowjump?jump=previousslide" highlightClick="1"/>
          </p:cNvPr>
          <p:cNvSpPr/>
          <p:nvPr/>
        </p:nvSpPr>
        <p:spPr>
          <a:xfrm>
            <a:off x="7236296" y="5085184"/>
            <a:ext cx="1080120" cy="1008112"/>
          </a:xfrm>
          <a:prstGeom prst="actionButtonRetur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5046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910334" y="335699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SAVCI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40289" y="3350501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PLAZI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69974" y="335699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OBOJŽIVELNÍCI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41782" y="335699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RYBY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82284" y="3350501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PTÁCI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23661" y="2423945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OBRATLOVCI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115340" y="2437265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BEZOBRATLÍ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91952" y="430088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BÝLOŽRAVCI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53070" y="430088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MASOŽRAVCI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170307" y="430088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VŠEŽRAVCI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99592" y="5373216"/>
            <a:ext cx="727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TENTO ŽIVOČICH SE NAZÝVÁ:………………………………………….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680386" y="1028487"/>
            <a:ext cx="31631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/>
                </a:solidFill>
              </a:rPr>
              <a:t>PATŘÍ DO SKUPINY:</a:t>
            </a:r>
            <a:endParaRPr lang="cs-CZ" sz="2800" b="1" dirty="0">
              <a:solidFill>
                <a:schemeClr val="accent2"/>
              </a:solidFill>
            </a:endParaRPr>
          </a:p>
        </p:txBody>
      </p:sp>
      <p:pic>
        <p:nvPicPr>
          <p:cNvPr id="16" name="Picture 10" descr="C:\Users\Admin\AppData\Local\Microsoft\Windows\Temporary Internet Files\Content.IE5\XDF6EYBF\MP90040383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5920" y="359325"/>
            <a:ext cx="1500256" cy="2249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lačítko akce: Vlastní 17">
            <a:hlinkClick r:id="rId3" action="ppaction://hlinksldjump" highlightClick="1"/>
          </p:cNvPr>
          <p:cNvSpPr/>
          <p:nvPr/>
        </p:nvSpPr>
        <p:spPr>
          <a:xfrm>
            <a:off x="7236296" y="5301208"/>
            <a:ext cx="1402230" cy="648072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Další živočich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385035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PRASE DIVOKÉ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539552" y="2060848"/>
            <a:ext cx="8064896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Je předkem prasete domácího, může vážit pouze 50, ale i 90 kg. </a:t>
            </a:r>
          </a:p>
          <a:p>
            <a:pPr algn="ctr"/>
            <a:r>
              <a:rPr lang="cs-CZ" dirty="0" smtClean="0"/>
              <a:t>Vyskytuje se v lesích, kde rozrývá vlhkou půdu. Je aktivní zejména v noci, ve dne většinou odpočívá ukryt před zraky člověka. Žije většinou ve velkých skupinách, čítajících i více než 30 jedinců.</a:t>
            </a:r>
          </a:p>
          <a:p>
            <a:pPr algn="ctr"/>
            <a:r>
              <a:rPr lang="cs-CZ" dirty="0" smtClean="0"/>
              <a:t>Živí se suchými plody, trávou, hlízami, nejrůznějšími bobulemi, ale i mršinami a malými plazy.</a:t>
            </a:r>
          </a:p>
        </p:txBody>
      </p:sp>
      <p:sp>
        <p:nvSpPr>
          <p:cNvPr id="4" name="Tlačítko akce: Návrat 3">
            <a:hlinkClick r:id="" action="ppaction://hlinkshowjump?jump=previousslide" highlightClick="1"/>
          </p:cNvPr>
          <p:cNvSpPr/>
          <p:nvPr/>
        </p:nvSpPr>
        <p:spPr>
          <a:xfrm>
            <a:off x="7236296" y="5085184"/>
            <a:ext cx="1080120" cy="1008112"/>
          </a:xfrm>
          <a:prstGeom prst="actionButtonRetur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5093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910334" y="335699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SAVCI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40289" y="3350501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PLAZI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69974" y="335699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OBOJŽIVELNÍCI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41782" y="335699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RYBY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82284" y="3350501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PTÁCI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23661" y="2423945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OBRATLOVCI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115340" y="2437265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BEZOBRATLÍ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91952" y="430088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BÝLOŽRAVCI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53070" y="430088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MASOŽRAVCI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170307" y="430088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VŠEŽRAVCI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99592" y="5373216"/>
            <a:ext cx="727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TENTO ŽIVOČICH SE NAZÝVÁ:………………………………………….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680386" y="1028487"/>
            <a:ext cx="31631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/>
                </a:solidFill>
              </a:rPr>
              <a:t>PATŘÍ DO SKUPINY:</a:t>
            </a:r>
            <a:endParaRPr lang="cs-CZ" sz="2800" b="1" dirty="0">
              <a:solidFill>
                <a:schemeClr val="accent2"/>
              </a:solidFill>
            </a:endParaRPr>
          </a:p>
        </p:txBody>
      </p:sp>
      <p:pic>
        <p:nvPicPr>
          <p:cNvPr id="18" name="Picture 8" descr="C:\Users\Admin\AppData\Local\Microsoft\Windows\Temporary Internet Files\Content.IE5\8D0HH1OP\MC90043802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182" y="-70032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0601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MRAVENEC LESNÍ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95536" y="2492896"/>
            <a:ext cx="828092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Staví si kupovitá mraveniště, ve kterém vládne samička, která klade vejce. Královna žije až 20 let, zatímco dělnice pouze 6 let a samec pouze do okamžiku páření. Dělnice jsou v mraveništi nejpočetnější a shánějí potravu, starají se o potomstvo a v případě nebezpečí dokáží zaútočit na nepřítele pomocí kusadel.</a:t>
            </a:r>
          </a:p>
          <a:p>
            <a:pPr algn="ctr"/>
            <a:r>
              <a:rPr lang="cs-CZ" dirty="0" smtClean="0"/>
              <a:t>Mraveniště může dosahovat výšky až 2m, většinou má ale jen asi 50 cm. K jihu je mraveniště </a:t>
            </a:r>
            <a:r>
              <a:rPr lang="cs-CZ" dirty="0" err="1" smtClean="0"/>
              <a:t>protáhlejší</a:t>
            </a:r>
            <a:r>
              <a:rPr lang="cs-CZ" dirty="0" smtClean="0"/>
              <a:t>, aby bylo schopné akumulovat co nejvíce tepla. </a:t>
            </a:r>
          </a:p>
          <a:p>
            <a:pPr algn="ctr"/>
            <a:r>
              <a:rPr lang="cs-CZ" dirty="0" smtClean="0"/>
              <a:t>V zimě se mravenci stahují do podzemních částí mraveniště, kde přespávají.</a:t>
            </a:r>
          </a:p>
          <a:p>
            <a:pPr algn="ctr"/>
            <a:r>
              <a:rPr lang="cs-CZ" dirty="0" smtClean="0"/>
              <a:t>Živí se hmyzem a malými živočichy, šťávou ze zralých plodů či semeny.</a:t>
            </a:r>
            <a:endParaRPr lang="cs-CZ" dirty="0"/>
          </a:p>
        </p:txBody>
      </p:sp>
      <p:sp>
        <p:nvSpPr>
          <p:cNvPr id="4" name="Tlačítko akce: Návrat 3">
            <a:hlinkClick r:id="" action="ppaction://hlinkshowjump?jump=previousslide" highlightClick="1"/>
          </p:cNvPr>
          <p:cNvSpPr/>
          <p:nvPr/>
        </p:nvSpPr>
        <p:spPr>
          <a:xfrm>
            <a:off x="7236296" y="5085184"/>
            <a:ext cx="1080120" cy="1008112"/>
          </a:xfrm>
          <a:prstGeom prst="actionButtonRetur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4065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3832" y="498196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Obrázky použité v prezentaci jsou dostupné pod licencí Microsoft Office 2010 na Office.com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11222" y="1351508"/>
            <a:ext cx="8446640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i="1" dirty="0" smtClean="0"/>
              <a:t>Zdroje informací:</a:t>
            </a:r>
          </a:p>
          <a:p>
            <a:endParaRPr lang="cs-CZ" sz="1400" i="1" dirty="0"/>
          </a:p>
          <a:p>
            <a:r>
              <a:rPr lang="cs-CZ" sz="1400" i="1" dirty="0" smtClean="0"/>
              <a:t>Wikipedie</a:t>
            </a:r>
            <a:r>
              <a:rPr lang="cs-CZ" sz="1400" i="1" dirty="0"/>
              <a:t>: Otevřená encyklopedie: Liška obecná (šelma)</a:t>
            </a:r>
            <a:r>
              <a:rPr lang="cs-CZ" sz="1400" dirty="0"/>
              <a:t> [online]. c2012 [citováno </a:t>
            </a:r>
            <a:r>
              <a:rPr lang="cs-CZ" sz="1400" dirty="0" smtClean="0"/>
              <a:t>29. 04. </a:t>
            </a:r>
            <a:r>
              <a:rPr lang="cs-CZ" sz="1400" dirty="0"/>
              <a:t>2012]. Dostupný z WWW: </a:t>
            </a:r>
            <a:r>
              <a:rPr lang="cs-CZ" sz="1400" dirty="0" smtClean="0">
                <a:hlinkClick r:id="rId2"/>
              </a:rPr>
              <a:t>http</a:t>
            </a:r>
            <a:r>
              <a:rPr lang="cs-CZ" sz="1400" dirty="0">
                <a:hlinkClick r:id="rId2"/>
              </a:rPr>
              <a:t>://cs.wikipedia.org/w/index.php?title=Li%C5%A1ka_obecn%C3%A1_(%C5%A1elma)&amp;</a:t>
            </a:r>
            <a:r>
              <a:rPr lang="cs-CZ" sz="1400" dirty="0" smtClean="0">
                <a:hlinkClick r:id="rId2"/>
              </a:rPr>
              <a:t>oldid=8708295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cs-CZ" sz="1400" i="1" dirty="0"/>
              <a:t>Wikipedie: Otevřená encyklopedie: Výr velký</a:t>
            </a:r>
            <a:r>
              <a:rPr lang="cs-CZ" sz="1400" dirty="0"/>
              <a:t> [online]. c2012 [citováno </a:t>
            </a:r>
            <a:r>
              <a:rPr lang="cs-CZ" sz="1400" dirty="0" smtClean="0"/>
              <a:t>29. 04. </a:t>
            </a:r>
            <a:r>
              <a:rPr lang="cs-CZ" sz="1400" dirty="0"/>
              <a:t>2012]. Dostupný z WWW: &lt;</a:t>
            </a:r>
            <a:r>
              <a:rPr lang="cs-CZ" sz="1400" dirty="0">
                <a:hlinkClick r:id="rId3"/>
              </a:rPr>
              <a:t>http://cs.wikipedia.org/w/</a:t>
            </a:r>
            <a:r>
              <a:rPr lang="cs-CZ" sz="1400" dirty="0" err="1">
                <a:hlinkClick r:id="rId3"/>
              </a:rPr>
              <a:t>index.php?title</a:t>
            </a:r>
            <a:r>
              <a:rPr lang="cs-CZ" sz="1400" dirty="0">
                <a:hlinkClick r:id="rId3"/>
              </a:rPr>
              <a:t>=V%C3%BDr_velk%C3%BD&amp;oldid=8704167</a:t>
            </a:r>
            <a:r>
              <a:rPr lang="cs-CZ" sz="1400" dirty="0"/>
              <a:t>&gt; 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 smtClean="0"/>
              <a:t> </a:t>
            </a:r>
            <a:r>
              <a:rPr lang="cs-CZ" sz="1400" i="1" dirty="0"/>
              <a:t>Wikipedie: Otevřená encyklopedie: Stonožky</a:t>
            </a:r>
            <a:r>
              <a:rPr lang="cs-CZ" sz="1400" dirty="0"/>
              <a:t> [online]. c2012 [citováno </a:t>
            </a:r>
            <a:r>
              <a:rPr lang="cs-CZ" sz="1400" dirty="0" smtClean="0"/>
              <a:t>29. 04. </a:t>
            </a:r>
            <a:r>
              <a:rPr lang="cs-CZ" sz="1400" dirty="0"/>
              <a:t>2012]. Dostupný z WWW: &lt;</a:t>
            </a:r>
            <a:r>
              <a:rPr lang="cs-CZ" sz="1400" dirty="0">
                <a:hlinkClick r:id="rId4"/>
              </a:rPr>
              <a:t>http://cs.wikipedia.org/w/</a:t>
            </a:r>
            <a:r>
              <a:rPr lang="cs-CZ" sz="1400" dirty="0" err="1">
                <a:hlinkClick r:id="rId4"/>
              </a:rPr>
              <a:t>index.php?title</a:t>
            </a:r>
            <a:r>
              <a:rPr lang="cs-CZ" sz="1400" dirty="0">
                <a:hlinkClick r:id="rId4"/>
              </a:rPr>
              <a:t>=Stono%C5%BEky&amp;oldid=8420958</a:t>
            </a:r>
            <a:r>
              <a:rPr lang="cs-CZ" sz="1400" dirty="0"/>
              <a:t>&gt; </a:t>
            </a:r>
            <a:endParaRPr lang="cs-CZ" sz="1400" dirty="0" smtClean="0"/>
          </a:p>
          <a:p>
            <a:endParaRPr lang="cs-CZ" sz="1400" dirty="0"/>
          </a:p>
          <a:p>
            <a:r>
              <a:rPr lang="cs-CZ" sz="1400" i="1" dirty="0"/>
              <a:t>Wikipedie: Otevřená encyklopedie: Veverka obecná</a:t>
            </a:r>
            <a:r>
              <a:rPr lang="cs-CZ" sz="1400" dirty="0"/>
              <a:t> [online]. c2012 [citováno </a:t>
            </a:r>
            <a:r>
              <a:rPr lang="cs-CZ" sz="1400" dirty="0" smtClean="0"/>
              <a:t>29. 04. </a:t>
            </a:r>
            <a:r>
              <a:rPr lang="cs-CZ" sz="1400" dirty="0"/>
              <a:t>2012]. Dostupný z WWW: &lt;</a:t>
            </a:r>
            <a:r>
              <a:rPr lang="cs-CZ" sz="1400" dirty="0">
                <a:hlinkClick r:id="rId5"/>
              </a:rPr>
              <a:t>http://cs.wikipedia.org/w/</a:t>
            </a:r>
            <a:r>
              <a:rPr lang="cs-CZ" sz="1400" dirty="0" err="1">
                <a:hlinkClick r:id="rId5"/>
              </a:rPr>
              <a:t>index.php?title</a:t>
            </a:r>
            <a:r>
              <a:rPr lang="cs-CZ" sz="1400" dirty="0">
                <a:hlinkClick r:id="rId5"/>
              </a:rPr>
              <a:t>=Veverka_obecn%C3%A1&amp;oldid=8782397</a:t>
            </a:r>
            <a:r>
              <a:rPr lang="cs-CZ" sz="1400" dirty="0"/>
              <a:t>&gt; </a:t>
            </a:r>
            <a:endParaRPr lang="cs-CZ" sz="1400" dirty="0" smtClean="0"/>
          </a:p>
          <a:p>
            <a:endParaRPr lang="cs-CZ" sz="1400" dirty="0"/>
          </a:p>
          <a:p>
            <a:r>
              <a:rPr lang="cs-CZ" sz="1400" i="1" dirty="0"/>
              <a:t>Wikipedie: Otevřená encyklopedie: Sojka obecná</a:t>
            </a:r>
            <a:r>
              <a:rPr lang="cs-CZ" sz="1400" dirty="0"/>
              <a:t> [online]. c2012 [citováno </a:t>
            </a:r>
            <a:r>
              <a:rPr lang="cs-CZ" sz="1400" dirty="0" smtClean="0"/>
              <a:t>29. 04. </a:t>
            </a:r>
            <a:r>
              <a:rPr lang="cs-CZ" sz="1400" dirty="0"/>
              <a:t>2012]. Dostupný z WWW: &lt;</a:t>
            </a:r>
            <a:r>
              <a:rPr lang="cs-CZ" sz="1400" dirty="0">
                <a:hlinkClick r:id="rId6"/>
              </a:rPr>
              <a:t>http://cs.wikipedia.org/w/</a:t>
            </a:r>
            <a:r>
              <a:rPr lang="cs-CZ" sz="1400" dirty="0" err="1">
                <a:hlinkClick r:id="rId6"/>
              </a:rPr>
              <a:t>index.php?title</a:t>
            </a:r>
            <a:r>
              <a:rPr lang="cs-CZ" sz="1400" dirty="0">
                <a:hlinkClick r:id="rId6"/>
              </a:rPr>
              <a:t>=Sojka_obecn%C3%A1&amp;oldid=8508070</a:t>
            </a:r>
            <a:r>
              <a:rPr lang="cs-CZ" sz="1400" dirty="0"/>
              <a:t>&gt; </a:t>
            </a:r>
            <a:endParaRPr lang="cs-CZ" sz="1400" dirty="0" smtClean="0"/>
          </a:p>
          <a:p>
            <a:endParaRPr lang="cs-CZ" sz="1400" dirty="0"/>
          </a:p>
          <a:p>
            <a:r>
              <a:rPr lang="cs-CZ" sz="1400" i="1" dirty="0"/>
              <a:t>Wikipedie: Otevřená encyklopedie: Prase divoké</a:t>
            </a:r>
            <a:r>
              <a:rPr lang="cs-CZ" sz="1400" dirty="0"/>
              <a:t> [online]. c2012 [citováno </a:t>
            </a:r>
            <a:r>
              <a:rPr lang="cs-CZ" sz="1400" dirty="0" smtClean="0"/>
              <a:t>29. 04. </a:t>
            </a:r>
            <a:r>
              <a:rPr lang="cs-CZ" sz="1400" dirty="0"/>
              <a:t>2012]. Dostupný z WWW: &lt;</a:t>
            </a:r>
            <a:r>
              <a:rPr lang="cs-CZ" sz="1400" dirty="0">
                <a:hlinkClick r:id="rId7"/>
              </a:rPr>
              <a:t>http://cs.wikipedia.org/w/</a:t>
            </a:r>
            <a:r>
              <a:rPr lang="cs-CZ" sz="1400" dirty="0" err="1">
                <a:hlinkClick r:id="rId7"/>
              </a:rPr>
              <a:t>index.php?title</a:t>
            </a:r>
            <a:r>
              <a:rPr lang="cs-CZ" sz="1400" dirty="0">
                <a:hlinkClick r:id="rId7"/>
              </a:rPr>
              <a:t>=Prase_divok%C3%A9&amp;oldid=8802190</a:t>
            </a:r>
            <a:r>
              <a:rPr lang="cs-CZ" sz="1400" dirty="0"/>
              <a:t>&gt; </a:t>
            </a:r>
            <a:endParaRPr lang="cs-CZ" sz="1400" dirty="0" smtClean="0"/>
          </a:p>
          <a:p>
            <a:endParaRPr lang="cs-CZ" sz="1400" dirty="0"/>
          </a:p>
          <a:p>
            <a:r>
              <a:rPr lang="cs-CZ" sz="1400" i="1" dirty="0"/>
              <a:t>Wikipedie: Otevřená encyklopedie: Mravenec lesní</a:t>
            </a:r>
            <a:r>
              <a:rPr lang="cs-CZ" sz="1400" dirty="0"/>
              <a:t> [online]. c2012 [citováno </a:t>
            </a:r>
            <a:r>
              <a:rPr lang="cs-CZ" sz="1400" dirty="0" smtClean="0"/>
              <a:t>29. 04. </a:t>
            </a:r>
            <a:r>
              <a:rPr lang="cs-CZ" sz="1400" dirty="0"/>
              <a:t>2012]. Dostupný z WWW: &lt;</a:t>
            </a:r>
            <a:r>
              <a:rPr lang="cs-CZ" sz="1400" dirty="0">
                <a:hlinkClick r:id="rId8"/>
              </a:rPr>
              <a:t>http://cs.wikipedia.org/w/</a:t>
            </a:r>
            <a:r>
              <a:rPr lang="cs-CZ" sz="1400" dirty="0" err="1">
                <a:hlinkClick r:id="rId8"/>
              </a:rPr>
              <a:t>index.php?title</a:t>
            </a:r>
            <a:r>
              <a:rPr lang="cs-CZ" sz="1400" dirty="0">
                <a:hlinkClick r:id="rId8"/>
              </a:rPr>
              <a:t>=Mravenec_lesn%C3%AD&amp;oldid=8797531</a:t>
            </a:r>
            <a:r>
              <a:rPr lang="cs-CZ" sz="1400" dirty="0"/>
              <a:t>&gt; </a:t>
            </a:r>
          </a:p>
        </p:txBody>
      </p:sp>
    </p:spTree>
    <p:extLst>
      <p:ext uri="{BB962C8B-B14F-4D97-AF65-F5344CB8AC3E}">
        <p14:creationId xmlns:p14="http://schemas.microsoft.com/office/powerpoint/2010/main" val="2130889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95</TotalTime>
  <Words>1049</Words>
  <Application>Microsoft Office PowerPoint</Application>
  <PresentationFormat>Předvádění na obrazovce (4:3)</PresentationFormat>
  <Paragraphs>159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Motiv systému Office</vt:lpstr>
      <vt:lpstr>Živočichové v lese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LIŠKA OBECNÁ</vt:lpstr>
      <vt:lpstr>Prezentace aplikace PowerPoint</vt:lpstr>
      <vt:lpstr>VÝR VELKÝ</vt:lpstr>
      <vt:lpstr>Prezentace aplikace PowerPoint</vt:lpstr>
      <vt:lpstr>STONOŽKA</vt:lpstr>
      <vt:lpstr>Prezentace aplikace PowerPoint</vt:lpstr>
      <vt:lpstr>VEVERKA OBECNÁ</vt:lpstr>
      <vt:lpstr>Prezentace aplikace PowerPoint</vt:lpstr>
      <vt:lpstr>SOJKA OBECNÁ</vt:lpstr>
      <vt:lpstr>Prezentace aplikace PowerPoint</vt:lpstr>
      <vt:lpstr>PRASE DIVOKÉ</vt:lpstr>
      <vt:lpstr>Prezentace aplikace PowerPoint</vt:lpstr>
      <vt:lpstr>MRAVENEC LESNÍ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Živočichové v lese</dc:title>
  <dc:creator>Admin</dc:creator>
  <cp:lastModifiedBy>Admin</cp:lastModifiedBy>
  <cp:revision>13</cp:revision>
  <dcterms:created xsi:type="dcterms:W3CDTF">2012-03-10T09:38:00Z</dcterms:created>
  <dcterms:modified xsi:type="dcterms:W3CDTF">2012-08-03T06:05:28Z</dcterms:modified>
</cp:coreProperties>
</file>