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6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E683E-AF86-4C3A-8C2F-B417EB2D564E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87FC7-101C-4B9B-B020-8C6C20752A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9441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E683E-AF86-4C3A-8C2F-B417EB2D564E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87FC7-101C-4B9B-B020-8C6C20752A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165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E683E-AF86-4C3A-8C2F-B417EB2D564E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87FC7-101C-4B9B-B020-8C6C20752A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1891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E683E-AF86-4C3A-8C2F-B417EB2D564E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87FC7-101C-4B9B-B020-8C6C20752A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7606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E683E-AF86-4C3A-8C2F-B417EB2D564E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87FC7-101C-4B9B-B020-8C6C20752A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1678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E683E-AF86-4C3A-8C2F-B417EB2D564E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87FC7-101C-4B9B-B020-8C6C20752A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6462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E683E-AF86-4C3A-8C2F-B417EB2D564E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87FC7-101C-4B9B-B020-8C6C20752A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175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E683E-AF86-4C3A-8C2F-B417EB2D564E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87FC7-101C-4B9B-B020-8C6C20752A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7959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E683E-AF86-4C3A-8C2F-B417EB2D564E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87FC7-101C-4B9B-B020-8C6C20752A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222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E683E-AF86-4C3A-8C2F-B417EB2D564E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87FC7-101C-4B9B-B020-8C6C20752A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6684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E683E-AF86-4C3A-8C2F-B417EB2D564E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87FC7-101C-4B9B-B020-8C6C20752A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7998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DE683E-AF86-4C3A-8C2F-B417EB2D564E}" type="datetimeFigureOut">
              <a:rPr lang="cs-CZ" smtClean="0"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487FC7-101C-4B9B-B020-8C6C20752A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3642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/index.php?title=Svi%C5%A1%C5%A5_horsk%C3%BD&amp;oldid=8700756" TargetMode="External"/><Relationship Id="rId2" Type="http://schemas.openxmlformats.org/officeDocument/2006/relationships/hyperlink" Target="http://cs.wikipedia.org/w/index.php?title=Orel_skaln%C3%AD&amp;oldid=8460169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/index.php?title=Rys_ostrovid&amp;oldid=8701117" TargetMode="External"/><Relationship Id="rId5" Type="http://schemas.openxmlformats.org/officeDocument/2006/relationships/hyperlink" Target="http://cs.wikipedia.org/w/index.php?title=Medv%C4%9Bd_hn%C4%9Bd%C3%BD&amp;oldid=8758508" TargetMode="External"/><Relationship Id="rId4" Type="http://schemas.openxmlformats.org/officeDocument/2006/relationships/hyperlink" Target="http://cs.wikipedia.org/w/index.php?title=Kamz%C3%ADk_horsk%C3%BD&amp;oldid=879317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620298"/>
            <a:ext cx="7632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Materiál je určen pro výklad učiva prvouky ve 3. ročníku. Jeho prostřednictvím se žáci blíže seznámí s některými živočichy, žijícími na horách. Žáci nejdříve z vlastních zkušeností zakroužkují podrobnosti o zvířeti, jehož obrázek vidí a napíší jeho název. Posléze mohou vyhledat informace v krátkém textu a z tohoto snímku se vrátit zpět a odpovědi případně opravit. Úvodní fotografie slouží k přiblížení společenstva hor.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6225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9407991"/>
              </p:ext>
            </p:extLst>
          </p:nvPr>
        </p:nvGraphicFramePr>
        <p:xfrm>
          <a:off x="1403648" y="1340768"/>
          <a:ext cx="6480720" cy="425548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40360"/>
                <a:gridCol w="3240360"/>
              </a:tblGrid>
              <a:tr h="1088249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ZŠ</a:t>
                      </a:r>
                      <a:r>
                        <a:rPr lang="cs-CZ" baseline="0" dirty="0" smtClean="0"/>
                        <a:t> a MŠ Unkovice, příspěvková organizace</a:t>
                      </a:r>
                    </a:p>
                    <a:p>
                      <a:r>
                        <a:rPr lang="cs-CZ" baseline="0" dirty="0" smtClean="0"/>
                        <a:t>Unkovice 28, p. Žabčice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Bc. Jana Weisová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Živočichové </a:t>
                      </a:r>
                      <a:r>
                        <a:rPr lang="cs-CZ" baseline="0" dirty="0" smtClean="0"/>
                        <a:t>na horách</a:t>
                      </a:r>
                      <a:endParaRPr lang="cs-CZ" dirty="0"/>
                    </a:p>
                  </a:txBody>
                  <a:tcPr/>
                </a:tc>
              </a:tr>
              <a:tr h="761775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Vytvořeno:</a:t>
                      </a:r>
                    </a:p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04/2012</a:t>
                      </a:r>
                    </a:p>
                    <a:p>
                      <a:r>
                        <a:rPr lang="cs-CZ" dirty="0" smtClean="0"/>
                        <a:t>4.5.2012/3</a:t>
                      </a:r>
                      <a:r>
                        <a:rPr lang="cs-CZ" dirty="0" smtClean="0"/>
                        <a:t>. ročník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Společenstva živočichů, </a:t>
                      </a:r>
                      <a:r>
                        <a:rPr lang="cs-CZ" smtClean="0"/>
                        <a:t>dělení živočichů</a:t>
                      </a:r>
                      <a:endParaRPr lang="cs-CZ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</a:t>
                      </a:r>
                      <a:r>
                        <a:rPr lang="cs-CZ" baseline="0" dirty="0" smtClean="0"/>
                        <a:t> oblast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Člověk a jeho svět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CZ.1.07/1.4.00/21.2463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104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Živočichové na horách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3. </a:t>
            </a:r>
            <a:r>
              <a:rPr lang="cs-CZ" smtClean="0"/>
              <a:t>ročník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3410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AppData\Local\Microsoft\Windows\Temporary Internet Files\Content.IE5\AM1I8PN9\MP90040127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-222883"/>
            <a:ext cx="5688632" cy="7112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6776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\AppData\Local\Microsoft\Windows\Temporary Internet Files\Content.IE5\K0O7W0UI\MP90040325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980728"/>
            <a:ext cx="7096230" cy="472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545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AppData\Local\Microsoft\Windows\Temporary Internet Files\Content.IE5\8D0HH1OP\MP90026246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60648"/>
            <a:ext cx="4843224" cy="6386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8731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\AppData\Local\Microsoft\Windows\Temporary Internet Files\Content.IE5\XDF6EYBF\MP90040681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539551" y="260648"/>
            <a:ext cx="2591991" cy="1727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Admin\AppData\Local\Microsoft\Windows\Temporary Internet Files\Content.IE5\K0O7W0UI\MP900180615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548680"/>
            <a:ext cx="2548880" cy="1673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Admin\AppData\Local\Microsoft\Windows\Temporary Internet Files\Content.IE5\YV7DYQZH\MP900180667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183440"/>
            <a:ext cx="1947280" cy="3082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C:\Users\Admin\AppData\Local\Microsoft\Windows\Temporary Internet Files\Content.IE5\S7687CZ2\MP900262846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253" y="2711249"/>
            <a:ext cx="2420112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C:\Users\Admin\AppData\Local\Microsoft\Windows\Temporary Internet Files\Content.IE5\8MEDROC4\MP900425288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537" y="3933056"/>
            <a:ext cx="1635696" cy="2455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4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6910334" y="335699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SAVCI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40289" y="3350501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PLAZI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669974" y="335699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OBOJŽIVELNÍCI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941782" y="335699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RYBY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82284" y="3350501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PTÁCI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123661" y="2423945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OBRATLOVCI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115340" y="2437265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BEZOBRATLÍ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91952" y="430088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BÝLOŽRAVCI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353070" y="430088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MASOŽRAVCI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170307" y="430088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VŠEŽRAVCI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899592" y="5373216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TENTO ŽIVOČICH SE NAZÝVÁ:………………………………………….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680386" y="1028487"/>
            <a:ext cx="31631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2"/>
                </a:solidFill>
              </a:rPr>
              <a:t>PATŘÍ DO SKUPINY:</a:t>
            </a:r>
            <a:endParaRPr lang="cs-CZ" sz="2800" b="1" dirty="0">
              <a:solidFill>
                <a:schemeClr val="accent2"/>
              </a:solidFill>
            </a:endParaRPr>
          </a:p>
        </p:txBody>
      </p:sp>
      <p:pic>
        <p:nvPicPr>
          <p:cNvPr id="5122" name="Picture 2" descr="C:\Users\Admin\AppData\Local\Microsoft\Windows\Temporary Internet Files\Content.IE5\XDF6EYBF\MP90040681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613" y="483697"/>
            <a:ext cx="2420144" cy="1612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lačítko akce: Vlastní 1">
            <a:hlinkClick r:id="rId3" action="ppaction://hlinksldjump" highlightClick="1"/>
          </p:cNvPr>
          <p:cNvSpPr/>
          <p:nvPr/>
        </p:nvSpPr>
        <p:spPr>
          <a:xfrm>
            <a:off x="7236296" y="5301208"/>
            <a:ext cx="1402230" cy="64807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Další živočich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532011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OREL SKALNÍ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376062" y="2142607"/>
            <a:ext cx="59766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Rozpětí jeho křídel je až 2,2 metru.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Loví menší savce, jako jsou myši,  lasice, svišti, zajíci, ale i lišky a občas i menší </a:t>
            </a:r>
            <a:r>
              <a:rPr lang="cs-CZ" smtClean="0"/>
              <a:t>ptáci.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Hnízdo může mít v průměru až 2 metry a na výšku dosahuje jednoho metru. Staví si ho z větví a vystýlá ho rostlinami, především trávou.</a:t>
            </a:r>
            <a:endParaRPr lang="cs-CZ" dirty="0"/>
          </a:p>
        </p:txBody>
      </p:sp>
      <p:sp>
        <p:nvSpPr>
          <p:cNvPr id="3" name="Tlačítko akce: Návrat 2">
            <a:hlinkClick r:id="" action="ppaction://hlinkshowjump?jump=previousslide" highlightClick="1"/>
          </p:cNvPr>
          <p:cNvSpPr/>
          <p:nvPr/>
        </p:nvSpPr>
        <p:spPr>
          <a:xfrm>
            <a:off x="7236296" y="5085184"/>
            <a:ext cx="1080120" cy="1008112"/>
          </a:xfrm>
          <a:prstGeom prst="actionButtonRetur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977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6910334" y="335699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SAVCI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40289" y="3350501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PLAZI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669974" y="335699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OBOJŽIVELNÍCI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941782" y="335699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RYBY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82284" y="3350501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PTÁCI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123661" y="2423945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OBRATLOVCI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115340" y="2437265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BEZOBRATLÍ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91952" y="430088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BÝLOŽRAVCI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353070" y="430088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MASOŽRAVCI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170307" y="430088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VŠEŽRAVCI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899592" y="5373216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TENTO ŽIVOČICH SE NAZÝVÁ:………………………………………….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680386" y="1028487"/>
            <a:ext cx="31631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2"/>
                </a:solidFill>
              </a:rPr>
              <a:t>PATŘÍ DO SKUPINY:</a:t>
            </a:r>
            <a:endParaRPr lang="cs-CZ" sz="2800" b="1" dirty="0">
              <a:solidFill>
                <a:schemeClr val="accent2"/>
              </a:solidFill>
            </a:endParaRPr>
          </a:p>
        </p:txBody>
      </p:sp>
      <p:pic>
        <p:nvPicPr>
          <p:cNvPr id="6146" name="Picture 2" descr="C:\Users\Admin\AppData\Local\Microsoft\Windows\Temporary Internet Files\Content.IE5\K0O7W0UI\MP90018061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997" y="571428"/>
            <a:ext cx="2188840" cy="1437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lačítko akce: Vlastní 17">
            <a:hlinkClick r:id="rId3" action="ppaction://hlinksldjump" highlightClick="1"/>
          </p:cNvPr>
          <p:cNvSpPr/>
          <p:nvPr/>
        </p:nvSpPr>
        <p:spPr>
          <a:xfrm>
            <a:off x="7236296" y="5301208"/>
            <a:ext cx="1402230" cy="64807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Další živočich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402456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SVIŠŤ HORSKÝ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43608" y="2276872"/>
            <a:ext cx="691276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Může vážit až 8 kg, žije většinou ve skupinách, čítajících až 15 jedinců.</a:t>
            </a:r>
          </a:p>
          <a:p>
            <a:pPr algn="ctr"/>
            <a:r>
              <a:rPr lang="cs-CZ" dirty="0" smtClean="0"/>
              <a:t>Vyhrabává si nory, na jejichž konci je pelech z trávy nebo sena. V zemi postupem času skupina vytváří celý komplex tunelů a nor.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Živí se bylinami, zrním, hmyzem, pavouky či červy.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Na zimu si noru utěsní a upadá do zimního spánku, během něhož se neprobouzí a žije pouze ze zásob tuku. Často se stává, že má tuku málo a během zimy uhyne. </a:t>
            </a:r>
            <a:endParaRPr lang="cs-CZ" dirty="0"/>
          </a:p>
        </p:txBody>
      </p:sp>
      <p:sp>
        <p:nvSpPr>
          <p:cNvPr id="5" name="Tlačítko akce: Návrat 4">
            <a:hlinkClick r:id="" action="ppaction://hlinkshowjump?jump=previousslide" highlightClick="1"/>
          </p:cNvPr>
          <p:cNvSpPr/>
          <p:nvPr/>
        </p:nvSpPr>
        <p:spPr>
          <a:xfrm>
            <a:off x="7236296" y="5085184"/>
            <a:ext cx="1080120" cy="1008112"/>
          </a:xfrm>
          <a:prstGeom prst="actionButtonRetur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74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6910334" y="335699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SAVCI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40289" y="3350501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PLAZI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669974" y="335699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OBOJŽIVELNÍCI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941782" y="335699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RYBY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82284" y="3350501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PTÁCI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123661" y="2423945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OBRATLOVCI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115340" y="2437265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BEZOBRATLÍ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91952" y="430088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BÝLOŽRAVCI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353070" y="430088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MASOŽRAVCI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170307" y="430088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VŠEŽRAVCI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899592" y="5373216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TENTO ŽIVOČICH SE NAZÝVÁ:………………………………………….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680386" y="1028487"/>
            <a:ext cx="31631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2"/>
                </a:solidFill>
              </a:rPr>
              <a:t>PATŘÍ DO SKUPINY:</a:t>
            </a:r>
            <a:endParaRPr lang="cs-CZ" sz="2800" b="1" dirty="0">
              <a:solidFill>
                <a:schemeClr val="accent2"/>
              </a:solidFill>
            </a:endParaRPr>
          </a:p>
        </p:txBody>
      </p:sp>
      <p:pic>
        <p:nvPicPr>
          <p:cNvPr id="7170" name="Picture 2" descr="C:\Users\Admin\AppData\Local\Microsoft\Windows\Temporary Internet Files\Content.IE5\YV7DYQZH\MP90018066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79" y="521810"/>
            <a:ext cx="1443224" cy="2284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lačítko akce: Vlastní 15">
            <a:hlinkClick r:id="rId3" action="ppaction://hlinksldjump" highlightClick="1"/>
          </p:cNvPr>
          <p:cNvSpPr/>
          <p:nvPr/>
        </p:nvSpPr>
        <p:spPr>
          <a:xfrm>
            <a:off x="7236296" y="5301208"/>
            <a:ext cx="1402230" cy="64807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Další živočich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68720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KAMZÍK HORSKÝ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2420888"/>
            <a:ext cx="80648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Jeho domovem jsou především Alpy, do ČR byl vysazen.</a:t>
            </a:r>
          </a:p>
          <a:p>
            <a:pPr algn="ctr"/>
            <a:endParaRPr lang="cs-CZ" dirty="0"/>
          </a:p>
          <a:p>
            <a:pPr algn="ctr"/>
            <a:r>
              <a:rPr lang="cs-CZ" dirty="0" smtClean="0"/>
              <a:t>Živí se nejrůznější trávou, bobovitými rostlinami (např. jetel), v zimě okusuje i větvičky.</a:t>
            </a:r>
          </a:p>
          <a:p>
            <a:pPr algn="ctr"/>
            <a:endParaRPr lang="cs-CZ" dirty="0"/>
          </a:p>
          <a:p>
            <a:pPr algn="ctr"/>
            <a:r>
              <a:rPr lang="cs-CZ" dirty="0" smtClean="0"/>
              <a:t>Samci o samice bojují, ale málokdy se při těchto bojích zraní, k úmrtí jednoho ze samců dochází jen výjimečně. Mládě je kojeno, ale už 30 dní po narození  je schopno spásat trávu.</a:t>
            </a:r>
            <a:endParaRPr lang="cs-CZ" dirty="0"/>
          </a:p>
        </p:txBody>
      </p:sp>
      <p:sp>
        <p:nvSpPr>
          <p:cNvPr id="5" name="Tlačítko akce: Návrat 4">
            <a:hlinkClick r:id="" action="ppaction://hlinkshowjump?jump=previousslide" highlightClick="1"/>
          </p:cNvPr>
          <p:cNvSpPr/>
          <p:nvPr/>
        </p:nvSpPr>
        <p:spPr>
          <a:xfrm>
            <a:off x="7236296" y="5085184"/>
            <a:ext cx="1080120" cy="1008112"/>
          </a:xfrm>
          <a:prstGeom prst="actionButtonRetur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484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6910334" y="335699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SAVCI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40289" y="3350501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PLAZI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669974" y="335699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OBOJŽIVELNÍCI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941782" y="335699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RYBY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82284" y="3350501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PTÁCI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123661" y="2423945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OBRATLOVCI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115340" y="2437265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BEZOBRATLÍ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91952" y="430088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BÝLOŽRAVCI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353070" y="430088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MASOŽRAVCI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170307" y="430088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VŠEŽRAVCI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899592" y="5373216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TENTO ŽIVOČICH SE NAZÝVÁ:………………………………………….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680386" y="1028487"/>
            <a:ext cx="31631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2"/>
                </a:solidFill>
              </a:rPr>
              <a:t>PATŘÍ DO SKUPINY:</a:t>
            </a:r>
            <a:endParaRPr lang="cs-CZ" sz="2800" b="1" dirty="0">
              <a:solidFill>
                <a:schemeClr val="accent2"/>
              </a:solidFill>
            </a:endParaRPr>
          </a:p>
        </p:txBody>
      </p:sp>
      <p:pic>
        <p:nvPicPr>
          <p:cNvPr id="9218" name="Picture 2" descr="C:\Users\Admin\AppData\Local\Microsoft\Windows\Temporary Internet Files\Content.IE5\S7687CZ2\MP90026284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1744067" cy="2635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lačítko akce: Vlastní 15">
            <a:hlinkClick r:id="rId3" action="ppaction://hlinksldjump" highlightClick="1"/>
          </p:cNvPr>
          <p:cNvSpPr/>
          <p:nvPr/>
        </p:nvSpPr>
        <p:spPr>
          <a:xfrm>
            <a:off x="7236296" y="5301208"/>
            <a:ext cx="1402230" cy="64807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Další živočich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389144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MEDVĚD HNĚDÝ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80391" y="1988840"/>
            <a:ext cx="75608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Je největší šelmou vyskytující se na území naší vlasti. Může dosahovat hmotnosti až 800 kg a na délku může mít až 4 metry.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V zimě upadá do spánku, během kterého občas vyjde lovit. Původně byl medvěd denní lovec, v blízkosti lidských obydlí si ale zvykl vycházet na lov v noci.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90% jeho stravy tvoří lesní plody, kořínky, zemědělské plodiny a houby. Ze živočišné stravy vybírá nejčastěji ryby, dále pak hmyz a malé savce. Často také chodí k lidským obydlím, kde hledá potravu i v kontejnerech a  popelnicích.</a:t>
            </a:r>
            <a:endParaRPr lang="cs-CZ" dirty="0"/>
          </a:p>
        </p:txBody>
      </p:sp>
      <p:sp>
        <p:nvSpPr>
          <p:cNvPr id="4" name="Tlačítko akce: Návrat 3">
            <a:hlinkClick r:id="" action="ppaction://hlinkshowjump?jump=previousslide" highlightClick="1"/>
          </p:cNvPr>
          <p:cNvSpPr/>
          <p:nvPr/>
        </p:nvSpPr>
        <p:spPr>
          <a:xfrm>
            <a:off x="7236296" y="5085184"/>
            <a:ext cx="1080120" cy="1008112"/>
          </a:xfrm>
          <a:prstGeom prst="actionButtonRetur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7473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6910334" y="335699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SAVCI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40289" y="3350501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PLAZI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669974" y="335699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OBOJŽIVELNÍCI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941782" y="335699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RYBY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82284" y="3350501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PTÁCI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123661" y="2423945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OBRATLOVCI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115340" y="2437265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BEZOBRATLÍ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91952" y="430088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BÝLOŽRAVCI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353070" y="430088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MASOŽRAVCI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170307" y="430088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VŠEŽRAVCI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899592" y="5373216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TENTO ŽIVOČICH SE NAZÝVÁ:………………………………………….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680386" y="1028487"/>
            <a:ext cx="31631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2"/>
                </a:solidFill>
              </a:rPr>
              <a:t>PATŘÍ DO SKUPINY:</a:t>
            </a:r>
            <a:endParaRPr lang="cs-CZ" sz="2800" b="1" dirty="0">
              <a:solidFill>
                <a:schemeClr val="accent2"/>
              </a:solidFill>
            </a:endParaRPr>
          </a:p>
        </p:txBody>
      </p:sp>
      <p:pic>
        <p:nvPicPr>
          <p:cNvPr id="11266" name="Picture 2" descr="C:\Users\Admin\AppData\Local\Microsoft\Windows\Temporary Internet Files\Content.IE5\8MEDROC4\MP90042528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330" y="188640"/>
            <a:ext cx="1900100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3507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RYS OSTROVID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1844824"/>
            <a:ext cx="770485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Tato chráněná kočkovitá šelma u nás téměř vyhynula, ale v současnosti je zde opět vysazována a populace se rozšiřuje.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Živí se především srnci, kamzíky či muflony, výjimečně i většími živočichy, jako jsou jeleni. Nepohrdne ani hlodavci či zajíci.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Přes den většinou odpočívá a loví za soumraku. Kořist není schopen spotřebovat celou, zbytek ukrývá. Ne vždy se ale k ukrytému zbytku vrátí, raději jde znovu lovit.</a:t>
            </a:r>
            <a:endParaRPr lang="cs-CZ" dirty="0"/>
          </a:p>
        </p:txBody>
      </p:sp>
      <p:sp>
        <p:nvSpPr>
          <p:cNvPr id="5" name="Tlačítko akce: Návrat 4">
            <a:hlinkClick r:id="" action="ppaction://hlinkshowjump?jump=previousslide" highlightClick="1"/>
          </p:cNvPr>
          <p:cNvSpPr/>
          <p:nvPr/>
        </p:nvSpPr>
        <p:spPr>
          <a:xfrm>
            <a:off x="7236296" y="5085184"/>
            <a:ext cx="1080120" cy="1008112"/>
          </a:xfrm>
          <a:prstGeom prst="actionButtonRetur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5046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04664"/>
            <a:ext cx="8640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Obrázky použité v prezentaci jsou dostupné pod licencí Microsoft Office 2010 na Office.com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395536" y="1556792"/>
            <a:ext cx="849694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i="1" dirty="0" smtClean="0"/>
              <a:t>Zdroje informací:</a:t>
            </a:r>
          </a:p>
          <a:p>
            <a:endParaRPr lang="cs-CZ" sz="1600" i="1" dirty="0"/>
          </a:p>
          <a:p>
            <a:r>
              <a:rPr lang="cs-CZ" sz="1600" i="1" dirty="0" smtClean="0"/>
              <a:t>Wikipedie</a:t>
            </a:r>
            <a:r>
              <a:rPr lang="cs-CZ" sz="1600" i="1" dirty="0"/>
              <a:t>: Otevřená encyklopedie: Orel skalní</a:t>
            </a:r>
            <a:r>
              <a:rPr lang="cs-CZ" sz="1600" dirty="0"/>
              <a:t> [online]. c2012 [citováno </a:t>
            </a:r>
            <a:r>
              <a:rPr lang="cs-CZ" sz="1600" dirty="0" smtClean="0"/>
              <a:t>11.04. </a:t>
            </a:r>
            <a:r>
              <a:rPr lang="cs-CZ" sz="1600" dirty="0"/>
              <a:t>2012]. Dostupný z WWW: &lt;</a:t>
            </a:r>
            <a:r>
              <a:rPr lang="cs-CZ" sz="1600" dirty="0">
                <a:hlinkClick r:id="rId2"/>
              </a:rPr>
              <a:t>http://cs.wikipedia.org/w/</a:t>
            </a:r>
            <a:r>
              <a:rPr lang="cs-CZ" sz="1600" dirty="0" err="1">
                <a:hlinkClick r:id="rId2"/>
              </a:rPr>
              <a:t>index.php?title</a:t>
            </a:r>
            <a:r>
              <a:rPr lang="cs-CZ" sz="1600" dirty="0">
                <a:hlinkClick r:id="rId2"/>
              </a:rPr>
              <a:t>=Orel_skaln%C3%AD&amp;oldid=8460169</a:t>
            </a:r>
            <a:r>
              <a:rPr lang="cs-CZ" sz="1600" dirty="0"/>
              <a:t>&gt; </a:t>
            </a:r>
            <a:endParaRPr lang="cs-CZ" sz="1600" dirty="0" smtClean="0"/>
          </a:p>
          <a:p>
            <a:endParaRPr lang="cs-CZ" sz="1600" dirty="0" smtClean="0"/>
          </a:p>
          <a:p>
            <a:r>
              <a:rPr lang="cs-CZ" sz="1600" i="1" dirty="0"/>
              <a:t>Wikipedie: Otevřená encyklopedie: Svišť horský</a:t>
            </a:r>
            <a:r>
              <a:rPr lang="cs-CZ" sz="1600" dirty="0"/>
              <a:t> [online]. c2012 [citováno </a:t>
            </a:r>
            <a:r>
              <a:rPr lang="cs-CZ" sz="1600" dirty="0" smtClean="0"/>
              <a:t>11.04. </a:t>
            </a:r>
            <a:r>
              <a:rPr lang="cs-CZ" sz="1600" dirty="0"/>
              <a:t>2012]. Dostupný z WWW: &lt;</a:t>
            </a:r>
            <a:r>
              <a:rPr lang="cs-CZ" sz="1600" dirty="0">
                <a:hlinkClick r:id="rId3"/>
              </a:rPr>
              <a:t>http://cs.wikipedia.org/w/</a:t>
            </a:r>
            <a:r>
              <a:rPr lang="cs-CZ" sz="1600" dirty="0" err="1">
                <a:hlinkClick r:id="rId3"/>
              </a:rPr>
              <a:t>index.php?title</a:t>
            </a:r>
            <a:r>
              <a:rPr lang="cs-CZ" sz="1600" dirty="0">
                <a:hlinkClick r:id="rId3"/>
              </a:rPr>
              <a:t>=Svi%C5%A1%C5%A5_horsk%C3%BD&amp;oldid=8700756</a:t>
            </a:r>
            <a:r>
              <a:rPr lang="cs-CZ" sz="1600" dirty="0"/>
              <a:t>&gt; </a:t>
            </a:r>
            <a:endParaRPr lang="cs-CZ" sz="1600" dirty="0" smtClean="0"/>
          </a:p>
          <a:p>
            <a:endParaRPr lang="cs-CZ" sz="1600" dirty="0" smtClean="0"/>
          </a:p>
          <a:p>
            <a:r>
              <a:rPr lang="cs-CZ" sz="1600" i="1" dirty="0"/>
              <a:t>Wikipedie: Otevřená encyklopedie: Kamzík horský</a:t>
            </a:r>
            <a:r>
              <a:rPr lang="cs-CZ" sz="1600" dirty="0"/>
              <a:t> [online]. c2012 [citováno </a:t>
            </a:r>
            <a:r>
              <a:rPr lang="cs-CZ" sz="1600" dirty="0" smtClean="0"/>
              <a:t>11.04. </a:t>
            </a:r>
            <a:r>
              <a:rPr lang="cs-CZ" sz="1600" dirty="0"/>
              <a:t>2012]. Dostupný z WWW: &lt;</a:t>
            </a:r>
            <a:r>
              <a:rPr lang="cs-CZ" sz="1600" dirty="0">
                <a:hlinkClick r:id="rId4"/>
              </a:rPr>
              <a:t>http://cs.wikipedia.org/w/</a:t>
            </a:r>
            <a:r>
              <a:rPr lang="cs-CZ" sz="1600" dirty="0" err="1">
                <a:hlinkClick r:id="rId4"/>
              </a:rPr>
              <a:t>index.php?title</a:t>
            </a:r>
            <a:r>
              <a:rPr lang="cs-CZ" sz="1600" dirty="0">
                <a:hlinkClick r:id="rId4"/>
              </a:rPr>
              <a:t>=Kamz%C3%ADk_horsk%C3%BD&amp;oldid=8793179</a:t>
            </a:r>
            <a:r>
              <a:rPr lang="cs-CZ" sz="1600" dirty="0"/>
              <a:t>&gt; </a:t>
            </a:r>
            <a:endParaRPr lang="cs-CZ" sz="1600" dirty="0" smtClean="0"/>
          </a:p>
          <a:p>
            <a:endParaRPr lang="cs-CZ" sz="1600" dirty="0" smtClean="0"/>
          </a:p>
          <a:p>
            <a:r>
              <a:rPr lang="cs-CZ" sz="1600" i="1" dirty="0"/>
              <a:t>Wikipedie: Otevřená encyklopedie: Medvěd hnědý</a:t>
            </a:r>
            <a:r>
              <a:rPr lang="cs-CZ" sz="1600" dirty="0"/>
              <a:t> [online]. c2012 [citováno </a:t>
            </a:r>
            <a:r>
              <a:rPr lang="cs-CZ" sz="1600" dirty="0" smtClean="0"/>
              <a:t>11.04. </a:t>
            </a:r>
            <a:r>
              <a:rPr lang="cs-CZ" sz="1600" dirty="0"/>
              <a:t>2012]. Dostupný z WWW: </a:t>
            </a:r>
            <a:r>
              <a:rPr lang="cs-CZ" sz="1600" dirty="0" smtClean="0">
                <a:hlinkClick r:id="rId5"/>
              </a:rPr>
              <a:t>http</a:t>
            </a:r>
            <a:r>
              <a:rPr lang="cs-CZ" sz="1600" dirty="0">
                <a:hlinkClick r:id="rId5"/>
              </a:rPr>
              <a:t>://</a:t>
            </a:r>
            <a:r>
              <a:rPr lang="cs-CZ" sz="1600" dirty="0" smtClean="0">
                <a:hlinkClick r:id="rId5"/>
              </a:rPr>
              <a:t>cs.wikipedia.org/w/index.php?title=Medv%C4%9Bd_hn%C4%9Bd%C3%BD&amp;oldid=8758508</a:t>
            </a:r>
            <a:endParaRPr lang="cs-CZ" sz="1600" dirty="0" smtClean="0"/>
          </a:p>
          <a:p>
            <a:r>
              <a:rPr lang="cs-CZ" sz="1600" dirty="0" smtClean="0"/>
              <a:t> </a:t>
            </a:r>
          </a:p>
          <a:p>
            <a:r>
              <a:rPr lang="cs-CZ" sz="1600" i="1" dirty="0"/>
              <a:t>Wikipedie: Otevřená encyklopedie: Rys ostrovid</a:t>
            </a:r>
            <a:r>
              <a:rPr lang="cs-CZ" sz="1600" dirty="0"/>
              <a:t> [online]. c2012 [</a:t>
            </a:r>
            <a:r>
              <a:rPr lang="cs-CZ" sz="1600"/>
              <a:t>citováno </a:t>
            </a:r>
            <a:r>
              <a:rPr lang="cs-CZ" sz="1600" smtClean="0"/>
              <a:t>11.04. </a:t>
            </a:r>
            <a:r>
              <a:rPr lang="cs-CZ" sz="1600" dirty="0"/>
              <a:t>2012]. Dostupný z WWW: &lt;</a:t>
            </a:r>
            <a:r>
              <a:rPr lang="cs-CZ" sz="1600" dirty="0">
                <a:hlinkClick r:id="rId6"/>
              </a:rPr>
              <a:t>http://cs.wikipedia.org/w/</a:t>
            </a:r>
            <a:r>
              <a:rPr lang="cs-CZ" sz="1600" dirty="0" err="1">
                <a:hlinkClick r:id="rId6"/>
              </a:rPr>
              <a:t>index.php?title</a:t>
            </a:r>
            <a:r>
              <a:rPr lang="cs-CZ" sz="1600" dirty="0">
                <a:hlinkClick r:id="rId6"/>
              </a:rPr>
              <a:t>=</a:t>
            </a:r>
            <a:r>
              <a:rPr lang="cs-CZ" sz="1600" dirty="0" err="1">
                <a:hlinkClick r:id="rId6"/>
              </a:rPr>
              <a:t>Rys_ostrovid&amp;oldid</a:t>
            </a:r>
            <a:r>
              <a:rPr lang="cs-CZ" sz="1600" dirty="0">
                <a:hlinkClick r:id="rId6"/>
              </a:rPr>
              <a:t>=8701117</a:t>
            </a:r>
            <a:r>
              <a:rPr lang="cs-CZ" sz="1600" dirty="0"/>
              <a:t>&gt; </a:t>
            </a:r>
            <a:endParaRPr lang="cs-CZ" sz="1600" dirty="0" smtClean="0"/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13088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780</Words>
  <Application>Microsoft Office PowerPoint</Application>
  <PresentationFormat>Předvádění na obrazovce (4:3)</PresentationFormat>
  <Paragraphs>127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Prezentace aplikace PowerPoint</vt:lpstr>
      <vt:lpstr>Prezentace aplikace PowerPoint</vt:lpstr>
      <vt:lpstr>Živočichové na horách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OREL SKALNÍ</vt:lpstr>
      <vt:lpstr>Prezentace aplikace PowerPoint</vt:lpstr>
      <vt:lpstr>SVIŠŤ HORSKÝ</vt:lpstr>
      <vt:lpstr>Prezentace aplikace PowerPoint</vt:lpstr>
      <vt:lpstr>KAMZÍK HORSKÝ</vt:lpstr>
      <vt:lpstr>Prezentace aplikace PowerPoint</vt:lpstr>
      <vt:lpstr>MEDVĚD HNĚDÝ</vt:lpstr>
      <vt:lpstr>Prezentace aplikace PowerPoint</vt:lpstr>
      <vt:lpstr>RYS OSTROVID 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Živočichové na horách</dc:title>
  <dc:creator>Admin</dc:creator>
  <cp:lastModifiedBy>Admin</cp:lastModifiedBy>
  <cp:revision>15</cp:revision>
  <dcterms:created xsi:type="dcterms:W3CDTF">2012-03-10T09:38:26Z</dcterms:created>
  <dcterms:modified xsi:type="dcterms:W3CDTF">2012-08-03T06:05:58Z</dcterms:modified>
</cp:coreProperties>
</file>