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59" r:id="rId5"/>
    <p:sldId id="260" r:id="rId6"/>
    <p:sldId id="261" r:id="rId7"/>
    <p:sldId id="263"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větlý styl 2 – zvýraznění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39335C2-EE25-457B-B534-C4055B119FBF}" type="datetimeFigureOut">
              <a:rPr lang="cs-CZ" smtClean="0"/>
              <a:pPr/>
              <a:t>23.8.2012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4170415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9335C2-EE25-457B-B534-C4055B119FBF}" type="datetimeFigureOut">
              <a:rPr lang="cs-CZ" smtClean="0"/>
              <a:pPr/>
              <a:t>23.8.2012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1925741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39335C2-EE25-457B-B534-C4055B119FBF}" type="datetimeFigureOut">
              <a:rPr lang="cs-CZ" smtClean="0"/>
              <a:pPr/>
              <a:t>23.8.2012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4068514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39335C2-EE25-457B-B534-C4055B119FBF}" type="datetimeFigureOut">
              <a:rPr lang="cs-CZ" smtClean="0"/>
              <a:pPr/>
              <a:t>23.8.2012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3244345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39335C2-EE25-457B-B534-C4055B119FBF}" type="datetimeFigureOut">
              <a:rPr lang="cs-CZ" smtClean="0"/>
              <a:pPr/>
              <a:t>23.8.2012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2068204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39335C2-EE25-457B-B534-C4055B119FBF}" type="datetimeFigureOut">
              <a:rPr lang="cs-CZ" smtClean="0"/>
              <a:pPr/>
              <a:t>23.8.2012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1107919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39335C2-EE25-457B-B534-C4055B119FBF}" type="datetimeFigureOut">
              <a:rPr lang="cs-CZ" smtClean="0"/>
              <a:pPr/>
              <a:t>23.8.2012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646084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39335C2-EE25-457B-B534-C4055B119FBF}" type="datetimeFigureOut">
              <a:rPr lang="cs-CZ" smtClean="0"/>
              <a:pPr/>
              <a:t>23.8.2012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442397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39335C2-EE25-457B-B534-C4055B119FBF}" type="datetimeFigureOut">
              <a:rPr lang="cs-CZ" smtClean="0"/>
              <a:pPr/>
              <a:t>23.8.2012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371251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9335C2-EE25-457B-B534-C4055B119FBF}" type="datetimeFigureOut">
              <a:rPr lang="cs-CZ" smtClean="0"/>
              <a:pPr/>
              <a:t>23.8.2012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4163124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39335C2-EE25-457B-B534-C4055B119FBF}" type="datetimeFigureOut">
              <a:rPr lang="cs-CZ" smtClean="0"/>
              <a:pPr/>
              <a:t>23.8.2012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23E6D1C-11AE-48BF-83C1-E4B0C1FF6142}" type="slidenum">
              <a:rPr lang="cs-CZ" smtClean="0"/>
              <a:pPr/>
              <a:t>‹#›</a:t>
            </a:fld>
            <a:endParaRPr lang="cs-CZ"/>
          </a:p>
        </p:txBody>
      </p:sp>
    </p:spTree>
    <p:extLst>
      <p:ext uri="{BB962C8B-B14F-4D97-AF65-F5344CB8AC3E}">
        <p14:creationId xmlns:p14="http://schemas.microsoft.com/office/powerpoint/2010/main" val="879560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25000"/>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9335C2-EE25-457B-B534-C4055B119FBF}" type="datetimeFigureOut">
              <a:rPr lang="cs-CZ" smtClean="0"/>
              <a:pPr/>
              <a:t>23.8.2012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3E6D1C-11AE-48BF-83C1-E4B0C1FF6142}" type="slidenum">
              <a:rPr lang="cs-CZ" smtClean="0"/>
              <a:pPr/>
              <a:t>‹#›</a:t>
            </a:fld>
            <a:endParaRPr lang="cs-CZ"/>
          </a:p>
        </p:txBody>
      </p:sp>
    </p:spTree>
    <p:extLst>
      <p:ext uri="{BB962C8B-B14F-4D97-AF65-F5344CB8AC3E}">
        <p14:creationId xmlns:p14="http://schemas.microsoft.com/office/powerpoint/2010/main" val="1868259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hyperlink" Target="http://www.wikipedia.or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biopix.dk/photos/jcs-macrolepiota-procera-21495.jpg" TargetMode="External"/><Relationship Id="rId7" Type="http://schemas.openxmlformats.org/officeDocument/2006/relationships/hyperlink" Target="http://sgwebdesignhub.com/tjoom2/images/stories/cards/st_patricks_day_animated_gif_3.gif" TargetMode="External"/><Relationship Id="rId2" Type="http://schemas.openxmlformats.org/officeDocument/2006/relationships/hyperlink" Target="http://www.cmis.cz/dum" TargetMode="External"/><Relationship Id="rId1" Type="http://schemas.openxmlformats.org/officeDocument/2006/relationships/slideLayout" Target="../slideLayouts/slideLayout7.xml"/><Relationship Id="rId6" Type="http://schemas.openxmlformats.org/officeDocument/2006/relationships/hyperlink" Target="http://www.seniortip.cz/portal/cz/seniortip/article/4162/Image/otaznik4.jpg" TargetMode="External"/><Relationship Id="rId5" Type="http://schemas.openxmlformats.org/officeDocument/2006/relationships/hyperlink" Target="http://fispa.hustej.net/gify/hribek.gif" TargetMode="External"/><Relationship Id="rId4" Type="http://schemas.openxmlformats.org/officeDocument/2006/relationships/hyperlink" Target="http://files.pancelcino.webnode.cz/200000231-9befe9cf18/houba_popis.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8829" y="480222"/>
            <a:ext cx="6081712" cy="148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8" name="Podnadpis 2"/>
          <p:cNvSpPr>
            <a:spLocks noGrp="1"/>
          </p:cNvSpPr>
          <p:nvPr>
            <p:ph type="subTitle" idx="1"/>
          </p:nvPr>
        </p:nvSpPr>
        <p:spPr>
          <a:xfrm>
            <a:off x="1350895" y="4941168"/>
            <a:ext cx="6400800" cy="1126976"/>
          </a:xfrm>
        </p:spPr>
        <p:txBody>
          <a:bodyPr>
            <a:normAutofit/>
          </a:bodyPr>
          <a:lstStyle/>
          <a:p>
            <a:r>
              <a:rPr lang="cs-CZ" sz="2400" dirty="0"/>
              <a:t>Autor : </a:t>
            </a:r>
            <a:r>
              <a:rPr lang="cs-CZ" sz="2400" dirty="0" smtClean="0"/>
              <a:t>Jiří Martínek, </a:t>
            </a:r>
            <a:r>
              <a:rPr lang="cs-CZ" sz="2400" dirty="0"/>
              <a:t>ZŠ a MŠ Hazlov</a:t>
            </a:r>
          </a:p>
          <a:p>
            <a:r>
              <a:rPr lang="cs-CZ" sz="2400" dirty="0"/>
              <a:t>Období vytvoření : </a:t>
            </a:r>
            <a:r>
              <a:rPr lang="cs-CZ" sz="2400" dirty="0" smtClean="0"/>
              <a:t>září 2011</a:t>
            </a:r>
            <a:endParaRPr lang="cs-CZ" sz="2400" dirty="0"/>
          </a:p>
          <a:p>
            <a:endParaRPr lang="cs-CZ" dirty="0"/>
          </a:p>
        </p:txBody>
      </p:sp>
      <p:sp>
        <p:nvSpPr>
          <p:cNvPr id="9" name="Nadpis 1"/>
          <p:cNvSpPr>
            <a:spLocks noGrp="1"/>
          </p:cNvSpPr>
          <p:nvPr>
            <p:ph type="ctrTitle"/>
          </p:nvPr>
        </p:nvSpPr>
        <p:spPr>
          <a:xfrm>
            <a:off x="691085" y="2924944"/>
            <a:ext cx="7772400" cy="1470025"/>
          </a:xfrm>
        </p:spPr>
        <p:txBody>
          <a:bodyPr>
            <a:normAutofit fontScale="90000"/>
          </a:bodyPr>
          <a:lstStyle/>
          <a:p>
            <a:pPr>
              <a:defRPr/>
            </a:pPr>
            <a:r>
              <a:rPr lang="cs-CZ" sz="3600" b="1" dirty="0" smtClean="0">
                <a:latin typeface="Arial" pitchFamily="34" charset="0"/>
                <a:cs typeface="Arial" pitchFamily="34" charset="0"/>
              </a:rPr>
              <a:t>VY_32_INOVACE_09_Přírodověda_</a:t>
            </a:r>
            <a:br>
              <a:rPr lang="cs-CZ" sz="3600" b="1" dirty="0" smtClean="0">
                <a:latin typeface="Arial" pitchFamily="34" charset="0"/>
                <a:cs typeface="Arial" pitchFamily="34" charset="0"/>
              </a:rPr>
            </a:br>
            <a:r>
              <a:rPr lang="cs-CZ" sz="3600" b="1" dirty="0" smtClean="0">
                <a:latin typeface="Arial" pitchFamily="34" charset="0"/>
                <a:cs typeface="Arial" pitchFamily="34" charset="0"/>
              </a:rPr>
              <a:t>4.ročník</a:t>
            </a:r>
            <a:r>
              <a:rPr lang="cs-CZ" sz="3600" b="1" dirty="0">
                <a:latin typeface="Arial" pitchFamily="34" charset="0"/>
                <a:cs typeface="Arial" pitchFamily="34" charset="0"/>
              </a:rPr>
              <a:t>_</a:t>
            </a:r>
            <a:r>
              <a:rPr lang="cs-CZ" sz="3600" b="1">
                <a:latin typeface="Arial" pitchFamily="34" charset="0"/>
                <a:cs typeface="Arial" pitchFamily="34" charset="0"/>
              </a:rPr>
              <a:t/>
            </a:r>
            <a:br>
              <a:rPr lang="cs-CZ" sz="3600" b="1">
                <a:latin typeface="Arial" pitchFamily="34" charset="0"/>
                <a:cs typeface="Arial" pitchFamily="34" charset="0"/>
              </a:rPr>
            </a:br>
            <a:r>
              <a:rPr lang="cs-CZ" sz="3600" b="1" smtClean="0">
                <a:latin typeface="Arial" pitchFamily="34" charset="0"/>
                <a:cs typeface="Arial" pitchFamily="34" charset="0"/>
              </a:rPr>
              <a:t>06_Základní </a:t>
            </a:r>
            <a:r>
              <a:rPr lang="cs-CZ" sz="3600" b="1" dirty="0" smtClean="0">
                <a:latin typeface="Arial" pitchFamily="34" charset="0"/>
                <a:cs typeface="Arial" pitchFamily="34" charset="0"/>
              </a:rPr>
              <a:t>poznatky o houbách</a:t>
            </a:r>
            <a:endParaRPr lang="cs-CZ" sz="3600" b="1" dirty="0">
              <a:latin typeface="Arial" pitchFamily="34" charset="0"/>
              <a:cs typeface="Arial" pitchFamily="34" charset="0"/>
            </a:endParaRPr>
          </a:p>
        </p:txBody>
      </p:sp>
    </p:spTree>
    <p:extLst>
      <p:ext uri="{BB962C8B-B14F-4D97-AF65-F5344CB8AC3E}">
        <p14:creationId xmlns:p14="http://schemas.microsoft.com/office/powerpoint/2010/main" val="608047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91520" y="1183978"/>
            <a:ext cx="8229600" cy="5269358"/>
          </a:xfrm>
        </p:spPr>
        <p:txBody>
          <a:bodyPr>
            <a:noAutofit/>
          </a:bodyPr>
          <a:lstStyle/>
          <a:p>
            <a:r>
              <a:rPr lang="cs-CZ" sz="2600" b="1" dirty="0" smtClean="0"/>
              <a:t>patří do lesního podrostu</a:t>
            </a:r>
          </a:p>
          <a:p>
            <a:r>
              <a:rPr lang="cs-CZ" sz="2600" b="1" dirty="0" smtClean="0"/>
              <a:t>nejde o rostlinu (neobsahují zelené barvivo a vyživují se jiným způsobem než rostliny)</a:t>
            </a:r>
          </a:p>
          <a:p>
            <a:r>
              <a:rPr lang="cs-CZ" sz="2600" b="1" dirty="0" smtClean="0"/>
              <a:t>plodnice hub vyrůstají z podhoubí, které čerpá vodu a živiny z jiného organismu(odumřelá těla rostlin a živočichů)</a:t>
            </a:r>
          </a:p>
          <a:p>
            <a:r>
              <a:rPr lang="cs-CZ" sz="2600" b="1" dirty="0" smtClean="0"/>
              <a:t>často srůstají s kořeny stromů (kozák březový pod břízami, klouzek modřínový  pod modříny, křemenáč osikový pod osikou apod.)</a:t>
            </a:r>
          </a:p>
          <a:p>
            <a:r>
              <a:rPr lang="cs-CZ" sz="2600" b="1" dirty="0" smtClean="0"/>
              <a:t>rozmnožují se výtrusy</a:t>
            </a:r>
          </a:p>
          <a:p>
            <a:r>
              <a:rPr lang="cs-CZ" sz="2600" b="1" dirty="0" smtClean="0"/>
              <a:t>viditelná je plodnice (klobouk a třeň), v půdě je podhoubí</a:t>
            </a:r>
            <a:endParaRPr lang="cs-CZ" sz="2600" b="1" dirty="0"/>
          </a:p>
        </p:txBody>
      </p:sp>
      <p:sp>
        <p:nvSpPr>
          <p:cNvPr id="4" name="Obdélník 3"/>
          <p:cNvSpPr/>
          <p:nvPr/>
        </p:nvSpPr>
        <p:spPr>
          <a:xfrm>
            <a:off x="323385" y="260648"/>
            <a:ext cx="8565871" cy="923330"/>
          </a:xfrm>
          <a:prstGeom prst="rect">
            <a:avLst/>
          </a:prstGeom>
          <a:noFill/>
        </p:spPr>
        <p:txBody>
          <a:bodyPr wrap="none" lIns="91440" tIns="45720" rIns="91440" bIns="45720">
            <a:spAutoFit/>
          </a:bodyPr>
          <a:lstStyle/>
          <a:p>
            <a:pPr algn="ctr"/>
            <a:r>
              <a:rPr lang="cs-CZ" sz="5400" b="1" cap="none" spc="0"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Základní poznatky o houbách</a:t>
            </a:r>
            <a:endParaRPr lang="cs-CZ" sz="5400" b="1" cap="none" spc="0"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extLst>
      <p:ext uri="{BB962C8B-B14F-4D97-AF65-F5344CB8AC3E}">
        <p14:creationId xmlns:p14="http://schemas.microsoft.com/office/powerpoint/2010/main" val="201918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164937"/>
            <a:ext cx="5904656" cy="545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1043608" y="231031"/>
            <a:ext cx="7056784" cy="523220"/>
          </a:xfrm>
          <a:prstGeom prst="rect">
            <a:avLst/>
          </a:prstGeom>
          <a:noFill/>
        </p:spPr>
        <p:txBody>
          <a:bodyPr wrap="square" rtlCol="0">
            <a:spAutoFit/>
          </a:bodyPr>
          <a:lstStyle/>
          <a:p>
            <a:pPr algn="ctr"/>
            <a:r>
              <a:rPr lang="cs-CZ" sz="2800" b="1" cap="small" dirty="0" smtClean="0">
                <a:solidFill>
                  <a:schemeClr val="tx2"/>
                </a:solidFill>
                <a:latin typeface="Comic Sans MS" pitchFamily="66" charset="0"/>
              </a:rPr>
              <a:t>Jednotlivé části těla houby</a:t>
            </a:r>
            <a:endParaRPr lang="cs-CZ" sz="2800" b="1" cap="small" dirty="0">
              <a:solidFill>
                <a:schemeClr val="tx2"/>
              </a:solidFill>
              <a:latin typeface="Comic Sans MS" pitchFamily="66" charset="0"/>
            </a:endParaRPr>
          </a:p>
        </p:txBody>
      </p:sp>
    </p:spTree>
    <p:extLst>
      <p:ext uri="{BB962C8B-B14F-4D97-AF65-F5344CB8AC3E}">
        <p14:creationId xmlns:p14="http://schemas.microsoft.com/office/powerpoint/2010/main" val="19203185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043608" y="231031"/>
            <a:ext cx="7056784" cy="523220"/>
          </a:xfrm>
          <a:prstGeom prst="rect">
            <a:avLst/>
          </a:prstGeom>
          <a:noFill/>
        </p:spPr>
        <p:txBody>
          <a:bodyPr wrap="square" rtlCol="0">
            <a:spAutoFit/>
          </a:bodyPr>
          <a:lstStyle/>
          <a:p>
            <a:pPr algn="ctr"/>
            <a:r>
              <a:rPr lang="cs-CZ" sz="2800" b="1" cap="small" dirty="0" smtClean="0">
                <a:solidFill>
                  <a:schemeClr val="tx2"/>
                </a:solidFill>
                <a:latin typeface="Comic Sans MS" pitchFamily="66" charset="0"/>
              </a:rPr>
              <a:t>Hlavní zásady správného houbaře</a:t>
            </a:r>
            <a:endParaRPr lang="cs-CZ" sz="2800" b="1" cap="small" dirty="0">
              <a:solidFill>
                <a:schemeClr val="tx2"/>
              </a:solidFill>
              <a:latin typeface="Comic Sans MS" pitchFamily="66" charset="0"/>
            </a:endParaRPr>
          </a:p>
        </p:txBody>
      </p:sp>
      <p:sp>
        <p:nvSpPr>
          <p:cNvPr id="3" name="TextovéPole 2"/>
          <p:cNvSpPr txBox="1"/>
          <p:nvPr/>
        </p:nvSpPr>
        <p:spPr>
          <a:xfrm>
            <a:off x="251520" y="908720"/>
            <a:ext cx="8640960" cy="1692771"/>
          </a:xfrm>
          <a:prstGeom prst="rect">
            <a:avLst/>
          </a:prstGeom>
          <a:noFill/>
        </p:spPr>
        <p:txBody>
          <a:bodyPr wrap="square" rtlCol="0">
            <a:spAutoFit/>
          </a:bodyPr>
          <a:lstStyle/>
          <a:p>
            <a:pPr marL="342900" indent="-342900">
              <a:buFont typeface="Wingdings" pitchFamily="2" charset="2"/>
              <a:buChar char="Ø"/>
            </a:pPr>
            <a:r>
              <a:rPr lang="cs-CZ" sz="2000" b="1" dirty="0" smtClean="0"/>
              <a:t>Ne všechny houby, které najdeme, jsou jedlé. Plodnice některých hub jsou smrtelně jedovaté nebo nesprávným zacházením se jedovatými stát mohou.</a:t>
            </a:r>
          </a:p>
          <a:p>
            <a:endParaRPr lang="cs-CZ" sz="2000" b="1" dirty="0" smtClean="0"/>
          </a:p>
          <a:p>
            <a:endParaRPr lang="cs-CZ" sz="2000" b="1" dirty="0" smtClean="0"/>
          </a:p>
          <a:p>
            <a:pPr algn="ctr"/>
            <a:r>
              <a:rPr lang="cs-CZ" sz="2400" b="1" i="1" dirty="0" smtClean="0">
                <a:solidFill>
                  <a:schemeClr val="accent2">
                    <a:lumMod val="75000"/>
                  </a:schemeClr>
                </a:solidFill>
                <a:effectLst>
                  <a:outerShdw blurRad="38100" dist="38100" dir="2700000" algn="tl">
                    <a:srgbClr val="000000">
                      <a:alpha val="43137"/>
                    </a:srgbClr>
                  </a:outerShdw>
                </a:effectLst>
              </a:rPr>
              <a:t>Znáš hlavní zásady správného houbaře?</a:t>
            </a:r>
            <a:endParaRPr lang="cs-CZ" sz="2400" b="1" i="1" dirty="0">
              <a:solidFill>
                <a:schemeClr val="accent2">
                  <a:lumMod val="75000"/>
                </a:schemeClr>
              </a:solidFill>
              <a:effectLst>
                <a:outerShdw blurRad="38100" dist="38100" dir="2700000" algn="tl">
                  <a:srgbClr val="000000">
                    <a:alpha val="43137"/>
                  </a:srgbClr>
                </a:outerShdw>
              </a:effectLst>
            </a:endParaRPr>
          </a:p>
        </p:txBody>
      </p:sp>
      <p:sp>
        <p:nvSpPr>
          <p:cNvPr id="4" name="TextovéPole 3"/>
          <p:cNvSpPr txBox="1"/>
          <p:nvPr/>
        </p:nvSpPr>
        <p:spPr>
          <a:xfrm>
            <a:off x="593195" y="3159839"/>
            <a:ext cx="7920880" cy="2554545"/>
          </a:xfrm>
          <a:prstGeom prst="rect">
            <a:avLst/>
          </a:prstGeom>
          <a:noFill/>
        </p:spPr>
        <p:txBody>
          <a:bodyPr wrap="square" rtlCol="0">
            <a:spAutoFit/>
          </a:bodyPr>
          <a:lstStyle/>
          <a:p>
            <a:pPr marL="342900" indent="-342900">
              <a:buAutoNum type="arabicPeriod"/>
            </a:pPr>
            <a:r>
              <a:rPr lang="cs-CZ" sz="2000" b="1" dirty="0" smtClean="0">
                <a:solidFill>
                  <a:srgbClr val="FF0000"/>
                </a:solidFill>
              </a:rPr>
              <a:t>Sbírám plodnice těch jedlých hub, které bezpečně znám.</a:t>
            </a:r>
          </a:p>
          <a:p>
            <a:pPr marL="342900" indent="-342900">
              <a:buAutoNum type="arabicPeriod"/>
            </a:pPr>
            <a:r>
              <a:rPr lang="cs-CZ" sz="2000" b="1" dirty="0" smtClean="0">
                <a:solidFill>
                  <a:srgbClr val="FF0000"/>
                </a:solidFill>
              </a:rPr>
              <a:t>Plodnici z půdy opatrně vykroutím a podhoubí zahrnu lesní půdou.</a:t>
            </a:r>
          </a:p>
          <a:p>
            <a:pPr marL="342900" indent="-342900">
              <a:buAutoNum type="arabicPeriod"/>
            </a:pPr>
            <a:r>
              <a:rPr lang="cs-CZ" sz="2000" b="1" dirty="0" smtClean="0">
                <a:solidFill>
                  <a:srgbClr val="FF0000"/>
                </a:solidFill>
              </a:rPr>
              <a:t>Houby ukládám do košíku, nikdy ne do plastových sáčků, mohou se zde zapařit a stát se jedovatými.</a:t>
            </a:r>
          </a:p>
          <a:p>
            <a:pPr marL="342900" indent="-342900">
              <a:buAutoNum type="arabicPeriod"/>
            </a:pPr>
            <a:r>
              <a:rPr lang="cs-CZ" sz="2000" b="1" dirty="0" smtClean="0">
                <a:solidFill>
                  <a:srgbClr val="FF0000"/>
                </a:solidFill>
              </a:rPr>
              <a:t>Houby zpracuji v kuchyni co nejdříve.</a:t>
            </a:r>
          </a:p>
          <a:p>
            <a:pPr marL="342900" indent="-342900">
              <a:buAutoNum type="arabicPeriod"/>
            </a:pPr>
            <a:r>
              <a:rPr lang="cs-CZ" sz="2000" b="1" dirty="0" smtClean="0">
                <a:solidFill>
                  <a:srgbClr val="FF0000"/>
                </a:solidFill>
              </a:rPr>
              <a:t>Houby, které sám nesbírám, nechám v klidu dále růst. Pro jiného houbaře může být tato houba pochoutkou, nebo je potravou pro lesní zvěř, či se podílejí na tvorbě humusu.</a:t>
            </a:r>
            <a:endParaRPr lang="cs-CZ" sz="2000" b="1" dirty="0">
              <a:solidFill>
                <a:srgbClr val="FF0000"/>
              </a:solidFill>
            </a:endParaRPr>
          </a:p>
        </p:txBody>
      </p:sp>
      <p:grpSp>
        <p:nvGrpSpPr>
          <p:cNvPr id="11" name="Skupina 10"/>
          <p:cNvGrpSpPr/>
          <p:nvPr/>
        </p:nvGrpSpPr>
        <p:grpSpPr>
          <a:xfrm>
            <a:off x="240212" y="2983465"/>
            <a:ext cx="8640960" cy="3384376"/>
            <a:chOff x="240212" y="2983465"/>
            <a:chExt cx="8640960" cy="3384376"/>
          </a:xfrm>
        </p:grpSpPr>
        <p:sp>
          <p:nvSpPr>
            <p:cNvPr id="9" name="Zaoblený obdélník 8"/>
            <p:cNvSpPr/>
            <p:nvPr/>
          </p:nvSpPr>
          <p:spPr>
            <a:xfrm>
              <a:off x="240212" y="2983465"/>
              <a:ext cx="8640960" cy="338437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6597" y="3243314"/>
              <a:ext cx="2536579"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ovéPole 9"/>
            <p:cNvSpPr txBox="1"/>
            <p:nvPr/>
          </p:nvSpPr>
          <p:spPr>
            <a:xfrm>
              <a:off x="3419872" y="4365104"/>
              <a:ext cx="5184576" cy="523220"/>
            </a:xfrm>
            <a:prstGeom prst="rect">
              <a:avLst/>
            </a:prstGeom>
            <a:noFill/>
          </p:spPr>
          <p:txBody>
            <a:bodyPr wrap="square" rtlCol="0">
              <a:spAutoFit/>
            </a:bodyPr>
            <a:lstStyle/>
            <a:p>
              <a:pPr algn="ctr"/>
              <a:r>
                <a:rPr lang="cs-CZ" sz="2800" b="1" cap="small" dirty="0" smtClean="0">
                  <a:solidFill>
                    <a:schemeClr val="accent1">
                      <a:lumMod val="40000"/>
                      <a:lumOff val="60000"/>
                    </a:schemeClr>
                  </a:solidFill>
                  <a:latin typeface="Comic Sans MS" pitchFamily="66" charset="0"/>
                </a:rPr>
                <a:t>Zásady správného houbaře</a:t>
              </a:r>
              <a:endParaRPr lang="cs-CZ" sz="2800" b="1" cap="small" dirty="0">
                <a:solidFill>
                  <a:schemeClr val="accent1">
                    <a:lumMod val="40000"/>
                    <a:lumOff val="60000"/>
                  </a:schemeClr>
                </a:solidFill>
                <a:latin typeface="Comic Sans MS" pitchFamily="66" charset="0"/>
              </a:endParaRPr>
            </a:p>
          </p:txBody>
        </p:sp>
      </p:grpSp>
    </p:spTree>
    <p:extLst>
      <p:ext uri="{BB962C8B-B14F-4D97-AF65-F5344CB8AC3E}">
        <p14:creationId xmlns:p14="http://schemas.microsoft.com/office/powerpoint/2010/main" val="24173739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fispa.hustej.net/gify/hribek.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4957441"/>
            <a:ext cx="1428750" cy="1485900"/>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1187624" y="404664"/>
            <a:ext cx="6984776" cy="584775"/>
          </a:xfrm>
          <a:prstGeom prst="rect">
            <a:avLst/>
          </a:prstGeom>
          <a:noFill/>
        </p:spPr>
        <p:txBody>
          <a:bodyPr wrap="square" rtlCol="0">
            <a:spAutoFit/>
          </a:bodyPr>
          <a:lstStyle/>
          <a:p>
            <a:pPr algn="ctr"/>
            <a:r>
              <a:rPr lang="cs-CZ" sz="3200" b="1" dirty="0" smtClean="0">
                <a:solidFill>
                  <a:srgbClr val="0070C0"/>
                </a:solidFill>
                <a:latin typeface="Comic Sans MS" pitchFamily="66" charset="0"/>
              </a:rPr>
              <a:t>Popiš jednotlivé části těla houby</a:t>
            </a:r>
            <a:endParaRPr lang="cs-CZ" sz="3200" b="1" dirty="0">
              <a:solidFill>
                <a:srgbClr val="0070C0"/>
              </a:solidFill>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233150"/>
            <a:ext cx="5987958" cy="5076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86850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12276"/>
            <a:ext cx="8712968" cy="830997"/>
          </a:xfrm>
          <a:prstGeom prst="rect">
            <a:avLst/>
          </a:prstGeom>
          <a:noFill/>
        </p:spPr>
        <p:txBody>
          <a:bodyPr wrap="square" rtlCol="0">
            <a:spAutoFit/>
          </a:bodyPr>
          <a:lstStyle/>
          <a:p>
            <a:pPr algn="ctr"/>
            <a:r>
              <a:rPr lang="cs-CZ" sz="2400" b="1" dirty="0" smtClean="0">
                <a:solidFill>
                  <a:srgbClr val="0070C0"/>
                </a:solidFill>
                <a:latin typeface="Comic Sans MS" pitchFamily="66" charset="0"/>
              </a:rPr>
              <a:t>Dovedeš sám nebo s pomocí atlasu či encyklopedie doplnit tabulku různými zástupci hub?</a:t>
            </a:r>
            <a:endParaRPr lang="cs-CZ" sz="2400" b="1" dirty="0">
              <a:solidFill>
                <a:srgbClr val="0070C0"/>
              </a:solidFill>
              <a:latin typeface="Comic Sans MS" pitchFamily="66" charset="0"/>
            </a:endParaRPr>
          </a:p>
        </p:txBody>
      </p:sp>
      <p:graphicFrame>
        <p:nvGraphicFramePr>
          <p:cNvPr id="3" name="Tabulka 2"/>
          <p:cNvGraphicFramePr>
            <a:graphicFrameLocks noGrp="1"/>
          </p:cNvGraphicFramePr>
          <p:nvPr>
            <p:extLst>
              <p:ext uri="{D42A27DB-BD31-4B8C-83A1-F6EECF244321}">
                <p14:modId xmlns:p14="http://schemas.microsoft.com/office/powerpoint/2010/main" val="1037417231"/>
              </p:ext>
            </p:extLst>
          </p:nvPr>
        </p:nvGraphicFramePr>
        <p:xfrm>
          <a:off x="467544" y="1397000"/>
          <a:ext cx="8424936" cy="3904210"/>
        </p:xfrm>
        <a:graphic>
          <a:graphicData uri="http://schemas.openxmlformats.org/drawingml/2006/table">
            <a:tbl>
              <a:tblPr firstRow="1" bandRow="1">
                <a:tableStyleId>{5C22544A-7EE6-4342-B048-85BDC9FD1C3A}</a:tableStyleId>
              </a:tblPr>
              <a:tblGrid>
                <a:gridCol w="2808312"/>
                <a:gridCol w="2808312"/>
                <a:gridCol w="2808312"/>
              </a:tblGrid>
              <a:tr h="780842">
                <a:tc>
                  <a:txBody>
                    <a:bodyPr/>
                    <a:lstStyle/>
                    <a:p>
                      <a:endParaRPr lang="cs-CZ" dirty="0"/>
                    </a:p>
                  </a:txBody>
                  <a:tcPr/>
                </a:tc>
                <a:tc>
                  <a:txBody>
                    <a:bodyPr/>
                    <a:lstStyle/>
                    <a:p>
                      <a:endParaRPr lang="cs-CZ" dirty="0"/>
                    </a:p>
                  </a:txBody>
                  <a:tcPr/>
                </a:tc>
                <a:tc>
                  <a:txBody>
                    <a:bodyPr/>
                    <a:lstStyle/>
                    <a:p>
                      <a:endParaRPr lang="cs-CZ" dirty="0"/>
                    </a:p>
                  </a:txBody>
                  <a:tcPr/>
                </a:tc>
              </a:tr>
              <a:tr h="780842">
                <a:tc>
                  <a:txBody>
                    <a:bodyPr/>
                    <a:lstStyle/>
                    <a:p>
                      <a:endParaRPr lang="cs-CZ"/>
                    </a:p>
                  </a:txBody>
                  <a:tcPr/>
                </a:tc>
                <a:tc>
                  <a:txBody>
                    <a:bodyPr/>
                    <a:lstStyle/>
                    <a:p>
                      <a:endParaRPr lang="cs-CZ"/>
                    </a:p>
                  </a:txBody>
                  <a:tcPr/>
                </a:tc>
                <a:tc>
                  <a:txBody>
                    <a:bodyPr/>
                    <a:lstStyle/>
                    <a:p>
                      <a:endParaRPr lang="cs-CZ"/>
                    </a:p>
                  </a:txBody>
                  <a:tcPr/>
                </a:tc>
              </a:tr>
              <a:tr h="780842">
                <a:tc>
                  <a:txBody>
                    <a:bodyPr/>
                    <a:lstStyle/>
                    <a:p>
                      <a:endParaRPr lang="cs-CZ"/>
                    </a:p>
                  </a:txBody>
                  <a:tcPr/>
                </a:tc>
                <a:tc>
                  <a:txBody>
                    <a:bodyPr/>
                    <a:lstStyle/>
                    <a:p>
                      <a:endParaRPr lang="cs-CZ"/>
                    </a:p>
                  </a:txBody>
                  <a:tcPr/>
                </a:tc>
                <a:tc>
                  <a:txBody>
                    <a:bodyPr/>
                    <a:lstStyle/>
                    <a:p>
                      <a:endParaRPr lang="cs-CZ"/>
                    </a:p>
                  </a:txBody>
                  <a:tcPr/>
                </a:tc>
              </a:tr>
              <a:tr h="780842">
                <a:tc>
                  <a:txBody>
                    <a:bodyPr/>
                    <a:lstStyle/>
                    <a:p>
                      <a:endParaRPr lang="cs-CZ"/>
                    </a:p>
                  </a:txBody>
                  <a:tcPr/>
                </a:tc>
                <a:tc>
                  <a:txBody>
                    <a:bodyPr/>
                    <a:lstStyle/>
                    <a:p>
                      <a:endParaRPr lang="cs-CZ"/>
                    </a:p>
                  </a:txBody>
                  <a:tcPr/>
                </a:tc>
                <a:tc>
                  <a:txBody>
                    <a:bodyPr/>
                    <a:lstStyle/>
                    <a:p>
                      <a:endParaRPr lang="cs-CZ"/>
                    </a:p>
                  </a:txBody>
                  <a:tcPr/>
                </a:tc>
              </a:tr>
              <a:tr h="780842">
                <a:tc>
                  <a:txBody>
                    <a:bodyPr/>
                    <a:lstStyle/>
                    <a:p>
                      <a:endParaRPr lang="cs-CZ"/>
                    </a:p>
                  </a:txBody>
                  <a:tcPr/>
                </a:tc>
                <a:tc>
                  <a:txBody>
                    <a:bodyPr/>
                    <a:lstStyle/>
                    <a:p>
                      <a:endParaRPr lang="cs-CZ"/>
                    </a:p>
                  </a:txBody>
                  <a:tcPr/>
                </a:tc>
                <a:tc>
                  <a:txBody>
                    <a:bodyPr/>
                    <a:lstStyle/>
                    <a:p>
                      <a:endParaRPr lang="cs-CZ" dirty="0"/>
                    </a:p>
                  </a:txBody>
                  <a:tcPr/>
                </a:tc>
              </a:tr>
            </a:tbl>
          </a:graphicData>
        </a:graphic>
      </p:graphicFrame>
      <p:sp>
        <p:nvSpPr>
          <p:cNvPr id="4" name="TextovéPole 3"/>
          <p:cNvSpPr txBox="1"/>
          <p:nvPr/>
        </p:nvSpPr>
        <p:spPr>
          <a:xfrm>
            <a:off x="615205" y="1484784"/>
            <a:ext cx="2520280" cy="523220"/>
          </a:xfrm>
          <a:prstGeom prst="rect">
            <a:avLst/>
          </a:prstGeom>
          <a:noFill/>
        </p:spPr>
        <p:txBody>
          <a:bodyPr wrap="square" rtlCol="0">
            <a:spAutoFit/>
          </a:bodyPr>
          <a:lstStyle/>
          <a:p>
            <a:pPr algn="ctr"/>
            <a:r>
              <a:rPr lang="cs-CZ" sz="2800" dirty="0" smtClean="0">
                <a:solidFill>
                  <a:schemeClr val="tx2">
                    <a:lumMod val="20000"/>
                    <a:lumOff val="80000"/>
                  </a:schemeClr>
                </a:solidFill>
              </a:rPr>
              <a:t>JEDLÉ</a:t>
            </a:r>
            <a:endParaRPr lang="cs-CZ" sz="2800" dirty="0">
              <a:solidFill>
                <a:schemeClr val="tx2">
                  <a:lumMod val="20000"/>
                  <a:lumOff val="80000"/>
                </a:schemeClr>
              </a:solidFill>
            </a:endParaRPr>
          </a:p>
        </p:txBody>
      </p:sp>
      <p:sp>
        <p:nvSpPr>
          <p:cNvPr id="5" name="TextovéPole 4"/>
          <p:cNvSpPr txBox="1"/>
          <p:nvPr/>
        </p:nvSpPr>
        <p:spPr>
          <a:xfrm>
            <a:off x="3419872" y="1484784"/>
            <a:ext cx="2520280" cy="523220"/>
          </a:xfrm>
          <a:prstGeom prst="rect">
            <a:avLst/>
          </a:prstGeom>
          <a:noFill/>
        </p:spPr>
        <p:txBody>
          <a:bodyPr wrap="square" rtlCol="0">
            <a:spAutoFit/>
          </a:bodyPr>
          <a:lstStyle/>
          <a:p>
            <a:pPr algn="ctr"/>
            <a:r>
              <a:rPr lang="cs-CZ" sz="2800" dirty="0" smtClean="0">
                <a:solidFill>
                  <a:schemeClr val="tx2">
                    <a:lumMod val="20000"/>
                    <a:lumOff val="80000"/>
                  </a:schemeClr>
                </a:solidFill>
              </a:rPr>
              <a:t>NEJEDLÉ</a:t>
            </a:r>
            <a:endParaRPr lang="cs-CZ" sz="2800" dirty="0">
              <a:solidFill>
                <a:schemeClr val="tx2">
                  <a:lumMod val="20000"/>
                  <a:lumOff val="80000"/>
                </a:schemeClr>
              </a:solidFill>
            </a:endParaRPr>
          </a:p>
        </p:txBody>
      </p:sp>
      <p:sp>
        <p:nvSpPr>
          <p:cNvPr id="6" name="TextovéPole 5"/>
          <p:cNvSpPr txBox="1"/>
          <p:nvPr/>
        </p:nvSpPr>
        <p:spPr>
          <a:xfrm>
            <a:off x="6228184" y="1484784"/>
            <a:ext cx="2520280" cy="523220"/>
          </a:xfrm>
          <a:prstGeom prst="rect">
            <a:avLst/>
          </a:prstGeom>
          <a:noFill/>
        </p:spPr>
        <p:txBody>
          <a:bodyPr wrap="square" rtlCol="0">
            <a:spAutoFit/>
          </a:bodyPr>
          <a:lstStyle/>
          <a:p>
            <a:pPr algn="ctr"/>
            <a:r>
              <a:rPr lang="cs-CZ" sz="2800" dirty="0" smtClean="0">
                <a:solidFill>
                  <a:schemeClr val="tx2">
                    <a:lumMod val="20000"/>
                    <a:lumOff val="80000"/>
                  </a:schemeClr>
                </a:solidFill>
              </a:rPr>
              <a:t>JEDOVATÉ</a:t>
            </a:r>
            <a:endParaRPr lang="cs-CZ" sz="2800" dirty="0">
              <a:solidFill>
                <a:schemeClr val="tx2">
                  <a:lumMod val="20000"/>
                  <a:lumOff val="80000"/>
                </a:schemeClr>
              </a:solidFill>
            </a:endParaRPr>
          </a:p>
        </p:txBody>
      </p:sp>
      <p:sp>
        <p:nvSpPr>
          <p:cNvPr id="7" name="TextovéPole 6"/>
          <p:cNvSpPr txBox="1"/>
          <p:nvPr/>
        </p:nvSpPr>
        <p:spPr>
          <a:xfrm>
            <a:off x="507193" y="5336084"/>
            <a:ext cx="2736304" cy="923330"/>
          </a:xfrm>
          <a:prstGeom prst="rect">
            <a:avLst/>
          </a:prstGeom>
          <a:noFill/>
        </p:spPr>
        <p:txBody>
          <a:bodyPr wrap="square" rtlCol="0">
            <a:spAutoFit/>
          </a:bodyPr>
          <a:lstStyle/>
          <a:p>
            <a:r>
              <a:rPr lang="cs-CZ" b="1" dirty="0" smtClean="0">
                <a:solidFill>
                  <a:srgbClr val="C00000"/>
                </a:solidFill>
              </a:rPr>
              <a:t>křemenáč, žampion polní,</a:t>
            </a:r>
          </a:p>
          <a:p>
            <a:r>
              <a:rPr lang="cs-CZ" b="1" dirty="0" smtClean="0">
                <a:solidFill>
                  <a:srgbClr val="C00000"/>
                </a:solidFill>
              </a:rPr>
              <a:t>hřib borový, kozák habrový</a:t>
            </a:r>
          </a:p>
          <a:p>
            <a:endParaRPr lang="cs-CZ" dirty="0"/>
          </a:p>
        </p:txBody>
      </p:sp>
      <p:sp>
        <p:nvSpPr>
          <p:cNvPr id="8" name="TextovéPole 7"/>
          <p:cNvSpPr txBox="1"/>
          <p:nvPr/>
        </p:nvSpPr>
        <p:spPr>
          <a:xfrm>
            <a:off x="3312378" y="5336084"/>
            <a:ext cx="2736304" cy="1200329"/>
          </a:xfrm>
          <a:prstGeom prst="rect">
            <a:avLst/>
          </a:prstGeom>
          <a:noFill/>
        </p:spPr>
        <p:txBody>
          <a:bodyPr wrap="square" rtlCol="0">
            <a:spAutoFit/>
          </a:bodyPr>
          <a:lstStyle/>
          <a:p>
            <a:r>
              <a:rPr lang="cs-CZ" b="1" dirty="0" smtClean="0">
                <a:solidFill>
                  <a:srgbClr val="C00000"/>
                </a:solidFill>
              </a:rPr>
              <a:t>holubinka smrdutá, bedla </a:t>
            </a:r>
            <a:r>
              <a:rPr lang="cs-CZ" b="1" dirty="0" err="1" smtClean="0">
                <a:solidFill>
                  <a:srgbClr val="C00000"/>
                </a:solidFill>
              </a:rPr>
              <a:t>černošupinatá</a:t>
            </a:r>
            <a:r>
              <a:rPr lang="cs-CZ" b="1" dirty="0" smtClean="0">
                <a:solidFill>
                  <a:srgbClr val="C00000"/>
                </a:solidFill>
              </a:rPr>
              <a:t>,</a:t>
            </a:r>
          </a:p>
          <a:p>
            <a:r>
              <a:rPr lang="cs-CZ" b="1" dirty="0" smtClean="0">
                <a:solidFill>
                  <a:srgbClr val="C00000"/>
                </a:solidFill>
              </a:rPr>
              <a:t>bělochoroš, hřib žlučník</a:t>
            </a:r>
          </a:p>
          <a:p>
            <a:endParaRPr lang="cs-CZ" dirty="0"/>
          </a:p>
        </p:txBody>
      </p:sp>
      <p:sp>
        <p:nvSpPr>
          <p:cNvPr id="9" name="TextovéPole 8"/>
          <p:cNvSpPr txBox="1"/>
          <p:nvPr/>
        </p:nvSpPr>
        <p:spPr>
          <a:xfrm>
            <a:off x="6136802" y="5307825"/>
            <a:ext cx="2736304" cy="1477328"/>
          </a:xfrm>
          <a:prstGeom prst="rect">
            <a:avLst/>
          </a:prstGeom>
          <a:noFill/>
        </p:spPr>
        <p:txBody>
          <a:bodyPr wrap="square" rtlCol="0">
            <a:spAutoFit/>
          </a:bodyPr>
          <a:lstStyle/>
          <a:p>
            <a:r>
              <a:rPr lang="cs-CZ" b="1" dirty="0" smtClean="0">
                <a:solidFill>
                  <a:srgbClr val="C00000"/>
                </a:solidFill>
              </a:rPr>
              <a:t>muchomůrka zelená, muchomůrka panterová,</a:t>
            </a:r>
          </a:p>
          <a:p>
            <a:r>
              <a:rPr lang="cs-CZ" b="1" dirty="0" smtClean="0">
                <a:solidFill>
                  <a:srgbClr val="C00000"/>
                </a:solidFill>
              </a:rPr>
              <a:t>lysohlávka česká, závojenka olovová</a:t>
            </a:r>
          </a:p>
          <a:p>
            <a:endParaRPr lang="cs-CZ" dirty="0"/>
          </a:p>
        </p:txBody>
      </p:sp>
      <p:grpSp>
        <p:nvGrpSpPr>
          <p:cNvPr id="16" name="Skupina 15"/>
          <p:cNvGrpSpPr/>
          <p:nvPr/>
        </p:nvGrpSpPr>
        <p:grpSpPr>
          <a:xfrm>
            <a:off x="507193" y="5336084"/>
            <a:ext cx="2736304" cy="710405"/>
            <a:chOff x="507193" y="5336084"/>
            <a:chExt cx="2736304" cy="710405"/>
          </a:xfrm>
        </p:grpSpPr>
        <p:sp>
          <p:nvSpPr>
            <p:cNvPr id="10" name="Zaoblený obdélník 9"/>
            <p:cNvSpPr/>
            <p:nvPr/>
          </p:nvSpPr>
          <p:spPr>
            <a:xfrm>
              <a:off x="507193" y="5336084"/>
              <a:ext cx="2736304" cy="7104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p:cNvSpPr txBox="1"/>
            <p:nvPr/>
          </p:nvSpPr>
          <p:spPr>
            <a:xfrm>
              <a:off x="899592" y="5491231"/>
              <a:ext cx="2088232" cy="461665"/>
            </a:xfrm>
            <a:prstGeom prst="rect">
              <a:avLst/>
            </a:prstGeom>
            <a:noFill/>
          </p:spPr>
          <p:txBody>
            <a:bodyPr wrap="square" rtlCol="0">
              <a:spAutoFit/>
            </a:bodyPr>
            <a:lstStyle/>
            <a:p>
              <a:pPr algn="ctr"/>
              <a:r>
                <a:rPr lang="cs-CZ" sz="2400" b="1" cap="small" dirty="0" smtClean="0">
                  <a:solidFill>
                    <a:schemeClr val="tx2">
                      <a:lumMod val="50000"/>
                    </a:schemeClr>
                  </a:solidFill>
                  <a:latin typeface="Comic Sans MS" pitchFamily="66" charset="0"/>
                </a:rPr>
                <a:t>Řešení</a:t>
              </a:r>
              <a:endParaRPr lang="cs-CZ" sz="2400" b="1" cap="small" dirty="0">
                <a:solidFill>
                  <a:schemeClr val="tx2">
                    <a:lumMod val="50000"/>
                  </a:schemeClr>
                </a:solidFill>
                <a:latin typeface="Comic Sans MS" pitchFamily="66" charset="0"/>
              </a:endParaRPr>
            </a:p>
          </p:txBody>
        </p:sp>
      </p:grpSp>
      <p:grpSp>
        <p:nvGrpSpPr>
          <p:cNvPr id="17" name="Skupina 16"/>
          <p:cNvGrpSpPr/>
          <p:nvPr/>
        </p:nvGrpSpPr>
        <p:grpSpPr>
          <a:xfrm>
            <a:off x="3312378" y="5336084"/>
            <a:ext cx="2736304" cy="923330"/>
            <a:chOff x="3312378" y="5336084"/>
            <a:chExt cx="2736304" cy="923330"/>
          </a:xfrm>
        </p:grpSpPr>
        <p:sp>
          <p:nvSpPr>
            <p:cNvPr id="11" name="Zaoblený obdélník 10"/>
            <p:cNvSpPr/>
            <p:nvPr/>
          </p:nvSpPr>
          <p:spPr>
            <a:xfrm>
              <a:off x="3312378" y="5336084"/>
              <a:ext cx="2736304" cy="9233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TextovéPole 13"/>
            <p:cNvSpPr txBox="1"/>
            <p:nvPr/>
          </p:nvSpPr>
          <p:spPr>
            <a:xfrm>
              <a:off x="3636414" y="5584824"/>
              <a:ext cx="2088232" cy="461665"/>
            </a:xfrm>
            <a:prstGeom prst="rect">
              <a:avLst/>
            </a:prstGeom>
            <a:noFill/>
          </p:spPr>
          <p:txBody>
            <a:bodyPr wrap="square" rtlCol="0">
              <a:spAutoFit/>
            </a:bodyPr>
            <a:lstStyle/>
            <a:p>
              <a:pPr algn="ctr"/>
              <a:r>
                <a:rPr lang="cs-CZ" sz="2400" b="1" cap="small" dirty="0" smtClean="0">
                  <a:solidFill>
                    <a:schemeClr val="tx2">
                      <a:lumMod val="50000"/>
                    </a:schemeClr>
                  </a:solidFill>
                  <a:latin typeface="Comic Sans MS" pitchFamily="66" charset="0"/>
                </a:rPr>
                <a:t>Řešení</a:t>
              </a:r>
              <a:endParaRPr lang="cs-CZ" sz="2400" b="1" cap="small" dirty="0">
                <a:solidFill>
                  <a:schemeClr val="tx2">
                    <a:lumMod val="50000"/>
                  </a:schemeClr>
                </a:solidFill>
                <a:latin typeface="Comic Sans MS" pitchFamily="66" charset="0"/>
              </a:endParaRPr>
            </a:p>
          </p:txBody>
        </p:sp>
      </p:grpSp>
      <p:grpSp>
        <p:nvGrpSpPr>
          <p:cNvPr id="18" name="Skupina 17"/>
          <p:cNvGrpSpPr/>
          <p:nvPr/>
        </p:nvGrpSpPr>
        <p:grpSpPr>
          <a:xfrm>
            <a:off x="6136802" y="5336084"/>
            <a:ext cx="2736304" cy="1200329"/>
            <a:chOff x="6136802" y="5336084"/>
            <a:chExt cx="2736304" cy="1200329"/>
          </a:xfrm>
        </p:grpSpPr>
        <p:sp>
          <p:nvSpPr>
            <p:cNvPr id="12" name="Zaoblený obdélník 11"/>
            <p:cNvSpPr/>
            <p:nvPr/>
          </p:nvSpPr>
          <p:spPr>
            <a:xfrm>
              <a:off x="6136802" y="5336084"/>
              <a:ext cx="2736304" cy="120032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TextovéPole 14"/>
            <p:cNvSpPr txBox="1"/>
            <p:nvPr/>
          </p:nvSpPr>
          <p:spPr>
            <a:xfrm>
              <a:off x="6460838" y="5697657"/>
              <a:ext cx="2088232" cy="461665"/>
            </a:xfrm>
            <a:prstGeom prst="rect">
              <a:avLst/>
            </a:prstGeom>
            <a:noFill/>
          </p:spPr>
          <p:txBody>
            <a:bodyPr wrap="square" rtlCol="0">
              <a:spAutoFit/>
            </a:bodyPr>
            <a:lstStyle/>
            <a:p>
              <a:pPr algn="ctr"/>
              <a:r>
                <a:rPr lang="cs-CZ" sz="2400" b="1" cap="small" dirty="0" smtClean="0">
                  <a:solidFill>
                    <a:schemeClr val="tx2">
                      <a:lumMod val="50000"/>
                    </a:schemeClr>
                  </a:solidFill>
                  <a:latin typeface="Comic Sans MS" pitchFamily="66" charset="0"/>
                </a:rPr>
                <a:t>Řešení</a:t>
              </a:r>
              <a:endParaRPr lang="cs-CZ" sz="2400" b="1" cap="small" dirty="0">
                <a:solidFill>
                  <a:schemeClr val="tx2">
                    <a:lumMod val="50000"/>
                  </a:schemeClr>
                </a:solidFill>
                <a:latin typeface="Comic Sans MS" pitchFamily="66" charset="0"/>
              </a:endParaRPr>
            </a:p>
          </p:txBody>
        </p:sp>
      </p:grpSp>
    </p:spTree>
    <p:extLst>
      <p:ext uri="{BB962C8B-B14F-4D97-AF65-F5344CB8AC3E}">
        <p14:creationId xmlns:p14="http://schemas.microsoft.com/office/powerpoint/2010/main" val="3177921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32" fill="hold" nodeType="clickEffect">
                                  <p:stCondLst>
                                    <p:cond delay="0"/>
                                  </p:stCondLst>
                                  <p:childTnLst>
                                    <p:animEffect transition="out" filter="box(out)">
                                      <p:cBhvr>
                                        <p:cTn id="6" dur="2000"/>
                                        <p:tgtEl>
                                          <p:spTgt spid="16"/>
                                        </p:tgtEl>
                                      </p:cBhvr>
                                    </p:animEffect>
                                    <p:set>
                                      <p:cBhvr>
                                        <p:cTn id="7" dur="1" fill="hold">
                                          <p:stCondLst>
                                            <p:cond delay="1999"/>
                                          </p:stCondLst>
                                        </p:cTn>
                                        <p:tgtEl>
                                          <p:spTgt spid="1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 presetClass="exit" presetSubtype="32" fill="hold" nodeType="clickEffect">
                                  <p:stCondLst>
                                    <p:cond delay="0"/>
                                  </p:stCondLst>
                                  <p:childTnLst>
                                    <p:animEffect transition="out" filter="box(out)">
                                      <p:cBhvr>
                                        <p:cTn id="11" dur="2000"/>
                                        <p:tgtEl>
                                          <p:spTgt spid="17"/>
                                        </p:tgtEl>
                                      </p:cBhvr>
                                    </p:animEffect>
                                    <p:set>
                                      <p:cBhvr>
                                        <p:cTn id="12" dur="1" fill="hold">
                                          <p:stCondLst>
                                            <p:cond delay="1999"/>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4" presetClass="exit" presetSubtype="32" fill="hold" nodeType="clickEffect">
                                  <p:stCondLst>
                                    <p:cond delay="0"/>
                                  </p:stCondLst>
                                  <p:childTnLst>
                                    <p:animEffect transition="out" filter="box(out)">
                                      <p:cBhvr>
                                        <p:cTn id="16" dur="2000"/>
                                        <p:tgtEl>
                                          <p:spTgt spid="18"/>
                                        </p:tgtEl>
                                      </p:cBhvr>
                                    </p:animEffect>
                                    <p:set>
                                      <p:cBhvr>
                                        <p:cTn id="17" dur="1" fill="hold">
                                          <p:stCondLst>
                                            <p:cond delay="19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27838"/>
            <a:ext cx="8712968" cy="461665"/>
          </a:xfrm>
          <a:prstGeom prst="rect">
            <a:avLst/>
          </a:prstGeom>
          <a:noFill/>
        </p:spPr>
        <p:txBody>
          <a:bodyPr wrap="square" rtlCol="0">
            <a:spAutoFit/>
          </a:bodyPr>
          <a:lstStyle/>
          <a:p>
            <a:pPr algn="ctr"/>
            <a:r>
              <a:rPr lang="cs-CZ" sz="2400" b="1" dirty="0" smtClean="0">
                <a:solidFill>
                  <a:schemeClr val="bg2">
                    <a:lumMod val="10000"/>
                  </a:schemeClr>
                </a:solidFill>
                <a:latin typeface="Comic Sans MS" pitchFamily="66" charset="0"/>
              </a:rPr>
              <a:t>Pokus se ukončit neúplné věty.</a:t>
            </a:r>
            <a:endParaRPr lang="cs-CZ" sz="2400" b="1" dirty="0">
              <a:solidFill>
                <a:schemeClr val="bg2">
                  <a:lumMod val="10000"/>
                </a:schemeClr>
              </a:solidFill>
              <a:latin typeface="Comic Sans MS" pitchFamily="66" charset="0"/>
            </a:endParaRPr>
          </a:p>
        </p:txBody>
      </p:sp>
      <p:sp>
        <p:nvSpPr>
          <p:cNvPr id="3" name="TextovéPole 2"/>
          <p:cNvSpPr txBox="1"/>
          <p:nvPr/>
        </p:nvSpPr>
        <p:spPr>
          <a:xfrm>
            <a:off x="323528" y="603095"/>
            <a:ext cx="8568952" cy="5170646"/>
          </a:xfrm>
          <a:prstGeom prst="rect">
            <a:avLst/>
          </a:prstGeom>
          <a:noFill/>
        </p:spPr>
        <p:txBody>
          <a:bodyPr wrap="square" rtlCol="0">
            <a:spAutoFit/>
          </a:bodyPr>
          <a:lstStyle/>
          <a:p>
            <a:pPr>
              <a:lnSpc>
                <a:spcPct val="150000"/>
              </a:lnSpc>
            </a:pPr>
            <a:r>
              <a:rPr lang="cs-CZ" sz="2000" b="1" dirty="0" smtClean="0">
                <a:solidFill>
                  <a:schemeClr val="accent2">
                    <a:lumMod val="50000"/>
                  </a:schemeClr>
                </a:solidFill>
                <a:latin typeface="Comic Sans MS" pitchFamily="66" charset="0"/>
              </a:rPr>
              <a:t>Houby jsou nezelené rostliny, protože neobsahují   ………………………………………… .</a:t>
            </a:r>
          </a:p>
          <a:p>
            <a:pPr>
              <a:lnSpc>
                <a:spcPct val="150000"/>
              </a:lnSpc>
            </a:pPr>
            <a:r>
              <a:rPr lang="cs-CZ" sz="2000" b="1" dirty="0" smtClean="0">
                <a:solidFill>
                  <a:schemeClr val="accent2">
                    <a:lumMod val="50000"/>
                  </a:schemeClr>
                </a:solidFill>
                <a:latin typeface="Comic Sans MS" pitchFamily="66" charset="0"/>
              </a:rPr>
              <a:t>Vyživují se ……………………………………………………………………………………………………… .</a:t>
            </a:r>
          </a:p>
          <a:p>
            <a:pPr>
              <a:lnSpc>
                <a:spcPct val="150000"/>
              </a:lnSpc>
            </a:pPr>
            <a:r>
              <a:rPr lang="cs-CZ" sz="2000" b="1" dirty="0" smtClean="0">
                <a:solidFill>
                  <a:schemeClr val="accent2">
                    <a:lumMod val="50000"/>
                  </a:schemeClr>
                </a:solidFill>
                <a:latin typeface="Comic Sans MS" pitchFamily="66" charset="0"/>
              </a:rPr>
              <a:t>Základní část těla hřibu tvoří bílá vlákna v půdě nazývaná  …………………………………………   .</a:t>
            </a:r>
          </a:p>
          <a:p>
            <a:pPr>
              <a:lnSpc>
                <a:spcPct val="150000"/>
              </a:lnSpc>
            </a:pPr>
            <a:r>
              <a:rPr lang="cs-CZ" sz="2000" b="1" dirty="0" smtClean="0">
                <a:solidFill>
                  <a:schemeClr val="accent2">
                    <a:lumMod val="50000"/>
                  </a:schemeClr>
                </a:solidFill>
                <a:latin typeface="Comic Sans MS" pitchFamily="66" charset="0"/>
              </a:rPr>
              <a:t>Část, kterou sbírají houbaři, se jmenuje  ………………………………………………  </a:t>
            </a:r>
          </a:p>
          <a:p>
            <a:pPr>
              <a:lnSpc>
                <a:spcPct val="150000"/>
              </a:lnSpc>
            </a:pPr>
            <a:r>
              <a:rPr lang="cs-CZ" sz="2000" b="1" dirty="0" smtClean="0">
                <a:solidFill>
                  <a:schemeClr val="accent2">
                    <a:lumMod val="50000"/>
                  </a:schemeClr>
                </a:solidFill>
                <a:latin typeface="Comic Sans MS" pitchFamily="66" charset="0"/>
              </a:rPr>
              <a:t>Plodnice má dvě části   …………………………………………….. a  ……………………………………………  .</a:t>
            </a:r>
          </a:p>
          <a:p>
            <a:pPr>
              <a:lnSpc>
                <a:spcPct val="150000"/>
              </a:lnSpc>
            </a:pPr>
            <a:r>
              <a:rPr lang="cs-CZ" sz="2000" b="1" dirty="0" smtClean="0">
                <a:solidFill>
                  <a:schemeClr val="accent2">
                    <a:lumMod val="50000"/>
                  </a:schemeClr>
                </a:solidFill>
                <a:latin typeface="Comic Sans MS" pitchFamily="66" charset="0"/>
              </a:rPr>
              <a:t>Všechny houby se rozmnožují pomocí  ………………………………………………………. , které se vytvářejí na stěnách lupenů nebo rourek. </a:t>
            </a:r>
            <a:endParaRPr lang="cs-CZ" sz="2000" b="1" dirty="0">
              <a:solidFill>
                <a:schemeClr val="accent2">
                  <a:lumMod val="50000"/>
                </a:schemeClr>
              </a:solidFill>
              <a:latin typeface="Comic Sans MS" pitchFamily="66" charset="0"/>
            </a:endParaRPr>
          </a:p>
        </p:txBody>
      </p:sp>
      <p:sp>
        <p:nvSpPr>
          <p:cNvPr id="4" name="TextovéPole 3"/>
          <p:cNvSpPr txBox="1"/>
          <p:nvPr/>
        </p:nvSpPr>
        <p:spPr>
          <a:xfrm>
            <a:off x="374743" y="5966741"/>
            <a:ext cx="8421158" cy="369332"/>
          </a:xfrm>
          <a:prstGeom prst="rect">
            <a:avLst/>
          </a:prstGeom>
          <a:noFill/>
        </p:spPr>
        <p:txBody>
          <a:bodyPr wrap="square" rtlCol="0">
            <a:spAutoFit/>
          </a:bodyPr>
          <a:lstStyle/>
          <a:p>
            <a:pPr algn="ctr"/>
            <a:r>
              <a:rPr lang="cs-CZ" b="1" dirty="0" smtClean="0">
                <a:solidFill>
                  <a:srgbClr val="C00000"/>
                </a:solidFill>
              </a:rPr>
              <a:t>Plodnice, výtrusy, chlorofyl, podhoubí, klobouk, odumřelá těla rostlin a živočichů, třeň</a:t>
            </a:r>
            <a:endParaRPr lang="cs-CZ" b="1" dirty="0">
              <a:solidFill>
                <a:srgbClr val="C00000"/>
              </a:solidFill>
            </a:endParaRPr>
          </a:p>
        </p:txBody>
      </p:sp>
      <p:grpSp>
        <p:nvGrpSpPr>
          <p:cNvPr id="7" name="Skupina 6"/>
          <p:cNvGrpSpPr/>
          <p:nvPr/>
        </p:nvGrpSpPr>
        <p:grpSpPr>
          <a:xfrm>
            <a:off x="374743" y="5836100"/>
            <a:ext cx="8517737" cy="630613"/>
            <a:chOff x="349135" y="5963006"/>
            <a:chExt cx="8517737" cy="630613"/>
          </a:xfrm>
        </p:grpSpPr>
        <p:sp>
          <p:nvSpPr>
            <p:cNvPr id="5" name="Zaoblený obdélník 4"/>
            <p:cNvSpPr/>
            <p:nvPr/>
          </p:nvSpPr>
          <p:spPr>
            <a:xfrm>
              <a:off x="349135" y="5963006"/>
              <a:ext cx="8517737" cy="630613"/>
            </a:xfrm>
            <a:prstGeom prst="roundRect">
              <a:avLst/>
            </a:prstGeom>
            <a:gradFill flip="none" rotWithShape="1">
              <a:gsLst>
                <a:gs pos="0">
                  <a:srgbClr val="DDEBCF"/>
                </a:gs>
                <a:gs pos="50000">
                  <a:srgbClr val="9CB86E"/>
                </a:gs>
                <a:gs pos="100000">
                  <a:srgbClr val="156B13"/>
                </a:gs>
              </a:gsLst>
              <a:path path="rect">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TextovéPole 5"/>
            <p:cNvSpPr txBox="1"/>
            <p:nvPr/>
          </p:nvSpPr>
          <p:spPr>
            <a:xfrm>
              <a:off x="1266259" y="6062868"/>
              <a:ext cx="6336704" cy="430887"/>
            </a:xfrm>
            <a:prstGeom prst="rect">
              <a:avLst/>
            </a:prstGeom>
            <a:noFill/>
          </p:spPr>
          <p:txBody>
            <a:bodyPr wrap="square" rtlCol="0">
              <a:spAutoFit/>
            </a:bodyPr>
            <a:lstStyle/>
            <a:p>
              <a:pPr algn="ctr"/>
              <a:r>
                <a:rPr lang="cs-CZ" sz="2200" b="1" cap="small" dirty="0" smtClean="0">
                  <a:latin typeface="Comic Sans MS" pitchFamily="66" charset="0"/>
                </a:rPr>
                <a:t>Nápověda</a:t>
              </a:r>
              <a:endParaRPr lang="cs-CZ" sz="2200" b="1" cap="small" dirty="0">
                <a:latin typeface="Comic Sans MS" pitchFamily="66" charset="0"/>
              </a:endParaRPr>
            </a:p>
          </p:txBody>
        </p:sp>
      </p:grpSp>
      <p:pic>
        <p:nvPicPr>
          <p:cNvPr id="307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723911">
            <a:off x="7326824" y="124029"/>
            <a:ext cx="1336116" cy="141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162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2000"/>
                                        <p:tgtEl>
                                          <p:spTgt spid="7"/>
                                        </p:tgtEl>
                                        <p:attrNameLst>
                                          <p:attrName>ppt_w</p:attrName>
                                        </p:attrNameLst>
                                      </p:cBhvr>
                                      <p:tavLst>
                                        <p:tav tm="0">
                                          <p:val>
                                            <p:strVal val="ppt_w"/>
                                          </p:val>
                                        </p:tav>
                                        <p:tav tm="100000">
                                          <p:val>
                                            <p:fltVal val="0"/>
                                          </p:val>
                                        </p:tav>
                                      </p:tavLst>
                                    </p:anim>
                                    <p:anim calcmode="lin" valueType="num">
                                      <p:cBhvr>
                                        <p:cTn id="7" dur="2000"/>
                                        <p:tgtEl>
                                          <p:spTgt spid="7"/>
                                        </p:tgtEl>
                                        <p:attrNameLst>
                                          <p:attrName>ppt_h</p:attrName>
                                        </p:attrNameLst>
                                      </p:cBhvr>
                                      <p:tavLst>
                                        <p:tav tm="0">
                                          <p:val>
                                            <p:strVal val="ppt_h"/>
                                          </p:val>
                                        </p:tav>
                                        <p:tav tm="100000">
                                          <p:val>
                                            <p:fltVal val="0"/>
                                          </p:val>
                                        </p:tav>
                                      </p:tavLst>
                                    </p:anim>
                                    <p:anim calcmode="lin" valueType="num">
                                      <p:cBhvr>
                                        <p:cTn id="8" dur="2000"/>
                                        <p:tgtEl>
                                          <p:spTgt spid="7"/>
                                        </p:tgtEl>
                                        <p:attrNameLst>
                                          <p:attrName>style.rotation</p:attrName>
                                        </p:attrNameLst>
                                      </p:cBhvr>
                                      <p:tavLst>
                                        <p:tav tm="0">
                                          <p:val>
                                            <p:fltVal val="0"/>
                                          </p:val>
                                        </p:tav>
                                        <p:tav tm="100000">
                                          <p:val>
                                            <p:fltVal val="90"/>
                                          </p:val>
                                        </p:tav>
                                      </p:tavLst>
                                    </p:anim>
                                    <p:animEffect transition="out" filter="fade">
                                      <p:cBhvr>
                                        <p:cTn id="9" dur="2000"/>
                                        <p:tgtEl>
                                          <p:spTgt spid="7"/>
                                        </p:tgtEl>
                                      </p:cBhvr>
                                    </p:animEffect>
                                    <p:set>
                                      <p:cBhvr>
                                        <p:cTn id="10"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gwebdesignhub.com/tjoom2/images/stories/cards/st_patricks_day_animated_gif_3.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23613">
            <a:off x="5154365" y="173295"/>
            <a:ext cx="2039809" cy="2039809"/>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179512" y="127838"/>
            <a:ext cx="8712968" cy="830997"/>
          </a:xfrm>
          <a:prstGeom prst="rect">
            <a:avLst/>
          </a:prstGeom>
          <a:noFill/>
        </p:spPr>
        <p:txBody>
          <a:bodyPr wrap="square" rtlCol="0">
            <a:spAutoFit/>
          </a:bodyPr>
          <a:lstStyle/>
          <a:p>
            <a:pPr algn="ctr"/>
            <a:r>
              <a:rPr lang="cs-CZ" sz="2400" b="1" dirty="0" smtClean="0">
                <a:solidFill>
                  <a:schemeClr val="bg2">
                    <a:lumMod val="10000"/>
                  </a:schemeClr>
                </a:solidFill>
                <a:latin typeface="Comic Sans MS" pitchFamily="66" charset="0"/>
              </a:rPr>
              <a:t>Rébusy. V každém obrázku je zašifrovaný název houby. Rozluštíš je?</a:t>
            </a:r>
            <a:endParaRPr lang="cs-CZ" sz="2400" b="1" dirty="0">
              <a:solidFill>
                <a:schemeClr val="bg2">
                  <a:lumMod val="10000"/>
                </a:schemeClr>
              </a:solidFill>
              <a:latin typeface="Comic Sans MS" pitchFamily="66" charset="0"/>
            </a:endParaRPr>
          </a:p>
        </p:txBody>
      </p:sp>
      <p:cxnSp>
        <p:nvCxnSpPr>
          <p:cNvPr id="26" name="Přímá spojnice 25"/>
          <p:cNvCxnSpPr/>
          <p:nvPr/>
        </p:nvCxnSpPr>
        <p:spPr>
          <a:xfrm>
            <a:off x="400621" y="6309320"/>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Přímá spojnice 26"/>
          <p:cNvCxnSpPr/>
          <p:nvPr/>
        </p:nvCxnSpPr>
        <p:spPr>
          <a:xfrm>
            <a:off x="3921645" y="6575540"/>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Přímá spojnice 27"/>
          <p:cNvCxnSpPr/>
          <p:nvPr/>
        </p:nvCxnSpPr>
        <p:spPr>
          <a:xfrm>
            <a:off x="7333662" y="6597352"/>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Přímá spojnice 28"/>
          <p:cNvCxnSpPr/>
          <p:nvPr/>
        </p:nvCxnSpPr>
        <p:spPr>
          <a:xfrm>
            <a:off x="5520683" y="5154558"/>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Přímá spojnice 29"/>
          <p:cNvCxnSpPr/>
          <p:nvPr/>
        </p:nvCxnSpPr>
        <p:spPr>
          <a:xfrm>
            <a:off x="7330006" y="3404342"/>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Přímá spojnice 30"/>
          <p:cNvCxnSpPr/>
          <p:nvPr/>
        </p:nvCxnSpPr>
        <p:spPr>
          <a:xfrm>
            <a:off x="3273751" y="3383375"/>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Přímá spojnice 31"/>
          <p:cNvCxnSpPr/>
          <p:nvPr/>
        </p:nvCxnSpPr>
        <p:spPr>
          <a:xfrm>
            <a:off x="346150" y="3404342"/>
            <a:ext cx="1507083"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TextovéPole 39"/>
          <p:cNvSpPr txBox="1"/>
          <p:nvPr/>
        </p:nvSpPr>
        <p:spPr>
          <a:xfrm>
            <a:off x="983372" y="2141685"/>
            <a:ext cx="287772" cy="369332"/>
          </a:xfrm>
          <a:prstGeom prst="rect">
            <a:avLst/>
          </a:prstGeom>
          <a:noFill/>
        </p:spPr>
        <p:txBody>
          <a:bodyPr wrap="square" rtlCol="0">
            <a:spAutoFit/>
          </a:bodyPr>
          <a:lstStyle/>
          <a:p>
            <a:r>
              <a:rPr lang="cs-CZ" b="1" dirty="0" smtClean="0"/>
              <a:t>I</a:t>
            </a:r>
            <a:endParaRPr lang="cs-CZ" b="1" dirty="0"/>
          </a:p>
        </p:txBody>
      </p:sp>
      <p:grpSp>
        <p:nvGrpSpPr>
          <p:cNvPr id="79" name="Skupina 78"/>
          <p:cNvGrpSpPr/>
          <p:nvPr/>
        </p:nvGrpSpPr>
        <p:grpSpPr>
          <a:xfrm>
            <a:off x="400621" y="1161808"/>
            <a:ext cx="1127071" cy="1645948"/>
            <a:chOff x="400621" y="1161808"/>
            <a:chExt cx="1127071" cy="1645948"/>
          </a:xfrm>
        </p:grpSpPr>
        <p:grpSp>
          <p:nvGrpSpPr>
            <p:cNvPr id="7" name="Skupina 6"/>
            <p:cNvGrpSpPr/>
            <p:nvPr/>
          </p:nvGrpSpPr>
          <p:grpSpPr>
            <a:xfrm>
              <a:off x="400621" y="1176631"/>
              <a:ext cx="1127071" cy="1631125"/>
              <a:chOff x="780633" y="1077794"/>
              <a:chExt cx="1174021" cy="2153541"/>
            </a:xfrm>
          </p:grpSpPr>
          <p:sp>
            <p:nvSpPr>
              <p:cNvPr id="8" name="Vývojový diagram: zpoždění 7"/>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Volný tvar 8"/>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33" name="TextovéPole 32"/>
            <p:cNvSpPr txBox="1"/>
            <p:nvPr/>
          </p:nvSpPr>
          <p:spPr>
            <a:xfrm>
              <a:off x="414703" y="1388221"/>
              <a:ext cx="287772" cy="369332"/>
            </a:xfrm>
            <a:prstGeom prst="rect">
              <a:avLst/>
            </a:prstGeom>
            <a:noFill/>
          </p:spPr>
          <p:txBody>
            <a:bodyPr wrap="square" rtlCol="0">
              <a:spAutoFit/>
            </a:bodyPr>
            <a:lstStyle/>
            <a:p>
              <a:r>
                <a:rPr lang="cs-CZ" b="1" dirty="0" smtClean="0"/>
                <a:t>A</a:t>
              </a:r>
              <a:endParaRPr lang="cs-CZ" b="1" dirty="0"/>
            </a:p>
          </p:txBody>
        </p:sp>
        <p:sp>
          <p:nvSpPr>
            <p:cNvPr id="34" name="TextovéPole 33"/>
            <p:cNvSpPr txBox="1"/>
            <p:nvPr/>
          </p:nvSpPr>
          <p:spPr>
            <a:xfrm>
              <a:off x="692212" y="1161808"/>
              <a:ext cx="287772" cy="369332"/>
            </a:xfrm>
            <a:prstGeom prst="rect">
              <a:avLst/>
            </a:prstGeom>
            <a:noFill/>
          </p:spPr>
          <p:txBody>
            <a:bodyPr wrap="square" rtlCol="0">
              <a:spAutoFit/>
            </a:bodyPr>
            <a:lstStyle/>
            <a:p>
              <a:r>
                <a:rPr lang="cs-CZ" b="1" dirty="0" smtClean="0"/>
                <a:t>L</a:t>
              </a:r>
              <a:endParaRPr lang="cs-CZ" b="1" dirty="0"/>
            </a:p>
          </p:txBody>
        </p:sp>
        <p:sp>
          <p:nvSpPr>
            <p:cNvPr id="35" name="TextovéPole 34"/>
            <p:cNvSpPr txBox="1"/>
            <p:nvPr/>
          </p:nvSpPr>
          <p:spPr>
            <a:xfrm>
              <a:off x="1018146" y="1210146"/>
              <a:ext cx="287772" cy="369332"/>
            </a:xfrm>
            <a:prstGeom prst="rect">
              <a:avLst/>
            </a:prstGeom>
            <a:noFill/>
          </p:spPr>
          <p:txBody>
            <a:bodyPr wrap="square" rtlCol="0">
              <a:spAutoFit/>
            </a:bodyPr>
            <a:lstStyle/>
            <a:p>
              <a:r>
                <a:rPr lang="cs-CZ" b="1" dirty="0" smtClean="0"/>
                <a:t>U</a:t>
              </a:r>
              <a:endParaRPr lang="cs-CZ" b="1" dirty="0"/>
            </a:p>
          </p:txBody>
        </p:sp>
        <p:sp>
          <p:nvSpPr>
            <p:cNvPr id="36" name="TextovéPole 35"/>
            <p:cNvSpPr txBox="1"/>
            <p:nvPr/>
          </p:nvSpPr>
          <p:spPr>
            <a:xfrm>
              <a:off x="1162032" y="1419833"/>
              <a:ext cx="287772" cy="369332"/>
            </a:xfrm>
            <a:prstGeom prst="rect">
              <a:avLst/>
            </a:prstGeom>
            <a:noFill/>
          </p:spPr>
          <p:txBody>
            <a:bodyPr wrap="square" rtlCol="0">
              <a:spAutoFit/>
            </a:bodyPr>
            <a:lstStyle/>
            <a:p>
              <a:r>
                <a:rPr lang="cs-CZ" b="1" dirty="0" smtClean="0"/>
                <a:t>O</a:t>
              </a:r>
              <a:endParaRPr lang="cs-CZ" b="1" dirty="0"/>
            </a:p>
          </p:txBody>
        </p:sp>
        <p:sp>
          <p:nvSpPr>
            <p:cNvPr id="37" name="TextovéPole 36"/>
            <p:cNvSpPr txBox="1"/>
            <p:nvPr/>
          </p:nvSpPr>
          <p:spPr>
            <a:xfrm>
              <a:off x="839486" y="1516319"/>
              <a:ext cx="287772" cy="369332"/>
            </a:xfrm>
            <a:prstGeom prst="rect">
              <a:avLst/>
            </a:prstGeom>
            <a:noFill/>
          </p:spPr>
          <p:txBody>
            <a:bodyPr wrap="square" rtlCol="0">
              <a:spAutoFit/>
            </a:bodyPr>
            <a:lstStyle/>
            <a:p>
              <a:r>
                <a:rPr lang="cs-CZ" b="1" dirty="0" smtClean="0"/>
                <a:t>B</a:t>
              </a:r>
              <a:endParaRPr lang="cs-CZ" b="1" dirty="0"/>
            </a:p>
          </p:txBody>
        </p:sp>
        <p:sp>
          <p:nvSpPr>
            <p:cNvPr id="38" name="TextovéPole 37"/>
            <p:cNvSpPr txBox="1"/>
            <p:nvPr/>
          </p:nvSpPr>
          <p:spPr>
            <a:xfrm>
              <a:off x="804710" y="1916540"/>
              <a:ext cx="287772" cy="369332"/>
            </a:xfrm>
            <a:prstGeom prst="rect">
              <a:avLst/>
            </a:prstGeom>
            <a:noFill/>
          </p:spPr>
          <p:txBody>
            <a:bodyPr wrap="square" rtlCol="0">
              <a:spAutoFit/>
            </a:bodyPr>
            <a:lstStyle/>
            <a:p>
              <a:r>
                <a:rPr lang="cs-CZ" b="1" dirty="0" smtClean="0"/>
                <a:t>K</a:t>
              </a:r>
              <a:endParaRPr lang="cs-CZ" b="1" dirty="0"/>
            </a:p>
          </p:txBody>
        </p:sp>
        <p:sp>
          <p:nvSpPr>
            <p:cNvPr id="39" name="TextovéPole 38"/>
            <p:cNvSpPr txBox="1"/>
            <p:nvPr/>
          </p:nvSpPr>
          <p:spPr>
            <a:xfrm>
              <a:off x="657000" y="2180868"/>
              <a:ext cx="287772" cy="369332"/>
            </a:xfrm>
            <a:prstGeom prst="rect">
              <a:avLst/>
            </a:prstGeom>
            <a:noFill/>
          </p:spPr>
          <p:txBody>
            <a:bodyPr wrap="square" rtlCol="0">
              <a:spAutoFit/>
            </a:bodyPr>
            <a:lstStyle/>
            <a:p>
              <a:r>
                <a:rPr lang="cs-CZ" b="1" dirty="0" smtClean="0"/>
                <a:t>H</a:t>
              </a:r>
              <a:endParaRPr lang="cs-CZ" b="1" dirty="0"/>
            </a:p>
          </p:txBody>
        </p:sp>
        <p:sp>
          <p:nvSpPr>
            <p:cNvPr id="41" name="TextovéPole 40"/>
            <p:cNvSpPr txBox="1"/>
            <p:nvPr/>
          </p:nvSpPr>
          <p:spPr>
            <a:xfrm>
              <a:off x="875570" y="2425242"/>
              <a:ext cx="287772" cy="369332"/>
            </a:xfrm>
            <a:prstGeom prst="rect">
              <a:avLst/>
            </a:prstGeom>
            <a:noFill/>
          </p:spPr>
          <p:txBody>
            <a:bodyPr wrap="square" rtlCol="0">
              <a:spAutoFit/>
            </a:bodyPr>
            <a:lstStyle/>
            <a:p>
              <a:r>
                <a:rPr lang="cs-CZ" b="1" dirty="0" smtClean="0"/>
                <a:t>N</a:t>
              </a:r>
              <a:endParaRPr lang="cs-CZ" b="1" dirty="0"/>
            </a:p>
          </p:txBody>
        </p:sp>
      </p:grpSp>
      <p:grpSp>
        <p:nvGrpSpPr>
          <p:cNvPr id="80" name="Skupina 79"/>
          <p:cNvGrpSpPr/>
          <p:nvPr/>
        </p:nvGrpSpPr>
        <p:grpSpPr>
          <a:xfrm>
            <a:off x="3548115" y="1193201"/>
            <a:ext cx="1127071" cy="1631125"/>
            <a:chOff x="3548115" y="1193201"/>
            <a:chExt cx="1127071" cy="1631125"/>
          </a:xfrm>
        </p:grpSpPr>
        <p:grpSp>
          <p:nvGrpSpPr>
            <p:cNvPr id="13" name="Skupina 12"/>
            <p:cNvGrpSpPr/>
            <p:nvPr/>
          </p:nvGrpSpPr>
          <p:grpSpPr>
            <a:xfrm>
              <a:off x="3548115" y="1193201"/>
              <a:ext cx="1127071" cy="1631125"/>
              <a:chOff x="780633" y="1077794"/>
              <a:chExt cx="1174021" cy="2153541"/>
            </a:xfrm>
          </p:grpSpPr>
          <p:sp>
            <p:nvSpPr>
              <p:cNvPr id="14" name="Vývojový diagram: zpoždění 13"/>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Volný tvar 14"/>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42" name="TextovéPole 41"/>
            <p:cNvSpPr txBox="1"/>
            <p:nvPr/>
          </p:nvSpPr>
          <p:spPr>
            <a:xfrm>
              <a:off x="3633873" y="1363044"/>
              <a:ext cx="287772" cy="369332"/>
            </a:xfrm>
            <a:prstGeom prst="rect">
              <a:avLst/>
            </a:prstGeom>
            <a:noFill/>
          </p:spPr>
          <p:txBody>
            <a:bodyPr wrap="square" rtlCol="0">
              <a:spAutoFit/>
            </a:bodyPr>
            <a:lstStyle/>
            <a:p>
              <a:r>
                <a:rPr lang="cs-CZ" b="1" dirty="0" smtClean="0"/>
                <a:t>I</a:t>
              </a:r>
              <a:endParaRPr lang="cs-CZ" b="1" dirty="0"/>
            </a:p>
          </p:txBody>
        </p:sp>
        <p:sp>
          <p:nvSpPr>
            <p:cNvPr id="43" name="TextovéPole 42"/>
            <p:cNvSpPr txBox="1"/>
            <p:nvPr/>
          </p:nvSpPr>
          <p:spPr>
            <a:xfrm>
              <a:off x="3967765" y="1210146"/>
              <a:ext cx="287772" cy="369332"/>
            </a:xfrm>
            <a:prstGeom prst="rect">
              <a:avLst/>
            </a:prstGeom>
            <a:noFill/>
          </p:spPr>
          <p:txBody>
            <a:bodyPr wrap="square" rtlCol="0">
              <a:spAutoFit/>
            </a:bodyPr>
            <a:lstStyle/>
            <a:p>
              <a:r>
                <a:rPr lang="cs-CZ" b="1" dirty="0" smtClean="0"/>
                <a:t>O</a:t>
              </a:r>
              <a:endParaRPr lang="cs-CZ" b="1" dirty="0"/>
            </a:p>
          </p:txBody>
        </p:sp>
        <p:sp>
          <p:nvSpPr>
            <p:cNvPr id="44" name="TextovéPole 43"/>
            <p:cNvSpPr txBox="1"/>
            <p:nvPr/>
          </p:nvSpPr>
          <p:spPr>
            <a:xfrm>
              <a:off x="4307756" y="1408926"/>
              <a:ext cx="287772" cy="369332"/>
            </a:xfrm>
            <a:prstGeom prst="rect">
              <a:avLst/>
            </a:prstGeom>
            <a:noFill/>
          </p:spPr>
          <p:txBody>
            <a:bodyPr wrap="square" rtlCol="0">
              <a:spAutoFit/>
            </a:bodyPr>
            <a:lstStyle/>
            <a:p>
              <a:r>
                <a:rPr lang="cs-CZ" b="1" dirty="0" smtClean="0"/>
                <a:t>N</a:t>
              </a:r>
              <a:endParaRPr lang="cs-CZ" b="1" dirty="0"/>
            </a:p>
          </p:txBody>
        </p:sp>
        <p:sp>
          <p:nvSpPr>
            <p:cNvPr id="45" name="TextovéPole 44"/>
            <p:cNvSpPr txBox="1"/>
            <p:nvPr/>
          </p:nvSpPr>
          <p:spPr>
            <a:xfrm>
              <a:off x="3964109" y="1534528"/>
              <a:ext cx="287772" cy="369332"/>
            </a:xfrm>
            <a:prstGeom prst="rect">
              <a:avLst/>
            </a:prstGeom>
            <a:noFill/>
          </p:spPr>
          <p:txBody>
            <a:bodyPr wrap="square" rtlCol="0">
              <a:spAutoFit/>
            </a:bodyPr>
            <a:lstStyle/>
            <a:p>
              <a:r>
                <a:rPr lang="cs-CZ" b="1" dirty="0" smtClean="0"/>
                <a:t>P</a:t>
              </a:r>
              <a:endParaRPr lang="cs-CZ" b="1" dirty="0"/>
            </a:p>
          </p:txBody>
        </p:sp>
        <p:sp>
          <p:nvSpPr>
            <p:cNvPr id="46" name="TextovéPole 45"/>
            <p:cNvSpPr txBox="1"/>
            <p:nvPr/>
          </p:nvSpPr>
          <p:spPr>
            <a:xfrm>
              <a:off x="3967765" y="1957019"/>
              <a:ext cx="287772" cy="369332"/>
            </a:xfrm>
            <a:prstGeom prst="rect">
              <a:avLst/>
            </a:prstGeom>
            <a:noFill/>
          </p:spPr>
          <p:txBody>
            <a:bodyPr wrap="square" rtlCol="0">
              <a:spAutoFit/>
            </a:bodyPr>
            <a:lstStyle/>
            <a:p>
              <a:r>
                <a:rPr lang="cs-CZ" b="1" dirty="0" smtClean="0"/>
                <a:t>M</a:t>
              </a:r>
              <a:endParaRPr lang="cs-CZ" b="1" dirty="0"/>
            </a:p>
          </p:txBody>
        </p:sp>
        <p:sp>
          <p:nvSpPr>
            <p:cNvPr id="47" name="TextovéPole 46"/>
            <p:cNvSpPr txBox="1"/>
            <p:nvPr/>
          </p:nvSpPr>
          <p:spPr>
            <a:xfrm>
              <a:off x="3773935" y="2285872"/>
              <a:ext cx="287772" cy="369332"/>
            </a:xfrm>
            <a:prstGeom prst="rect">
              <a:avLst/>
            </a:prstGeom>
            <a:noFill/>
          </p:spPr>
          <p:txBody>
            <a:bodyPr wrap="square" rtlCol="0">
              <a:spAutoFit/>
            </a:bodyPr>
            <a:lstStyle/>
            <a:p>
              <a:r>
                <a:rPr lang="cs-CZ" b="1" dirty="0" smtClean="0"/>
                <a:t>Ž</a:t>
              </a:r>
              <a:endParaRPr lang="cs-CZ" b="1" dirty="0"/>
            </a:p>
          </p:txBody>
        </p:sp>
        <p:sp>
          <p:nvSpPr>
            <p:cNvPr id="48" name="TextovéPole 47"/>
            <p:cNvSpPr txBox="1"/>
            <p:nvPr/>
          </p:nvSpPr>
          <p:spPr>
            <a:xfrm>
              <a:off x="4111651" y="2285872"/>
              <a:ext cx="287772" cy="369332"/>
            </a:xfrm>
            <a:prstGeom prst="rect">
              <a:avLst/>
            </a:prstGeom>
            <a:noFill/>
          </p:spPr>
          <p:txBody>
            <a:bodyPr wrap="square" rtlCol="0">
              <a:spAutoFit/>
            </a:bodyPr>
            <a:lstStyle/>
            <a:p>
              <a:r>
                <a:rPr lang="cs-CZ" b="1" dirty="0" smtClean="0"/>
                <a:t>A</a:t>
              </a:r>
              <a:endParaRPr lang="cs-CZ" b="1" dirty="0"/>
            </a:p>
          </p:txBody>
        </p:sp>
      </p:grpSp>
      <p:grpSp>
        <p:nvGrpSpPr>
          <p:cNvPr id="81" name="Skupina 80"/>
          <p:cNvGrpSpPr/>
          <p:nvPr/>
        </p:nvGrpSpPr>
        <p:grpSpPr>
          <a:xfrm>
            <a:off x="7523668" y="1176631"/>
            <a:ext cx="1127071" cy="1631125"/>
            <a:chOff x="7523668" y="1176631"/>
            <a:chExt cx="1127071" cy="1631125"/>
          </a:xfrm>
        </p:grpSpPr>
        <p:grpSp>
          <p:nvGrpSpPr>
            <p:cNvPr id="19" name="Skupina 18"/>
            <p:cNvGrpSpPr/>
            <p:nvPr/>
          </p:nvGrpSpPr>
          <p:grpSpPr>
            <a:xfrm>
              <a:off x="7523668" y="1176631"/>
              <a:ext cx="1127071" cy="1631125"/>
              <a:chOff x="780633" y="1077794"/>
              <a:chExt cx="1174021" cy="2153541"/>
            </a:xfrm>
          </p:grpSpPr>
          <p:sp>
            <p:nvSpPr>
              <p:cNvPr id="20" name="Vývojový diagram: zpoždění 19"/>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1" name="Volný tvar 20"/>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49" name="TextovéPole 48"/>
            <p:cNvSpPr txBox="1"/>
            <p:nvPr/>
          </p:nvSpPr>
          <p:spPr>
            <a:xfrm>
              <a:off x="7567452" y="1388221"/>
              <a:ext cx="287772" cy="369332"/>
            </a:xfrm>
            <a:prstGeom prst="rect">
              <a:avLst/>
            </a:prstGeom>
            <a:noFill/>
          </p:spPr>
          <p:txBody>
            <a:bodyPr wrap="square" rtlCol="0">
              <a:spAutoFit/>
            </a:bodyPr>
            <a:lstStyle/>
            <a:p>
              <a:r>
                <a:rPr lang="cs-CZ" b="1" dirty="0" smtClean="0"/>
                <a:t>U</a:t>
              </a:r>
              <a:endParaRPr lang="cs-CZ" b="1" dirty="0"/>
            </a:p>
          </p:txBody>
        </p:sp>
        <p:sp>
          <p:nvSpPr>
            <p:cNvPr id="50" name="TextovéPole 49"/>
            <p:cNvSpPr txBox="1"/>
            <p:nvPr/>
          </p:nvSpPr>
          <p:spPr>
            <a:xfrm>
              <a:off x="7830556" y="1203555"/>
              <a:ext cx="287772" cy="369332"/>
            </a:xfrm>
            <a:prstGeom prst="rect">
              <a:avLst/>
            </a:prstGeom>
            <a:noFill/>
          </p:spPr>
          <p:txBody>
            <a:bodyPr wrap="square" rtlCol="0">
              <a:spAutoFit/>
            </a:bodyPr>
            <a:lstStyle/>
            <a:p>
              <a:r>
                <a:rPr lang="cs-CZ" b="1" dirty="0" smtClean="0"/>
                <a:t>Z</a:t>
              </a:r>
              <a:endParaRPr lang="cs-CZ" b="1" dirty="0"/>
            </a:p>
          </p:txBody>
        </p:sp>
        <p:sp>
          <p:nvSpPr>
            <p:cNvPr id="51" name="TextovéPole 50"/>
            <p:cNvSpPr txBox="1"/>
            <p:nvPr/>
          </p:nvSpPr>
          <p:spPr>
            <a:xfrm>
              <a:off x="8240503" y="1386645"/>
              <a:ext cx="287772" cy="369332"/>
            </a:xfrm>
            <a:prstGeom prst="rect">
              <a:avLst/>
            </a:prstGeom>
            <a:noFill/>
          </p:spPr>
          <p:txBody>
            <a:bodyPr wrap="square" rtlCol="0">
              <a:spAutoFit/>
            </a:bodyPr>
            <a:lstStyle/>
            <a:p>
              <a:r>
                <a:rPr lang="cs-CZ" b="1" dirty="0" smtClean="0"/>
                <a:t>L</a:t>
              </a:r>
              <a:endParaRPr lang="cs-CZ" b="1" dirty="0"/>
            </a:p>
          </p:txBody>
        </p:sp>
        <p:sp>
          <p:nvSpPr>
            <p:cNvPr id="52" name="TextovéPole 51"/>
            <p:cNvSpPr txBox="1"/>
            <p:nvPr/>
          </p:nvSpPr>
          <p:spPr>
            <a:xfrm>
              <a:off x="7952731" y="1512282"/>
              <a:ext cx="287772" cy="369332"/>
            </a:xfrm>
            <a:prstGeom prst="rect">
              <a:avLst/>
            </a:prstGeom>
            <a:noFill/>
          </p:spPr>
          <p:txBody>
            <a:bodyPr wrap="square" rtlCol="0">
              <a:spAutoFit/>
            </a:bodyPr>
            <a:lstStyle/>
            <a:p>
              <a:r>
                <a:rPr lang="cs-CZ" b="1" dirty="0" smtClean="0"/>
                <a:t>O</a:t>
              </a:r>
              <a:endParaRPr lang="cs-CZ" b="1" dirty="0"/>
            </a:p>
          </p:txBody>
        </p:sp>
        <p:sp>
          <p:nvSpPr>
            <p:cNvPr id="53" name="TextovéPole 52"/>
            <p:cNvSpPr txBox="1"/>
            <p:nvPr/>
          </p:nvSpPr>
          <p:spPr>
            <a:xfrm>
              <a:off x="8007624" y="1979632"/>
              <a:ext cx="287772" cy="369332"/>
            </a:xfrm>
            <a:prstGeom prst="rect">
              <a:avLst/>
            </a:prstGeom>
            <a:noFill/>
          </p:spPr>
          <p:txBody>
            <a:bodyPr wrap="square" rtlCol="0">
              <a:spAutoFit/>
            </a:bodyPr>
            <a:lstStyle/>
            <a:p>
              <a:r>
                <a:rPr lang="cs-CZ" b="1" dirty="0" smtClean="0"/>
                <a:t>E</a:t>
              </a:r>
              <a:endParaRPr lang="cs-CZ" b="1" dirty="0"/>
            </a:p>
          </p:txBody>
        </p:sp>
        <p:sp>
          <p:nvSpPr>
            <p:cNvPr id="54" name="TextovéPole 53"/>
            <p:cNvSpPr txBox="1"/>
            <p:nvPr/>
          </p:nvSpPr>
          <p:spPr>
            <a:xfrm>
              <a:off x="7776597" y="2284296"/>
              <a:ext cx="287772" cy="369332"/>
            </a:xfrm>
            <a:prstGeom prst="rect">
              <a:avLst/>
            </a:prstGeom>
            <a:noFill/>
          </p:spPr>
          <p:txBody>
            <a:bodyPr wrap="square" rtlCol="0">
              <a:spAutoFit/>
            </a:bodyPr>
            <a:lstStyle/>
            <a:p>
              <a:r>
                <a:rPr lang="cs-CZ" b="1" dirty="0" smtClean="0"/>
                <a:t>K</a:t>
              </a:r>
              <a:endParaRPr lang="cs-CZ" b="1" dirty="0"/>
            </a:p>
          </p:txBody>
        </p:sp>
        <p:sp>
          <p:nvSpPr>
            <p:cNvPr id="55" name="TextovéPole 54"/>
            <p:cNvSpPr txBox="1"/>
            <p:nvPr/>
          </p:nvSpPr>
          <p:spPr>
            <a:xfrm>
              <a:off x="8115046" y="2285872"/>
              <a:ext cx="287772" cy="369332"/>
            </a:xfrm>
            <a:prstGeom prst="rect">
              <a:avLst/>
            </a:prstGeom>
            <a:noFill/>
          </p:spPr>
          <p:txBody>
            <a:bodyPr wrap="square" rtlCol="0">
              <a:spAutoFit/>
            </a:bodyPr>
            <a:lstStyle/>
            <a:p>
              <a:r>
                <a:rPr lang="cs-CZ" b="1" dirty="0" smtClean="0"/>
                <a:t>K</a:t>
              </a:r>
              <a:endParaRPr lang="cs-CZ" b="1" dirty="0"/>
            </a:p>
          </p:txBody>
        </p:sp>
      </p:grpSp>
      <p:grpSp>
        <p:nvGrpSpPr>
          <p:cNvPr id="82" name="Skupina 81"/>
          <p:cNvGrpSpPr/>
          <p:nvPr/>
        </p:nvGrpSpPr>
        <p:grpSpPr>
          <a:xfrm>
            <a:off x="5665998" y="2907152"/>
            <a:ext cx="1127071" cy="1631125"/>
            <a:chOff x="5665998" y="2907152"/>
            <a:chExt cx="1127071" cy="1631125"/>
          </a:xfrm>
        </p:grpSpPr>
        <p:grpSp>
          <p:nvGrpSpPr>
            <p:cNvPr id="6" name="Skupina 5"/>
            <p:cNvGrpSpPr/>
            <p:nvPr/>
          </p:nvGrpSpPr>
          <p:grpSpPr>
            <a:xfrm>
              <a:off x="5665998" y="2907152"/>
              <a:ext cx="1127071" cy="1631125"/>
              <a:chOff x="780633" y="1077794"/>
              <a:chExt cx="1174021" cy="2153541"/>
            </a:xfrm>
          </p:grpSpPr>
          <p:sp>
            <p:nvSpPr>
              <p:cNvPr id="3" name="Vývojový diagram: zpoždění 2"/>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olný tvar 4"/>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56" name="TextovéPole 55"/>
            <p:cNvSpPr txBox="1"/>
            <p:nvPr/>
          </p:nvSpPr>
          <p:spPr>
            <a:xfrm>
              <a:off x="5755674" y="3035010"/>
              <a:ext cx="287772" cy="369332"/>
            </a:xfrm>
            <a:prstGeom prst="rect">
              <a:avLst/>
            </a:prstGeom>
            <a:noFill/>
          </p:spPr>
          <p:txBody>
            <a:bodyPr wrap="square" rtlCol="0">
              <a:spAutoFit/>
            </a:bodyPr>
            <a:lstStyle/>
            <a:p>
              <a:r>
                <a:rPr lang="cs-CZ" b="1" dirty="0" smtClean="0"/>
                <a:t>B</a:t>
              </a:r>
              <a:endParaRPr lang="cs-CZ" b="1" dirty="0"/>
            </a:p>
          </p:txBody>
        </p:sp>
        <p:sp>
          <p:nvSpPr>
            <p:cNvPr id="57" name="TextovéPole 56"/>
            <p:cNvSpPr txBox="1"/>
            <p:nvPr/>
          </p:nvSpPr>
          <p:spPr>
            <a:xfrm>
              <a:off x="6379537" y="3076995"/>
              <a:ext cx="287772" cy="369332"/>
            </a:xfrm>
            <a:prstGeom prst="rect">
              <a:avLst/>
            </a:prstGeom>
            <a:noFill/>
          </p:spPr>
          <p:txBody>
            <a:bodyPr wrap="square" rtlCol="0">
              <a:spAutoFit/>
            </a:bodyPr>
            <a:lstStyle/>
            <a:p>
              <a:r>
                <a:rPr lang="cs-CZ" b="1" dirty="0" smtClean="0"/>
                <a:t>L</a:t>
              </a:r>
              <a:endParaRPr lang="cs-CZ" b="1" dirty="0"/>
            </a:p>
          </p:txBody>
        </p:sp>
        <p:sp>
          <p:nvSpPr>
            <p:cNvPr id="58" name="TextovéPole 57"/>
            <p:cNvSpPr txBox="1"/>
            <p:nvPr/>
          </p:nvSpPr>
          <p:spPr>
            <a:xfrm>
              <a:off x="6192813" y="3994776"/>
              <a:ext cx="287772" cy="369332"/>
            </a:xfrm>
            <a:prstGeom prst="rect">
              <a:avLst/>
            </a:prstGeom>
            <a:noFill/>
          </p:spPr>
          <p:txBody>
            <a:bodyPr wrap="square" rtlCol="0">
              <a:spAutoFit/>
            </a:bodyPr>
            <a:lstStyle/>
            <a:p>
              <a:r>
                <a:rPr lang="cs-CZ" b="1" dirty="0" smtClean="0"/>
                <a:t>D</a:t>
              </a:r>
              <a:endParaRPr lang="cs-CZ" b="1" dirty="0"/>
            </a:p>
          </p:txBody>
        </p:sp>
        <p:sp>
          <p:nvSpPr>
            <p:cNvPr id="59" name="TextovéPole 58"/>
            <p:cNvSpPr txBox="1"/>
            <p:nvPr/>
          </p:nvSpPr>
          <p:spPr>
            <a:xfrm>
              <a:off x="5986452" y="3683351"/>
              <a:ext cx="287772" cy="369332"/>
            </a:xfrm>
            <a:prstGeom prst="rect">
              <a:avLst/>
            </a:prstGeom>
            <a:noFill/>
          </p:spPr>
          <p:txBody>
            <a:bodyPr wrap="square" rtlCol="0">
              <a:spAutoFit/>
            </a:bodyPr>
            <a:lstStyle/>
            <a:p>
              <a:r>
                <a:rPr lang="cs-CZ" b="1" dirty="0" smtClean="0"/>
                <a:t>E</a:t>
              </a:r>
              <a:endParaRPr lang="cs-CZ" b="1" dirty="0"/>
            </a:p>
          </p:txBody>
        </p:sp>
        <p:sp>
          <p:nvSpPr>
            <p:cNvPr id="60" name="TextovéPole 59"/>
            <p:cNvSpPr txBox="1"/>
            <p:nvPr/>
          </p:nvSpPr>
          <p:spPr>
            <a:xfrm>
              <a:off x="6085648" y="3035010"/>
              <a:ext cx="287772" cy="369332"/>
            </a:xfrm>
            <a:prstGeom prst="rect">
              <a:avLst/>
            </a:prstGeom>
            <a:noFill/>
          </p:spPr>
          <p:txBody>
            <a:bodyPr wrap="square" rtlCol="0">
              <a:spAutoFit/>
            </a:bodyPr>
            <a:lstStyle/>
            <a:p>
              <a:r>
                <a:rPr lang="cs-CZ" b="1" dirty="0" smtClean="0"/>
                <a:t>A</a:t>
              </a:r>
              <a:endParaRPr lang="cs-CZ" b="1" dirty="0"/>
            </a:p>
          </p:txBody>
        </p:sp>
      </p:grpSp>
      <p:grpSp>
        <p:nvGrpSpPr>
          <p:cNvPr id="83" name="Skupina 82"/>
          <p:cNvGrpSpPr/>
          <p:nvPr/>
        </p:nvGrpSpPr>
        <p:grpSpPr>
          <a:xfrm>
            <a:off x="539812" y="4149080"/>
            <a:ext cx="1127071" cy="1631125"/>
            <a:chOff x="539812" y="4149080"/>
            <a:chExt cx="1127071" cy="1631125"/>
          </a:xfrm>
        </p:grpSpPr>
        <p:grpSp>
          <p:nvGrpSpPr>
            <p:cNvPr id="10" name="Skupina 9"/>
            <p:cNvGrpSpPr/>
            <p:nvPr/>
          </p:nvGrpSpPr>
          <p:grpSpPr>
            <a:xfrm>
              <a:off x="539812" y="4149080"/>
              <a:ext cx="1127071" cy="1631125"/>
              <a:chOff x="780633" y="1077794"/>
              <a:chExt cx="1174021" cy="2153541"/>
            </a:xfrm>
          </p:grpSpPr>
          <p:sp>
            <p:nvSpPr>
              <p:cNvPr id="11" name="Vývojový diagram: zpoždění 10"/>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Volný tvar 11"/>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61" name="TextovéPole 60"/>
            <p:cNvSpPr txBox="1"/>
            <p:nvPr/>
          </p:nvSpPr>
          <p:spPr>
            <a:xfrm>
              <a:off x="587798" y="4353611"/>
              <a:ext cx="287772" cy="369332"/>
            </a:xfrm>
            <a:prstGeom prst="rect">
              <a:avLst/>
            </a:prstGeom>
            <a:noFill/>
          </p:spPr>
          <p:txBody>
            <a:bodyPr wrap="square" rtlCol="0">
              <a:spAutoFit/>
            </a:bodyPr>
            <a:lstStyle/>
            <a:p>
              <a:r>
                <a:rPr lang="cs-CZ" b="1" dirty="0" smtClean="0"/>
                <a:t>K</a:t>
              </a:r>
              <a:endParaRPr lang="cs-CZ" b="1" dirty="0"/>
            </a:p>
          </p:txBody>
        </p:sp>
        <p:sp>
          <p:nvSpPr>
            <p:cNvPr id="62" name="TextovéPole 61"/>
            <p:cNvSpPr txBox="1"/>
            <p:nvPr/>
          </p:nvSpPr>
          <p:spPr>
            <a:xfrm>
              <a:off x="1294302" y="4353611"/>
              <a:ext cx="287772" cy="369332"/>
            </a:xfrm>
            <a:prstGeom prst="rect">
              <a:avLst/>
            </a:prstGeom>
            <a:noFill/>
          </p:spPr>
          <p:txBody>
            <a:bodyPr wrap="square" rtlCol="0">
              <a:spAutoFit/>
            </a:bodyPr>
            <a:lstStyle/>
            <a:p>
              <a:r>
                <a:rPr lang="cs-CZ" b="1" dirty="0" smtClean="0"/>
                <a:t>O</a:t>
              </a:r>
              <a:endParaRPr lang="cs-CZ" b="1" dirty="0"/>
            </a:p>
          </p:txBody>
        </p:sp>
        <p:sp>
          <p:nvSpPr>
            <p:cNvPr id="63" name="TextovéPole 62"/>
            <p:cNvSpPr txBox="1"/>
            <p:nvPr/>
          </p:nvSpPr>
          <p:spPr>
            <a:xfrm>
              <a:off x="945433" y="4199671"/>
              <a:ext cx="287772" cy="369332"/>
            </a:xfrm>
            <a:prstGeom prst="rect">
              <a:avLst/>
            </a:prstGeom>
            <a:noFill/>
          </p:spPr>
          <p:txBody>
            <a:bodyPr wrap="square" rtlCol="0">
              <a:spAutoFit/>
            </a:bodyPr>
            <a:lstStyle/>
            <a:p>
              <a:r>
                <a:rPr lang="cs-CZ" b="1" dirty="0" smtClean="0"/>
                <a:t>Á</a:t>
              </a:r>
              <a:endParaRPr lang="cs-CZ" b="1" dirty="0"/>
            </a:p>
          </p:txBody>
        </p:sp>
        <p:sp>
          <p:nvSpPr>
            <p:cNvPr id="64" name="TextovéPole 63"/>
            <p:cNvSpPr txBox="1"/>
            <p:nvPr/>
          </p:nvSpPr>
          <p:spPr>
            <a:xfrm>
              <a:off x="1019456" y="4952081"/>
              <a:ext cx="287772" cy="369332"/>
            </a:xfrm>
            <a:prstGeom prst="rect">
              <a:avLst/>
            </a:prstGeom>
            <a:noFill/>
          </p:spPr>
          <p:txBody>
            <a:bodyPr wrap="square" rtlCol="0">
              <a:spAutoFit/>
            </a:bodyPr>
            <a:lstStyle/>
            <a:p>
              <a:r>
                <a:rPr lang="cs-CZ" b="1" dirty="0" smtClean="0"/>
                <a:t>Z</a:t>
              </a:r>
              <a:endParaRPr lang="cs-CZ" b="1" dirty="0"/>
            </a:p>
          </p:txBody>
        </p:sp>
        <p:sp>
          <p:nvSpPr>
            <p:cNvPr id="65" name="TextovéPole 64"/>
            <p:cNvSpPr txBox="1"/>
            <p:nvPr/>
          </p:nvSpPr>
          <p:spPr>
            <a:xfrm>
              <a:off x="836098" y="5321413"/>
              <a:ext cx="287772" cy="369332"/>
            </a:xfrm>
            <a:prstGeom prst="rect">
              <a:avLst/>
            </a:prstGeom>
            <a:noFill/>
          </p:spPr>
          <p:txBody>
            <a:bodyPr wrap="square" rtlCol="0">
              <a:spAutoFit/>
            </a:bodyPr>
            <a:lstStyle/>
            <a:p>
              <a:r>
                <a:rPr lang="cs-CZ" b="1" dirty="0" smtClean="0"/>
                <a:t>K</a:t>
              </a:r>
              <a:endParaRPr lang="cs-CZ" b="1" dirty="0"/>
            </a:p>
          </p:txBody>
        </p:sp>
      </p:grpSp>
      <p:grpSp>
        <p:nvGrpSpPr>
          <p:cNvPr id="84" name="Skupina 83"/>
          <p:cNvGrpSpPr/>
          <p:nvPr/>
        </p:nvGrpSpPr>
        <p:grpSpPr>
          <a:xfrm>
            <a:off x="4027293" y="4352194"/>
            <a:ext cx="1127071" cy="1631125"/>
            <a:chOff x="4027293" y="4352194"/>
            <a:chExt cx="1127071" cy="1631125"/>
          </a:xfrm>
        </p:grpSpPr>
        <p:grpSp>
          <p:nvGrpSpPr>
            <p:cNvPr id="16" name="Skupina 15"/>
            <p:cNvGrpSpPr/>
            <p:nvPr/>
          </p:nvGrpSpPr>
          <p:grpSpPr>
            <a:xfrm>
              <a:off x="4027293" y="4352194"/>
              <a:ext cx="1127071" cy="1631125"/>
              <a:chOff x="780633" y="1077794"/>
              <a:chExt cx="1174021" cy="2153541"/>
            </a:xfrm>
          </p:grpSpPr>
          <p:sp>
            <p:nvSpPr>
              <p:cNvPr id="17" name="Vývojový diagram: zpoždění 16"/>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Volný tvar 17"/>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66" name="TextovéPole 65"/>
            <p:cNvSpPr txBox="1"/>
            <p:nvPr/>
          </p:nvSpPr>
          <p:spPr>
            <a:xfrm>
              <a:off x="4107995" y="4576223"/>
              <a:ext cx="287772" cy="369332"/>
            </a:xfrm>
            <a:prstGeom prst="rect">
              <a:avLst/>
            </a:prstGeom>
            <a:noFill/>
          </p:spPr>
          <p:txBody>
            <a:bodyPr wrap="square" rtlCol="0">
              <a:spAutoFit/>
            </a:bodyPr>
            <a:lstStyle/>
            <a:p>
              <a:r>
                <a:rPr lang="cs-CZ" b="1" dirty="0" smtClean="0"/>
                <a:t>K</a:t>
              </a:r>
              <a:endParaRPr lang="cs-CZ" b="1" dirty="0"/>
            </a:p>
          </p:txBody>
        </p:sp>
        <p:sp>
          <p:nvSpPr>
            <p:cNvPr id="67" name="TextovéPole 66"/>
            <p:cNvSpPr txBox="1"/>
            <p:nvPr/>
          </p:nvSpPr>
          <p:spPr>
            <a:xfrm>
              <a:off x="4493062" y="4391557"/>
              <a:ext cx="287772" cy="369332"/>
            </a:xfrm>
            <a:prstGeom prst="rect">
              <a:avLst/>
            </a:prstGeom>
            <a:noFill/>
          </p:spPr>
          <p:txBody>
            <a:bodyPr wrap="square" rtlCol="0">
              <a:spAutoFit/>
            </a:bodyPr>
            <a:lstStyle/>
            <a:p>
              <a:r>
                <a:rPr lang="cs-CZ" b="1" dirty="0" smtClean="0"/>
                <a:t>A</a:t>
              </a:r>
              <a:endParaRPr lang="cs-CZ" b="1" dirty="0"/>
            </a:p>
          </p:txBody>
        </p:sp>
        <p:sp>
          <p:nvSpPr>
            <p:cNvPr id="68" name="TextovéPole 67"/>
            <p:cNvSpPr txBox="1"/>
            <p:nvPr/>
          </p:nvSpPr>
          <p:spPr>
            <a:xfrm>
              <a:off x="4780834" y="4673434"/>
              <a:ext cx="287772" cy="369332"/>
            </a:xfrm>
            <a:prstGeom prst="rect">
              <a:avLst/>
            </a:prstGeom>
            <a:noFill/>
          </p:spPr>
          <p:txBody>
            <a:bodyPr wrap="square" rtlCol="0">
              <a:spAutoFit/>
            </a:bodyPr>
            <a:lstStyle/>
            <a:p>
              <a:r>
                <a:rPr lang="cs-CZ" b="1" dirty="0" smtClean="0"/>
                <a:t>B</a:t>
              </a:r>
              <a:endParaRPr lang="cs-CZ" b="1" dirty="0"/>
            </a:p>
          </p:txBody>
        </p:sp>
        <p:sp>
          <p:nvSpPr>
            <p:cNvPr id="69" name="TextovéPole 68"/>
            <p:cNvSpPr txBox="1"/>
            <p:nvPr/>
          </p:nvSpPr>
          <p:spPr>
            <a:xfrm>
              <a:off x="4476394" y="5125349"/>
              <a:ext cx="287772" cy="369332"/>
            </a:xfrm>
            <a:prstGeom prst="rect">
              <a:avLst/>
            </a:prstGeom>
            <a:noFill/>
          </p:spPr>
          <p:txBody>
            <a:bodyPr wrap="square" rtlCol="0">
              <a:spAutoFit/>
            </a:bodyPr>
            <a:lstStyle/>
            <a:p>
              <a:r>
                <a:rPr lang="cs-CZ" b="1" dirty="0" smtClean="0"/>
                <a:t>B</a:t>
              </a:r>
              <a:endParaRPr lang="cs-CZ" b="1" dirty="0"/>
            </a:p>
          </p:txBody>
        </p:sp>
        <p:sp>
          <p:nvSpPr>
            <p:cNvPr id="70" name="TextovéPole 69"/>
            <p:cNvSpPr txBox="1"/>
            <p:nvPr/>
          </p:nvSpPr>
          <p:spPr>
            <a:xfrm>
              <a:off x="4384394" y="5505907"/>
              <a:ext cx="287772" cy="369332"/>
            </a:xfrm>
            <a:prstGeom prst="rect">
              <a:avLst/>
            </a:prstGeom>
            <a:noFill/>
          </p:spPr>
          <p:txBody>
            <a:bodyPr wrap="square" rtlCol="0">
              <a:spAutoFit/>
            </a:bodyPr>
            <a:lstStyle/>
            <a:p>
              <a:r>
                <a:rPr lang="cs-CZ" b="1" dirty="0" smtClean="0"/>
                <a:t>A</a:t>
              </a:r>
              <a:endParaRPr lang="cs-CZ" b="1" dirty="0"/>
            </a:p>
          </p:txBody>
        </p:sp>
      </p:grpSp>
      <p:grpSp>
        <p:nvGrpSpPr>
          <p:cNvPr id="85" name="Skupina 84"/>
          <p:cNvGrpSpPr/>
          <p:nvPr/>
        </p:nvGrpSpPr>
        <p:grpSpPr>
          <a:xfrm>
            <a:off x="7504489" y="4352194"/>
            <a:ext cx="1127071" cy="1631125"/>
            <a:chOff x="7504489" y="4352194"/>
            <a:chExt cx="1127071" cy="1631125"/>
          </a:xfrm>
        </p:grpSpPr>
        <p:grpSp>
          <p:nvGrpSpPr>
            <p:cNvPr id="22" name="Skupina 21"/>
            <p:cNvGrpSpPr/>
            <p:nvPr/>
          </p:nvGrpSpPr>
          <p:grpSpPr>
            <a:xfrm>
              <a:off x="7504489" y="4352194"/>
              <a:ext cx="1127071" cy="1631125"/>
              <a:chOff x="780633" y="1077794"/>
              <a:chExt cx="1174021" cy="2153541"/>
            </a:xfrm>
          </p:grpSpPr>
          <p:sp>
            <p:nvSpPr>
              <p:cNvPr id="23" name="Vývojový diagram: zpoždění 22"/>
              <p:cNvSpPr/>
              <p:nvPr/>
            </p:nvSpPr>
            <p:spPr>
              <a:xfrm rot="16200000">
                <a:off x="899592" y="958835"/>
                <a:ext cx="936104" cy="1174021"/>
              </a:xfrm>
              <a:prstGeom prst="flowChartDelay">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4" name="Volný tvar 23"/>
              <p:cNvSpPr/>
              <p:nvPr/>
            </p:nvSpPr>
            <p:spPr>
              <a:xfrm>
                <a:off x="925622" y="2019869"/>
                <a:ext cx="876428" cy="1211466"/>
              </a:xfrm>
              <a:custGeom>
                <a:avLst/>
                <a:gdLst>
                  <a:gd name="connsiteX0" fmla="*/ 207142 w 876428"/>
                  <a:gd name="connsiteY0" fmla="*/ 13647 h 1211466"/>
                  <a:gd name="connsiteX1" fmla="*/ 2426 w 876428"/>
                  <a:gd name="connsiteY1" fmla="*/ 887104 h 1211466"/>
                  <a:gd name="connsiteX2" fmla="*/ 329972 w 876428"/>
                  <a:gd name="connsiteY2" fmla="*/ 1187355 h 1211466"/>
                  <a:gd name="connsiteX3" fmla="*/ 807644 w 876428"/>
                  <a:gd name="connsiteY3" fmla="*/ 1132764 h 1211466"/>
                  <a:gd name="connsiteX4" fmla="*/ 862235 w 876428"/>
                  <a:gd name="connsiteY4" fmla="*/ 655092 h 1211466"/>
                  <a:gd name="connsiteX5" fmla="*/ 698462 w 876428"/>
                  <a:gd name="connsiteY5" fmla="*/ 0 h 1211466"/>
                  <a:gd name="connsiteX6" fmla="*/ 698462 w 876428"/>
                  <a:gd name="connsiteY6" fmla="*/ 0 h 1211466"/>
                  <a:gd name="connsiteX7" fmla="*/ 698462 w 876428"/>
                  <a:gd name="connsiteY7" fmla="*/ 0 h 121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6428" h="1211466">
                    <a:moveTo>
                      <a:pt x="207142" y="13647"/>
                    </a:moveTo>
                    <a:cubicBezTo>
                      <a:pt x="94548" y="352566"/>
                      <a:pt x="-18046" y="691486"/>
                      <a:pt x="2426" y="887104"/>
                    </a:cubicBezTo>
                    <a:cubicBezTo>
                      <a:pt x="22898" y="1082722"/>
                      <a:pt x="195769" y="1146412"/>
                      <a:pt x="329972" y="1187355"/>
                    </a:cubicBezTo>
                    <a:cubicBezTo>
                      <a:pt x="464175" y="1228298"/>
                      <a:pt x="718934" y="1221474"/>
                      <a:pt x="807644" y="1132764"/>
                    </a:cubicBezTo>
                    <a:cubicBezTo>
                      <a:pt x="896354" y="1044054"/>
                      <a:pt x="880432" y="843886"/>
                      <a:pt x="862235" y="655092"/>
                    </a:cubicBezTo>
                    <a:cubicBezTo>
                      <a:pt x="844038" y="466298"/>
                      <a:pt x="698462" y="0"/>
                      <a:pt x="698462" y="0"/>
                    </a:cubicBezTo>
                    <a:lnTo>
                      <a:pt x="698462" y="0"/>
                    </a:lnTo>
                    <a:lnTo>
                      <a:pt x="698462"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grpSp>
        <p:sp>
          <p:nvSpPr>
            <p:cNvPr id="71" name="TextovéPole 70"/>
            <p:cNvSpPr txBox="1"/>
            <p:nvPr/>
          </p:nvSpPr>
          <p:spPr>
            <a:xfrm>
              <a:off x="7928978" y="5524355"/>
              <a:ext cx="287772" cy="369332"/>
            </a:xfrm>
            <a:prstGeom prst="rect">
              <a:avLst/>
            </a:prstGeom>
            <a:noFill/>
          </p:spPr>
          <p:txBody>
            <a:bodyPr wrap="square" rtlCol="0">
              <a:spAutoFit/>
            </a:bodyPr>
            <a:lstStyle/>
            <a:p>
              <a:r>
                <a:rPr lang="cs-CZ" b="1" dirty="0" smtClean="0"/>
                <a:t>K</a:t>
              </a:r>
              <a:endParaRPr lang="cs-CZ" b="1" dirty="0"/>
            </a:p>
          </p:txBody>
        </p:sp>
        <p:sp>
          <p:nvSpPr>
            <p:cNvPr id="72" name="TextovéPole 71"/>
            <p:cNvSpPr txBox="1"/>
            <p:nvPr/>
          </p:nvSpPr>
          <p:spPr>
            <a:xfrm>
              <a:off x="7567452" y="4595683"/>
              <a:ext cx="287772" cy="369332"/>
            </a:xfrm>
            <a:prstGeom prst="rect">
              <a:avLst/>
            </a:prstGeom>
            <a:noFill/>
          </p:spPr>
          <p:txBody>
            <a:bodyPr wrap="square" rtlCol="0">
              <a:spAutoFit/>
            </a:bodyPr>
            <a:lstStyle/>
            <a:p>
              <a:r>
                <a:rPr lang="cs-CZ" b="1" dirty="0" smtClean="0"/>
                <a:t>N</a:t>
              </a:r>
              <a:endParaRPr lang="cs-CZ" b="1" dirty="0"/>
            </a:p>
          </p:txBody>
        </p:sp>
        <p:sp>
          <p:nvSpPr>
            <p:cNvPr id="73" name="TextovéPole 72"/>
            <p:cNvSpPr txBox="1"/>
            <p:nvPr/>
          </p:nvSpPr>
          <p:spPr>
            <a:xfrm>
              <a:off x="7825050" y="4404491"/>
              <a:ext cx="287772" cy="369332"/>
            </a:xfrm>
            <a:prstGeom prst="rect">
              <a:avLst/>
            </a:prstGeom>
            <a:noFill/>
          </p:spPr>
          <p:txBody>
            <a:bodyPr wrap="square" rtlCol="0">
              <a:spAutoFit/>
            </a:bodyPr>
            <a:lstStyle/>
            <a:p>
              <a:r>
                <a:rPr lang="cs-CZ" b="1" dirty="0" smtClean="0"/>
                <a:t>E</a:t>
              </a:r>
              <a:endParaRPr lang="cs-CZ" b="1" dirty="0"/>
            </a:p>
          </p:txBody>
        </p:sp>
        <p:sp>
          <p:nvSpPr>
            <p:cNvPr id="74" name="TextovéPole 73"/>
            <p:cNvSpPr txBox="1"/>
            <p:nvPr/>
          </p:nvSpPr>
          <p:spPr>
            <a:xfrm>
              <a:off x="8136321" y="4424567"/>
              <a:ext cx="287772" cy="369332"/>
            </a:xfrm>
            <a:prstGeom prst="rect">
              <a:avLst/>
            </a:prstGeom>
            <a:noFill/>
          </p:spPr>
          <p:txBody>
            <a:bodyPr wrap="square" rtlCol="0">
              <a:spAutoFit/>
            </a:bodyPr>
            <a:lstStyle/>
            <a:p>
              <a:r>
                <a:rPr lang="cs-CZ" b="1" dirty="0" smtClean="0"/>
                <a:t>E</a:t>
              </a:r>
              <a:endParaRPr lang="cs-CZ" b="1" dirty="0"/>
            </a:p>
          </p:txBody>
        </p:sp>
        <p:sp>
          <p:nvSpPr>
            <p:cNvPr id="75" name="TextovéPole 74"/>
            <p:cNvSpPr txBox="1"/>
            <p:nvPr/>
          </p:nvSpPr>
          <p:spPr>
            <a:xfrm>
              <a:off x="7825050" y="5155195"/>
              <a:ext cx="287772" cy="369332"/>
            </a:xfrm>
            <a:prstGeom prst="rect">
              <a:avLst/>
            </a:prstGeom>
            <a:noFill/>
          </p:spPr>
          <p:txBody>
            <a:bodyPr wrap="square" rtlCol="0">
              <a:spAutoFit/>
            </a:bodyPr>
            <a:lstStyle/>
            <a:p>
              <a:r>
                <a:rPr lang="cs-CZ" b="1" dirty="0" smtClean="0"/>
                <a:t>M</a:t>
              </a:r>
              <a:endParaRPr lang="cs-CZ" b="1" dirty="0"/>
            </a:p>
          </p:txBody>
        </p:sp>
        <p:sp>
          <p:nvSpPr>
            <p:cNvPr id="76" name="TextovéPole 75"/>
            <p:cNvSpPr txBox="1"/>
            <p:nvPr/>
          </p:nvSpPr>
          <p:spPr>
            <a:xfrm>
              <a:off x="7966846" y="4672720"/>
              <a:ext cx="287772" cy="369332"/>
            </a:xfrm>
            <a:prstGeom prst="rect">
              <a:avLst/>
            </a:prstGeom>
            <a:noFill/>
          </p:spPr>
          <p:txBody>
            <a:bodyPr wrap="square" rtlCol="0">
              <a:spAutoFit/>
            </a:bodyPr>
            <a:lstStyle/>
            <a:p>
              <a:r>
                <a:rPr lang="cs-CZ" b="1" dirty="0" smtClean="0"/>
                <a:t>Ř</a:t>
              </a:r>
              <a:endParaRPr lang="cs-CZ" b="1" dirty="0"/>
            </a:p>
          </p:txBody>
        </p:sp>
        <p:sp>
          <p:nvSpPr>
            <p:cNvPr id="77" name="TextovéPole 76"/>
            <p:cNvSpPr txBox="1"/>
            <p:nvPr/>
          </p:nvSpPr>
          <p:spPr>
            <a:xfrm>
              <a:off x="8096617" y="5321413"/>
              <a:ext cx="287772" cy="369332"/>
            </a:xfrm>
            <a:prstGeom prst="rect">
              <a:avLst/>
            </a:prstGeom>
            <a:noFill/>
          </p:spPr>
          <p:txBody>
            <a:bodyPr wrap="square" rtlCol="0">
              <a:spAutoFit/>
            </a:bodyPr>
            <a:lstStyle/>
            <a:p>
              <a:r>
                <a:rPr lang="cs-CZ" b="1" dirty="0" smtClean="0"/>
                <a:t>Á</a:t>
              </a:r>
              <a:endParaRPr lang="cs-CZ" b="1" dirty="0"/>
            </a:p>
          </p:txBody>
        </p:sp>
        <p:sp>
          <p:nvSpPr>
            <p:cNvPr id="78" name="TextovéPole 77"/>
            <p:cNvSpPr txBox="1"/>
            <p:nvPr/>
          </p:nvSpPr>
          <p:spPr>
            <a:xfrm>
              <a:off x="7686670" y="5379919"/>
              <a:ext cx="287772" cy="369332"/>
            </a:xfrm>
            <a:prstGeom prst="rect">
              <a:avLst/>
            </a:prstGeom>
            <a:noFill/>
          </p:spPr>
          <p:txBody>
            <a:bodyPr wrap="square" rtlCol="0">
              <a:spAutoFit/>
            </a:bodyPr>
            <a:lstStyle/>
            <a:p>
              <a:r>
                <a:rPr lang="cs-CZ" b="1" dirty="0" smtClean="0"/>
                <a:t>Č</a:t>
              </a:r>
              <a:endParaRPr lang="cs-CZ" b="1" dirty="0"/>
            </a:p>
          </p:txBody>
        </p:sp>
      </p:grpSp>
    </p:spTree>
    <p:extLst>
      <p:ext uri="{BB962C8B-B14F-4D97-AF65-F5344CB8AC3E}">
        <p14:creationId xmlns:p14="http://schemas.microsoft.com/office/powerpoint/2010/main" val="14441445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27838"/>
            <a:ext cx="8712968" cy="830997"/>
          </a:xfrm>
          <a:prstGeom prst="rect">
            <a:avLst/>
          </a:prstGeom>
          <a:noFill/>
        </p:spPr>
        <p:txBody>
          <a:bodyPr wrap="square" rtlCol="0">
            <a:spAutoFit/>
          </a:bodyPr>
          <a:lstStyle/>
          <a:p>
            <a:pPr algn="ctr"/>
            <a:r>
              <a:rPr lang="cs-CZ" sz="2400" b="1" dirty="0" smtClean="0">
                <a:solidFill>
                  <a:schemeClr val="bg2">
                    <a:lumMod val="10000"/>
                  </a:schemeClr>
                </a:solidFill>
                <a:latin typeface="Comic Sans MS" pitchFamily="66" charset="0"/>
              </a:rPr>
              <a:t>Písmeno u správné odpovědi zakroužkuj a zapisuj do tajenky.</a:t>
            </a:r>
            <a:endParaRPr lang="cs-CZ" sz="2400" b="1" dirty="0">
              <a:solidFill>
                <a:schemeClr val="bg2">
                  <a:lumMod val="10000"/>
                </a:schemeClr>
              </a:solidFill>
              <a:latin typeface="Comic Sans MS" pitchFamily="66" charset="0"/>
            </a:endParaRPr>
          </a:p>
        </p:txBody>
      </p:sp>
      <p:sp>
        <p:nvSpPr>
          <p:cNvPr id="3" name="TextovéPole 2"/>
          <p:cNvSpPr txBox="1"/>
          <p:nvPr/>
        </p:nvSpPr>
        <p:spPr>
          <a:xfrm>
            <a:off x="158719" y="1196752"/>
            <a:ext cx="8712968" cy="4247317"/>
          </a:xfrm>
          <a:prstGeom prst="rect">
            <a:avLst/>
          </a:prstGeom>
          <a:noFill/>
        </p:spPr>
        <p:txBody>
          <a:bodyPr wrap="square" rtlCol="0">
            <a:spAutoFit/>
          </a:bodyPr>
          <a:lstStyle/>
          <a:p>
            <a:pPr marL="342900" indent="-342900">
              <a:lnSpc>
                <a:spcPct val="150000"/>
              </a:lnSpc>
              <a:buAutoNum type="arabicPeriod"/>
            </a:pPr>
            <a:r>
              <a:rPr lang="cs-CZ" sz="2000" b="1" dirty="0" smtClean="0">
                <a:latin typeface="Comic Sans MS" pitchFamily="66" charset="0"/>
              </a:rPr>
              <a:t>Houby sbíráme do 		</a:t>
            </a:r>
            <a:r>
              <a:rPr lang="cs-CZ" sz="2000" b="1" dirty="0" smtClean="0">
                <a:solidFill>
                  <a:srgbClr val="C00000"/>
                </a:solidFill>
                <a:latin typeface="Comic Sans MS" pitchFamily="66" charset="0"/>
              </a:rPr>
              <a:t>P</a:t>
            </a:r>
            <a:r>
              <a:rPr lang="cs-CZ" sz="2000" b="1" dirty="0" smtClean="0">
                <a:latin typeface="Comic Sans MS" pitchFamily="66" charset="0"/>
              </a:rPr>
              <a:t>  čehokoli		</a:t>
            </a:r>
            <a:r>
              <a:rPr lang="cs-CZ" sz="2000" b="1" dirty="0" smtClean="0">
                <a:solidFill>
                  <a:srgbClr val="0070C0"/>
                </a:solidFill>
                <a:latin typeface="Comic Sans MS" pitchFamily="66" charset="0"/>
              </a:rPr>
              <a:t>Z</a:t>
            </a:r>
            <a:r>
              <a:rPr lang="cs-CZ" sz="2000" b="1" dirty="0" smtClean="0">
                <a:latin typeface="Comic Sans MS" pitchFamily="66" charset="0"/>
              </a:rPr>
              <a:t>  košíku.</a:t>
            </a:r>
          </a:p>
          <a:p>
            <a:pPr marL="342900" indent="-342900">
              <a:lnSpc>
                <a:spcPct val="150000"/>
              </a:lnSpc>
              <a:buAutoNum type="arabicPeriod"/>
            </a:pPr>
            <a:r>
              <a:rPr lang="cs-CZ" sz="2000" b="1" dirty="0" smtClean="0">
                <a:latin typeface="Comic Sans MS" pitchFamily="66" charset="0"/>
              </a:rPr>
              <a:t>Sbíráme pouze houby,	</a:t>
            </a:r>
            <a:r>
              <a:rPr lang="cs-CZ" sz="2000" b="1" dirty="0" smtClean="0">
                <a:solidFill>
                  <a:srgbClr val="C00000"/>
                </a:solidFill>
                <a:latin typeface="Comic Sans MS" pitchFamily="66" charset="0"/>
              </a:rPr>
              <a:t>Á</a:t>
            </a:r>
            <a:r>
              <a:rPr lang="cs-CZ" sz="2000" b="1" dirty="0" smtClean="0">
                <a:latin typeface="Comic Sans MS" pitchFamily="66" charset="0"/>
              </a:rPr>
              <a:t>  které známe	</a:t>
            </a:r>
            <a:r>
              <a:rPr lang="cs-CZ" sz="2000" b="1" dirty="0" smtClean="0">
                <a:solidFill>
                  <a:srgbClr val="0070C0"/>
                </a:solidFill>
                <a:latin typeface="Comic Sans MS" pitchFamily="66" charset="0"/>
              </a:rPr>
              <a:t>I</a:t>
            </a:r>
            <a:r>
              <a:rPr lang="cs-CZ" sz="2000" b="1" dirty="0" smtClean="0">
                <a:latin typeface="Comic Sans MS" pitchFamily="66" charset="0"/>
              </a:rPr>
              <a:t>  všechny.</a:t>
            </a:r>
          </a:p>
          <a:p>
            <a:pPr marL="342900" indent="-342900">
              <a:lnSpc>
                <a:spcPct val="150000"/>
              </a:lnSpc>
              <a:buAutoNum type="arabicPeriod"/>
            </a:pPr>
            <a:r>
              <a:rPr lang="cs-CZ" sz="2000" b="1" dirty="0" smtClean="0">
                <a:latin typeface="Comic Sans MS" pitchFamily="66" charset="0"/>
              </a:rPr>
              <a:t>Jedovaté houby		</a:t>
            </a:r>
            <a:r>
              <a:rPr lang="cs-CZ" sz="2000" b="1" dirty="0" smtClean="0">
                <a:solidFill>
                  <a:srgbClr val="C00000"/>
                </a:solidFill>
                <a:latin typeface="Comic Sans MS" pitchFamily="66" charset="0"/>
              </a:rPr>
              <a:t>S</a:t>
            </a:r>
            <a:r>
              <a:rPr lang="cs-CZ" sz="2000" b="1" dirty="0" smtClean="0">
                <a:latin typeface="Comic Sans MS" pitchFamily="66" charset="0"/>
              </a:rPr>
              <a:t>  neničíme		</a:t>
            </a:r>
            <a:r>
              <a:rPr lang="cs-CZ" sz="2000" b="1" dirty="0" smtClean="0">
                <a:solidFill>
                  <a:srgbClr val="0070C0"/>
                </a:solidFill>
                <a:latin typeface="Comic Sans MS" pitchFamily="66" charset="0"/>
              </a:rPr>
              <a:t>L</a:t>
            </a:r>
            <a:r>
              <a:rPr lang="cs-CZ" sz="2000" b="1" dirty="0" smtClean="0">
                <a:latin typeface="Comic Sans MS" pitchFamily="66" charset="0"/>
              </a:rPr>
              <a:t>  zničíme.</a:t>
            </a:r>
          </a:p>
          <a:p>
            <a:pPr marL="342900" indent="-342900">
              <a:lnSpc>
                <a:spcPct val="150000"/>
              </a:lnSpc>
              <a:buAutoNum type="arabicPeriod"/>
            </a:pPr>
            <a:r>
              <a:rPr lang="cs-CZ" sz="2000" b="1" dirty="0" smtClean="0">
                <a:latin typeface="Comic Sans MS" pitchFamily="66" charset="0"/>
              </a:rPr>
              <a:t>Plodnici z půdy		</a:t>
            </a:r>
            <a:r>
              <a:rPr lang="cs-CZ" sz="2000" b="1" dirty="0" smtClean="0">
                <a:solidFill>
                  <a:srgbClr val="C00000"/>
                </a:solidFill>
                <a:latin typeface="Comic Sans MS" pitchFamily="66" charset="0"/>
              </a:rPr>
              <a:t>E</a:t>
            </a:r>
            <a:r>
              <a:rPr lang="cs-CZ" sz="2000" b="1" dirty="0" smtClean="0">
                <a:latin typeface="Comic Sans MS" pitchFamily="66" charset="0"/>
              </a:rPr>
              <a:t>  vyřežeme		</a:t>
            </a:r>
            <a:r>
              <a:rPr lang="cs-CZ" sz="2000" b="1" dirty="0" smtClean="0">
                <a:solidFill>
                  <a:srgbClr val="0070C0"/>
                </a:solidFill>
                <a:latin typeface="Comic Sans MS" pitchFamily="66" charset="0"/>
              </a:rPr>
              <a:t>A</a:t>
            </a:r>
            <a:r>
              <a:rPr lang="cs-CZ" sz="2000" b="1" dirty="0" smtClean="0">
                <a:latin typeface="Comic Sans MS" pitchFamily="66" charset="0"/>
              </a:rPr>
              <a:t>  opatrně 								    vykroutíme.</a:t>
            </a:r>
          </a:p>
          <a:p>
            <a:pPr marL="342900" indent="-342900">
              <a:lnSpc>
                <a:spcPct val="150000"/>
              </a:lnSpc>
              <a:buAutoNum type="arabicPeriod"/>
            </a:pPr>
            <a:r>
              <a:rPr lang="cs-CZ" sz="2000" b="1" dirty="0" smtClean="0">
                <a:latin typeface="Comic Sans MS" pitchFamily="66" charset="0"/>
              </a:rPr>
              <a:t>Podhoubí			</a:t>
            </a:r>
            <a:r>
              <a:rPr lang="cs-CZ" sz="2000" b="1" dirty="0" smtClean="0">
                <a:solidFill>
                  <a:srgbClr val="C00000"/>
                </a:solidFill>
                <a:latin typeface="Comic Sans MS" pitchFamily="66" charset="0"/>
              </a:rPr>
              <a:t>F</a:t>
            </a:r>
            <a:r>
              <a:rPr lang="cs-CZ" sz="2000" b="1" dirty="0" smtClean="0">
                <a:latin typeface="Comic Sans MS" pitchFamily="66" charset="0"/>
              </a:rPr>
              <a:t>  vytrhneme		</a:t>
            </a:r>
            <a:r>
              <a:rPr lang="cs-CZ" sz="2000" b="1" dirty="0" smtClean="0">
                <a:solidFill>
                  <a:srgbClr val="0070C0"/>
                </a:solidFill>
                <a:latin typeface="Comic Sans MS" pitchFamily="66" charset="0"/>
              </a:rPr>
              <a:t>D</a:t>
            </a:r>
            <a:r>
              <a:rPr lang="cs-CZ" sz="2000" b="1" dirty="0" smtClean="0">
                <a:latin typeface="Comic Sans MS" pitchFamily="66" charset="0"/>
              </a:rPr>
              <a:t>  přikryjeme 								    půdou.</a:t>
            </a:r>
          </a:p>
          <a:p>
            <a:pPr marL="342900" indent="-342900">
              <a:lnSpc>
                <a:spcPct val="150000"/>
              </a:lnSpc>
              <a:buAutoNum type="arabicPeriod"/>
            </a:pPr>
            <a:r>
              <a:rPr lang="cs-CZ" sz="2000" b="1" dirty="0" smtClean="0">
                <a:latin typeface="Comic Sans MS" pitchFamily="66" charset="0"/>
              </a:rPr>
              <a:t>Nasbírané houby		</a:t>
            </a:r>
            <a:r>
              <a:rPr lang="cs-CZ" sz="2000" b="1" dirty="0" smtClean="0">
                <a:solidFill>
                  <a:srgbClr val="C00000"/>
                </a:solidFill>
                <a:latin typeface="Comic Sans MS" pitchFamily="66" charset="0"/>
              </a:rPr>
              <a:t>Y</a:t>
            </a:r>
            <a:r>
              <a:rPr lang="cs-CZ" sz="2000" b="1" dirty="0" smtClean="0">
                <a:latin typeface="Comic Sans MS" pitchFamily="66" charset="0"/>
              </a:rPr>
              <a:t>  brzy zpracujeme	</a:t>
            </a:r>
            <a:r>
              <a:rPr lang="cs-CZ" sz="2000" b="1" dirty="0" smtClean="0">
                <a:solidFill>
                  <a:srgbClr val="0070C0"/>
                </a:solidFill>
                <a:latin typeface="Comic Sans MS" pitchFamily="66" charset="0"/>
              </a:rPr>
              <a:t>I</a:t>
            </a:r>
            <a:r>
              <a:rPr lang="cs-CZ" sz="2000" b="1" dirty="0" smtClean="0">
                <a:latin typeface="Comic Sans MS" pitchFamily="66" charset="0"/>
              </a:rPr>
              <a:t>  zpracujeme 							   kdykoli.</a:t>
            </a:r>
            <a:endParaRPr lang="cs-CZ" sz="2000" b="1" dirty="0">
              <a:latin typeface="Comic Sans MS" pitchFamily="66" charset="0"/>
            </a:endParaRPr>
          </a:p>
        </p:txBody>
      </p:sp>
      <p:sp>
        <p:nvSpPr>
          <p:cNvPr id="4" name="TextovéPole 3"/>
          <p:cNvSpPr txBox="1"/>
          <p:nvPr/>
        </p:nvSpPr>
        <p:spPr>
          <a:xfrm>
            <a:off x="179511" y="5821537"/>
            <a:ext cx="8692175" cy="400110"/>
          </a:xfrm>
          <a:prstGeom prst="rect">
            <a:avLst/>
          </a:prstGeom>
          <a:noFill/>
        </p:spPr>
        <p:txBody>
          <a:bodyPr wrap="square" rtlCol="0">
            <a:spAutoFit/>
          </a:bodyPr>
          <a:lstStyle/>
          <a:p>
            <a:r>
              <a:rPr lang="cs-CZ" sz="2000" b="1" i="1" dirty="0" smtClean="0">
                <a:solidFill>
                  <a:schemeClr val="accent1">
                    <a:lumMod val="50000"/>
                  </a:schemeClr>
                </a:solidFill>
              </a:rPr>
              <a:t>Tajenka </a:t>
            </a:r>
            <a:r>
              <a:rPr lang="cs-CZ" sz="2000" b="1" dirty="0" smtClean="0"/>
              <a:t>:  Známe všechny                                                              správného houbaře.</a:t>
            </a:r>
            <a:endParaRPr lang="cs-CZ" sz="2000" b="1" dirty="0"/>
          </a:p>
        </p:txBody>
      </p:sp>
      <p:graphicFrame>
        <p:nvGraphicFramePr>
          <p:cNvPr id="6" name="Tabulka 5"/>
          <p:cNvGraphicFramePr>
            <a:graphicFrameLocks noGrp="1"/>
          </p:cNvGraphicFramePr>
          <p:nvPr>
            <p:extLst>
              <p:ext uri="{D42A27DB-BD31-4B8C-83A1-F6EECF244321}">
                <p14:modId xmlns:p14="http://schemas.microsoft.com/office/powerpoint/2010/main" val="1639080006"/>
              </p:ext>
            </p:extLst>
          </p:nvPr>
        </p:nvGraphicFramePr>
        <p:xfrm>
          <a:off x="3131840" y="5821537"/>
          <a:ext cx="3164976" cy="370840"/>
        </p:xfrm>
        <a:graphic>
          <a:graphicData uri="http://schemas.openxmlformats.org/drawingml/2006/table">
            <a:tbl>
              <a:tblPr firstRow="1" bandRow="1">
                <a:tableStyleId>{5C22544A-7EE6-4342-B048-85BDC9FD1C3A}</a:tableStyleId>
              </a:tblPr>
              <a:tblGrid>
                <a:gridCol w="527496"/>
                <a:gridCol w="527496"/>
                <a:gridCol w="527496"/>
                <a:gridCol w="527496"/>
                <a:gridCol w="527496"/>
                <a:gridCol w="527496"/>
              </a:tblGrid>
              <a:tr h="370840">
                <a:tc>
                  <a:txBody>
                    <a:bodyPr/>
                    <a:lstStyle/>
                    <a:p>
                      <a:endParaRPr lang="cs-CZ" dirty="0"/>
                    </a:p>
                  </a:txBody>
                  <a:tcPr/>
                </a:tc>
                <a:tc>
                  <a:txBody>
                    <a:bodyPr/>
                    <a:lstStyle/>
                    <a:p>
                      <a:endParaRPr lang="cs-CZ"/>
                    </a:p>
                  </a:txBody>
                  <a:tcPr/>
                </a:tc>
                <a:tc>
                  <a:txBody>
                    <a:bodyPr/>
                    <a:lstStyle/>
                    <a:p>
                      <a:endParaRPr lang="cs-CZ" dirty="0"/>
                    </a:p>
                  </a:txBody>
                  <a:tcPr/>
                </a:tc>
                <a:tc>
                  <a:txBody>
                    <a:bodyPr/>
                    <a:lstStyle/>
                    <a:p>
                      <a:endParaRPr lang="cs-CZ"/>
                    </a:p>
                  </a:txBody>
                  <a:tcPr/>
                </a:tc>
                <a:tc>
                  <a:txBody>
                    <a:bodyPr/>
                    <a:lstStyle/>
                    <a:p>
                      <a:endParaRPr lang="cs-CZ"/>
                    </a:p>
                  </a:txBody>
                  <a:tcPr/>
                </a:tc>
                <a:tc>
                  <a:txBody>
                    <a:bodyPr/>
                    <a:lstStyle/>
                    <a:p>
                      <a:endParaRPr lang="cs-CZ" dirty="0"/>
                    </a:p>
                  </a:txBody>
                  <a:tcPr/>
                </a:tc>
              </a:tr>
            </a:tbl>
          </a:graphicData>
        </a:graphic>
      </p:graphicFrame>
      <p:sp>
        <p:nvSpPr>
          <p:cNvPr id="7" name="TextovéPole 6"/>
          <p:cNvSpPr txBox="1"/>
          <p:nvPr/>
        </p:nvSpPr>
        <p:spPr>
          <a:xfrm>
            <a:off x="3419872" y="6348208"/>
            <a:ext cx="2376264" cy="430887"/>
          </a:xfrm>
          <a:prstGeom prst="rect">
            <a:avLst/>
          </a:prstGeom>
          <a:noFill/>
        </p:spPr>
        <p:txBody>
          <a:bodyPr wrap="square" rtlCol="0">
            <a:spAutoFit/>
          </a:bodyPr>
          <a:lstStyle/>
          <a:p>
            <a:pPr algn="ctr"/>
            <a:r>
              <a:rPr lang="cs-CZ" sz="2200" b="1" cap="small" dirty="0" smtClean="0">
                <a:solidFill>
                  <a:srgbClr val="FF0000"/>
                </a:solidFill>
                <a:latin typeface="Comic Sans MS" pitchFamily="66" charset="0"/>
              </a:rPr>
              <a:t>ZÁSADY</a:t>
            </a:r>
            <a:endParaRPr lang="cs-CZ" sz="2200" b="1" cap="small" dirty="0">
              <a:solidFill>
                <a:srgbClr val="FF0000"/>
              </a:solidFill>
              <a:latin typeface="Comic Sans MS" pitchFamily="66" charset="0"/>
            </a:endParaRPr>
          </a:p>
        </p:txBody>
      </p:sp>
    </p:spTree>
    <p:extLst>
      <p:ext uri="{BB962C8B-B14F-4D97-AF65-F5344CB8AC3E}">
        <p14:creationId xmlns:p14="http://schemas.microsoft.com/office/powerpoint/2010/main" val="259543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8656"/>
            <a:ext cx="8712968" cy="830997"/>
          </a:xfrm>
          <a:prstGeom prst="rect">
            <a:avLst/>
          </a:prstGeom>
          <a:noFill/>
        </p:spPr>
        <p:txBody>
          <a:bodyPr wrap="square" rtlCol="0">
            <a:spAutoFit/>
          </a:bodyPr>
          <a:lstStyle/>
          <a:p>
            <a:pPr algn="ctr"/>
            <a:r>
              <a:rPr lang="cs-CZ" sz="2400" b="1" dirty="0" smtClean="0">
                <a:solidFill>
                  <a:schemeClr val="bg2">
                    <a:lumMod val="10000"/>
                  </a:schemeClr>
                </a:solidFill>
                <a:latin typeface="Comic Sans MS" pitchFamily="66" charset="0"/>
              </a:rPr>
              <a:t>Víte, že? Autor zajímavostí udělal v textu tři chyby. Umíš je najít a opravit?</a:t>
            </a:r>
            <a:endParaRPr lang="cs-CZ" sz="2400" b="1" dirty="0">
              <a:solidFill>
                <a:schemeClr val="bg2">
                  <a:lumMod val="10000"/>
                </a:schemeClr>
              </a:solidFill>
              <a:latin typeface="Comic Sans MS" pitchFamily="66" charset="0"/>
            </a:endParaRPr>
          </a:p>
        </p:txBody>
      </p:sp>
      <p:sp>
        <p:nvSpPr>
          <p:cNvPr id="3" name="TextovéPole 2"/>
          <p:cNvSpPr txBox="1"/>
          <p:nvPr/>
        </p:nvSpPr>
        <p:spPr>
          <a:xfrm>
            <a:off x="199662" y="1124744"/>
            <a:ext cx="8712968" cy="5262979"/>
          </a:xfrm>
          <a:prstGeom prst="rect">
            <a:avLst/>
          </a:prstGeom>
          <a:noFill/>
        </p:spPr>
        <p:txBody>
          <a:bodyPr wrap="square" rtlCol="0">
            <a:spAutoFit/>
          </a:bodyPr>
          <a:lstStyle/>
          <a:p>
            <a:r>
              <a:rPr lang="cs-CZ" sz="2400" b="1" dirty="0" smtClean="0">
                <a:solidFill>
                  <a:schemeClr val="accent5">
                    <a:lumMod val="50000"/>
                  </a:schemeClr>
                </a:solidFill>
                <a:latin typeface="Comic Sans MS" pitchFamily="66" charset="0"/>
              </a:rPr>
              <a:t>Houby mohou být skvělou lahůdkou, zdrojem léků (Penicilin); jiné jsou jedovaté tak, že dokážou zabít nebo jsou ničivými škůdci – například dřeva. Houby </a:t>
            </a:r>
            <a:br>
              <a:rPr lang="cs-CZ" sz="2400" b="1" dirty="0" smtClean="0">
                <a:solidFill>
                  <a:schemeClr val="accent5">
                    <a:lumMod val="50000"/>
                  </a:schemeClr>
                </a:solidFill>
                <a:latin typeface="Comic Sans MS" pitchFamily="66" charset="0"/>
              </a:rPr>
            </a:br>
            <a:r>
              <a:rPr lang="cs-CZ" sz="2400" b="1" dirty="0" smtClean="0">
                <a:solidFill>
                  <a:schemeClr val="accent5">
                    <a:lumMod val="50000"/>
                  </a:schemeClr>
                </a:solidFill>
                <a:latin typeface="Comic Sans MS" pitchFamily="66" charset="0"/>
              </a:rPr>
              <a:t>s obrovskými plodnicemi – plísně, způsobují různá onemocnění; naproti tomu houby známé jako kvasinky napomáhají při výrobě piva, vína. Některé druhy kvasinek používají pekaři do těsta.</a:t>
            </a:r>
          </a:p>
          <a:p>
            <a:r>
              <a:rPr lang="cs-CZ" sz="2400" b="1" dirty="0" smtClean="0">
                <a:solidFill>
                  <a:schemeClr val="accent5">
                    <a:lumMod val="50000"/>
                  </a:schemeClr>
                </a:solidFill>
                <a:latin typeface="Comic Sans MS" pitchFamily="66" charset="0"/>
              </a:rPr>
              <a:t>Označení houba skrývá podivuhodně různorodou skupinu organismů, které dokáží vyrobit svou vlastní potravu, proto jsou nuceny žít na jiných živých organismech nebo na mrtvém či rozkládajícím se organickém materiálu. Houby rostou neviděné po většinu svého života, protože hlavní struktury – houbová vlákna, žijí nad povrchem země.</a:t>
            </a:r>
            <a:endParaRPr lang="cs-CZ" sz="2400" b="1" dirty="0">
              <a:solidFill>
                <a:schemeClr val="accent5">
                  <a:lumMod val="50000"/>
                </a:schemeClr>
              </a:solidFill>
              <a:latin typeface="Comic Sans MS" pitchFamily="66" charset="0"/>
            </a:endParaRPr>
          </a:p>
        </p:txBody>
      </p:sp>
    </p:spTree>
    <p:extLst>
      <p:ext uri="{BB962C8B-B14F-4D97-AF65-F5344CB8AC3E}">
        <p14:creationId xmlns:p14="http://schemas.microsoft.com/office/powerpoint/2010/main" val="1010021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8656"/>
            <a:ext cx="8712968" cy="830997"/>
          </a:xfrm>
          <a:prstGeom prst="rect">
            <a:avLst/>
          </a:prstGeom>
          <a:noFill/>
        </p:spPr>
        <p:txBody>
          <a:bodyPr wrap="square" rtlCol="0">
            <a:spAutoFit/>
          </a:bodyPr>
          <a:lstStyle/>
          <a:p>
            <a:pPr algn="ctr"/>
            <a:r>
              <a:rPr lang="cs-CZ" sz="2400" b="1" dirty="0" smtClean="0">
                <a:solidFill>
                  <a:schemeClr val="bg2">
                    <a:lumMod val="10000"/>
                  </a:schemeClr>
                </a:solidFill>
                <a:latin typeface="Comic Sans MS" pitchFamily="66" charset="0"/>
              </a:rPr>
              <a:t>Víte, že? Autor zajímavostí udělal v textu tři chyby. Umíš je najít a opravit? </a:t>
            </a:r>
            <a:r>
              <a:rPr lang="cs-CZ" sz="2400" b="1" dirty="0" smtClean="0">
                <a:solidFill>
                  <a:srgbClr val="FF0000"/>
                </a:solidFill>
                <a:latin typeface="Comic Sans MS" pitchFamily="66" charset="0"/>
              </a:rPr>
              <a:t>Řešení</a:t>
            </a:r>
            <a:endParaRPr lang="cs-CZ" sz="2400" b="1" dirty="0">
              <a:solidFill>
                <a:srgbClr val="FF0000"/>
              </a:solidFill>
              <a:latin typeface="Comic Sans MS" pitchFamily="66" charset="0"/>
            </a:endParaRPr>
          </a:p>
        </p:txBody>
      </p:sp>
      <p:sp>
        <p:nvSpPr>
          <p:cNvPr id="3" name="TextovéPole 2"/>
          <p:cNvSpPr txBox="1"/>
          <p:nvPr/>
        </p:nvSpPr>
        <p:spPr>
          <a:xfrm>
            <a:off x="199662" y="1124744"/>
            <a:ext cx="8712968" cy="5262979"/>
          </a:xfrm>
          <a:prstGeom prst="rect">
            <a:avLst/>
          </a:prstGeom>
          <a:noFill/>
        </p:spPr>
        <p:txBody>
          <a:bodyPr wrap="square" rtlCol="0">
            <a:spAutoFit/>
          </a:bodyPr>
          <a:lstStyle/>
          <a:p>
            <a:r>
              <a:rPr lang="cs-CZ" sz="2400" b="1" dirty="0" smtClean="0">
                <a:solidFill>
                  <a:schemeClr val="accent5">
                    <a:lumMod val="50000"/>
                  </a:schemeClr>
                </a:solidFill>
                <a:latin typeface="Comic Sans MS" pitchFamily="66" charset="0"/>
              </a:rPr>
              <a:t>Houby mohou být skvělou lahůdkou, zdrojem léků (Penicilin); jiné jsou jedovaté tak, že dokážou zabít nebo jsou ničivými škůdci – například dřeva. Houby </a:t>
            </a:r>
            <a:br>
              <a:rPr lang="cs-CZ" sz="2400" b="1" dirty="0" smtClean="0">
                <a:solidFill>
                  <a:schemeClr val="accent5">
                    <a:lumMod val="50000"/>
                  </a:schemeClr>
                </a:solidFill>
                <a:latin typeface="Comic Sans MS" pitchFamily="66" charset="0"/>
              </a:rPr>
            </a:br>
            <a:r>
              <a:rPr lang="cs-CZ" sz="2400" b="1" dirty="0" smtClean="0">
                <a:solidFill>
                  <a:schemeClr val="accent5">
                    <a:lumMod val="50000"/>
                  </a:schemeClr>
                </a:solidFill>
                <a:latin typeface="Comic Sans MS" pitchFamily="66" charset="0"/>
              </a:rPr>
              <a:t>s obrovskými </a:t>
            </a:r>
            <a:r>
              <a:rPr lang="cs-CZ" sz="2400" b="1" dirty="0" smtClean="0">
                <a:solidFill>
                  <a:srgbClr val="FF0000"/>
                </a:solidFill>
                <a:latin typeface="Comic Sans MS" pitchFamily="66" charset="0"/>
              </a:rPr>
              <a:t>miniaturními</a:t>
            </a:r>
            <a:r>
              <a:rPr lang="cs-CZ" sz="2400" b="1" dirty="0" smtClean="0">
                <a:solidFill>
                  <a:schemeClr val="accent5">
                    <a:lumMod val="50000"/>
                  </a:schemeClr>
                </a:solidFill>
                <a:latin typeface="Comic Sans MS" pitchFamily="66" charset="0"/>
              </a:rPr>
              <a:t> plodnicemi – plísně, způsobují různá onemocnění; naproti tomu houby známé jako kvasinky napomáhají při výrobě piva, vína. Některé druhy kvasinek používají pekaři do těsta.</a:t>
            </a:r>
          </a:p>
          <a:p>
            <a:r>
              <a:rPr lang="cs-CZ" sz="2400" b="1" dirty="0" smtClean="0">
                <a:solidFill>
                  <a:schemeClr val="accent5">
                    <a:lumMod val="50000"/>
                  </a:schemeClr>
                </a:solidFill>
                <a:latin typeface="Comic Sans MS" pitchFamily="66" charset="0"/>
              </a:rPr>
              <a:t>Označení houba skrývá podivuhodně různorodou skupinu organismů, které dokáží </a:t>
            </a:r>
            <a:r>
              <a:rPr lang="cs-CZ" sz="2400" b="1" dirty="0" smtClean="0">
                <a:solidFill>
                  <a:srgbClr val="FF0000"/>
                </a:solidFill>
                <a:latin typeface="Comic Sans MS" pitchFamily="66" charset="0"/>
              </a:rPr>
              <a:t>nedokáží</a:t>
            </a:r>
            <a:r>
              <a:rPr lang="cs-CZ" sz="2400" b="1" dirty="0" smtClean="0">
                <a:solidFill>
                  <a:schemeClr val="accent5">
                    <a:lumMod val="50000"/>
                  </a:schemeClr>
                </a:solidFill>
                <a:latin typeface="Comic Sans MS" pitchFamily="66" charset="0"/>
              </a:rPr>
              <a:t> vyrobit svou vlastní potravu, proto jsou nuceny žít na jiných živých organismech nebo na mrtvém či rozkládajícím se organickém materiálu. Houby rostou neviděné po většinu svého života, protože hlavní struktury – houbová vlákna, žijí nad </a:t>
            </a:r>
            <a:r>
              <a:rPr lang="cs-CZ" sz="2400" b="1" dirty="0" smtClean="0">
                <a:solidFill>
                  <a:srgbClr val="FF0000"/>
                </a:solidFill>
                <a:latin typeface="Comic Sans MS" pitchFamily="66" charset="0"/>
              </a:rPr>
              <a:t>pod</a:t>
            </a:r>
            <a:r>
              <a:rPr lang="cs-CZ" sz="2400" b="1" dirty="0" smtClean="0">
                <a:solidFill>
                  <a:schemeClr val="accent5">
                    <a:lumMod val="50000"/>
                  </a:schemeClr>
                </a:solidFill>
                <a:latin typeface="Comic Sans MS" pitchFamily="66" charset="0"/>
              </a:rPr>
              <a:t> povrchem země.</a:t>
            </a:r>
            <a:endParaRPr lang="cs-CZ" sz="2400" b="1" dirty="0">
              <a:solidFill>
                <a:schemeClr val="accent5">
                  <a:lumMod val="50000"/>
                </a:schemeClr>
              </a:solidFill>
              <a:latin typeface="Comic Sans MS" pitchFamily="66" charset="0"/>
            </a:endParaRPr>
          </a:p>
        </p:txBody>
      </p:sp>
      <p:cxnSp>
        <p:nvCxnSpPr>
          <p:cNvPr id="5" name="Přímá spojnice 4"/>
          <p:cNvCxnSpPr/>
          <p:nvPr/>
        </p:nvCxnSpPr>
        <p:spPr>
          <a:xfrm>
            <a:off x="539552" y="2492896"/>
            <a:ext cx="1584176"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 name="Přímá spojnice 5"/>
          <p:cNvCxnSpPr/>
          <p:nvPr/>
        </p:nvCxnSpPr>
        <p:spPr>
          <a:xfrm>
            <a:off x="2951820" y="4293096"/>
            <a:ext cx="792088"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Přímá spojnice 8"/>
          <p:cNvCxnSpPr/>
          <p:nvPr/>
        </p:nvCxnSpPr>
        <p:spPr>
          <a:xfrm>
            <a:off x="901090" y="6165304"/>
            <a:ext cx="430550" cy="0"/>
          </a:xfrm>
          <a:prstGeom prst="line">
            <a:avLst/>
          </a:prstGeom>
          <a:ln w="317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675150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88640"/>
            <a:ext cx="8712968" cy="584775"/>
          </a:xfrm>
          <a:prstGeom prst="rect">
            <a:avLst/>
          </a:prstGeom>
          <a:noFill/>
        </p:spPr>
        <p:txBody>
          <a:bodyPr wrap="square" rtlCol="0">
            <a:spAutoFit/>
          </a:bodyPr>
          <a:lstStyle/>
          <a:p>
            <a:pPr algn="ctr"/>
            <a:r>
              <a:rPr lang="cs-CZ" sz="3200" b="1" dirty="0" smtClean="0">
                <a:solidFill>
                  <a:schemeClr val="bg2">
                    <a:lumMod val="10000"/>
                  </a:schemeClr>
                </a:solidFill>
                <a:latin typeface="Comic Sans MS" pitchFamily="66" charset="0"/>
              </a:rPr>
              <a:t>Metodický list</a:t>
            </a:r>
            <a:endParaRPr lang="cs-CZ" sz="3200" b="1" dirty="0">
              <a:solidFill>
                <a:srgbClr val="FF0000"/>
              </a:solidFill>
              <a:latin typeface="Comic Sans MS" pitchFamily="66" charset="0"/>
            </a:endParaRPr>
          </a:p>
        </p:txBody>
      </p:sp>
      <p:sp>
        <p:nvSpPr>
          <p:cNvPr id="3" name="TextovéPole 2"/>
          <p:cNvSpPr txBox="1"/>
          <p:nvPr/>
        </p:nvSpPr>
        <p:spPr>
          <a:xfrm>
            <a:off x="323528" y="980728"/>
            <a:ext cx="8568952" cy="5355312"/>
          </a:xfrm>
          <a:prstGeom prst="rect">
            <a:avLst/>
          </a:prstGeom>
          <a:noFill/>
        </p:spPr>
        <p:txBody>
          <a:bodyPr wrap="square" rtlCol="0">
            <a:spAutoFit/>
          </a:bodyPr>
          <a:lstStyle/>
          <a:p>
            <a:r>
              <a:rPr lang="cs-CZ" dirty="0" smtClean="0"/>
              <a:t>Tento digitální učební materiál je určen žákům 4.ročníku, předmět Přírodověda, část Houby. Využije se na interaktivní tabuli s popisovačem, žáci mohou prezentaci zpracovávat na svých počítačích, pracovní listy se mohou vytisknout.</a:t>
            </a:r>
          </a:p>
          <a:p>
            <a:r>
              <a:rPr lang="cs-CZ" dirty="0" smtClean="0"/>
              <a:t>Žáci se seznámí se základními poznatky o houbách, tyto znalosti pak využijí při zpracování pracovních úkolů.</a:t>
            </a:r>
          </a:p>
          <a:p>
            <a:r>
              <a:rPr lang="cs-CZ" dirty="0" smtClean="0"/>
              <a:t>Kromě prezentace lze v hodině u tohoto tématu využít brainstorming (žáci na lístky píší, co je napadne u otázky „Co víš o houbách“. Lístky pak shromáždí na stole, popřípadě připevní na magnetickou tabuli a odpovědi roztřídí podle významových okruhů. Závěrem může být na tabuli vytvořená myšlenková mapa.</a:t>
            </a:r>
          </a:p>
          <a:p>
            <a:endParaRPr lang="cs-CZ" dirty="0"/>
          </a:p>
          <a:p>
            <a:r>
              <a:rPr lang="cs-CZ" b="1" i="1" dirty="0">
                <a:effectLst>
                  <a:outerShdw blurRad="38100" dist="38100" dir="2700000" algn="tl">
                    <a:srgbClr val="000000">
                      <a:alpha val="43137"/>
                    </a:srgbClr>
                  </a:outerShdw>
                </a:effectLst>
              </a:rPr>
              <a:t>Snímek č.2 - 3 :</a:t>
            </a:r>
            <a:r>
              <a:rPr lang="cs-CZ" dirty="0" smtClean="0"/>
              <a:t>  výukové snímky, lze je použít jako základ zápisu do sešitů</a:t>
            </a:r>
          </a:p>
          <a:p>
            <a:r>
              <a:rPr lang="cs-CZ" b="1" i="1" dirty="0">
                <a:effectLst>
                  <a:outerShdw blurRad="38100" dist="38100" dir="2700000" algn="tl">
                    <a:srgbClr val="000000">
                      <a:alpha val="43137"/>
                    </a:srgbClr>
                  </a:outerShdw>
                </a:effectLst>
              </a:rPr>
              <a:t>Snímek č. 4  :</a:t>
            </a:r>
            <a:r>
              <a:rPr lang="cs-CZ" dirty="0" smtClean="0"/>
              <a:t> vybízí k diskusi žáků k otázce správných zásad houbařů, názory  jeden žák zapisuje na tabuli, ty pak mohou žáci konfrontovat s řešením v prezentaci</a:t>
            </a:r>
          </a:p>
          <a:p>
            <a:r>
              <a:rPr lang="cs-CZ" b="1" i="1" dirty="0">
                <a:effectLst>
                  <a:outerShdw blurRad="38100" dist="38100" dir="2700000" algn="tl">
                    <a:srgbClr val="000000">
                      <a:alpha val="43137"/>
                    </a:srgbClr>
                  </a:outerShdw>
                </a:effectLst>
              </a:rPr>
              <a:t>Snímek č. 5 :</a:t>
            </a:r>
            <a:r>
              <a:rPr lang="cs-CZ" dirty="0" smtClean="0"/>
              <a:t>  žáci popíší stavbu těla hub, nezapomenou na rourky (lupeny) na spodním okraji klobouku hub</a:t>
            </a:r>
          </a:p>
          <a:p>
            <a:r>
              <a:rPr lang="cs-CZ" b="1" i="1" dirty="0">
                <a:effectLst>
                  <a:outerShdw blurRad="38100" dist="38100" dir="2700000" algn="tl">
                    <a:srgbClr val="000000">
                      <a:alpha val="43137"/>
                    </a:srgbClr>
                  </a:outerShdw>
                </a:effectLst>
              </a:rPr>
              <a:t>Snímek č. 6 :  </a:t>
            </a:r>
            <a:r>
              <a:rPr lang="cs-CZ" dirty="0" smtClean="0"/>
              <a:t>žáci ve skupinách hledají v atlase či encyklopedii (</a:t>
            </a:r>
            <a:r>
              <a:rPr lang="cs-CZ" dirty="0" smtClean="0">
                <a:hlinkClick r:id="rId2"/>
              </a:rPr>
              <a:t>www.wikipedia.org</a:t>
            </a:r>
            <a:r>
              <a:rPr lang="cs-CZ" dirty="0" smtClean="0"/>
              <a:t>) houby patřící do dané skupiny; některé zástupce pak napíší na tabuli; příklady jsou skryty i pod barevnými obrazci, objeví se na klik myší</a:t>
            </a:r>
          </a:p>
          <a:p>
            <a:endParaRPr lang="cs-CZ" dirty="0"/>
          </a:p>
        </p:txBody>
      </p:sp>
    </p:spTree>
    <p:extLst>
      <p:ext uri="{BB962C8B-B14F-4D97-AF65-F5344CB8AC3E}">
        <p14:creationId xmlns:p14="http://schemas.microsoft.com/office/powerpoint/2010/main" val="7132424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395536" y="188640"/>
            <a:ext cx="8496944" cy="3139321"/>
          </a:xfrm>
          <a:prstGeom prst="rect">
            <a:avLst/>
          </a:prstGeom>
        </p:spPr>
        <p:txBody>
          <a:bodyPr wrap="square">
            <a:spAutoFit/>
          </a:bodyPr>
          <a:lstStyle/>
          <a:p>
            <a:r>
              <a:rPr lang="cs-CZ" b="1" i="1" dirty="0">
                <a:effectLst>
                  <a:outerShdw blurRad="38100" dist="38100" dir="2700000" algn="tl">
                    <a:srgbClr val="000000">
                      <a:alpha val="43137"/>
                    </a:srgbClr>
                  </a:outerShdw>
                </a:effectLst>
              </a:rPr>
              <a:t>Snímek č. 7 :  </a:t>
            </a:r>
            <a:r>
              <a:rPr lang="cs-CZ" dirty="0"/>
              <a:t>žáci doplňují text, v případě potřeby na klik myší zobrazíme nápovědu; slova zde nejsou seřazena podle textu a nejsou také ve správném tvaru, správné seřazení – </a:t>
            </a:r>
            <a:r>
              <a:rPr lang="cs-CZ" b="1" dirty="0">
                <a:solidFill>
                  <a:srgbClr val="C00000"/>
                </a:solidFill>
              </a:rPr>
              <a:t>chlorofyl,</a:t>
            </a:r>
            <a:r>
              <a:rPr lang="cs-CZ" dirty="0"/>
              <a:t> </a:t>
            </a:r>
            <a:r>
              <a:rPr lang="cs-CZ" b="1" dirty="0">
                <a:solidFill>
                  <a:srgbClr val="C00000"/>
                </a:solidFill>
              </a:rPr>
              <a:t>odumřelá těla rostlin a </a:t>
            </a:r>
            <a:r>
              <a:rPr lang="cs-CZ" b="1" dirty="0" smtClean="0">
                <a:solidFill>
                  <a:srgbClr val="C00000"/>
                </a:solidFill>
              </a:rPr>
              <a:t>živočichů, podhoubí, plodnice, klobouk, třeň, výtrusy.</a:t>
            </a:r>
          </a:p>
          <a:p>
            <a:r>
              <a:rPr lang="cs-CZ" b="1" i="1" dirty="0">
                <a:effectLst>
                  <a:outerShdw blurRad="38100" dist="38100" dir="2700000" algn="tl">
                    <a:srgbClr val="000000">
                      <a:alpha val="43137"/>
                    </a:srgbClr>
                  </a:outerShdw>
                </a:effectLst>
              </a:rPr>
              <a:t>Snímek č. 8 :  </a:t>
            </a:r>
            <a:r>
              <a:rPr lang="cs-CZ" dirty="0" smtClean="0"/>
              <a:t>žáci řeší rébusy ( </a:t>
            </a:r>
            <a:r>
              <a:rPr lang="cs-CZ" b="1" dirty="0">
                <a:solidFill>
                  <a:srgbClr val="C00000"/>
                </a:solidFill>
              </a:rPr>
              <a:t>holubinka, žampion, klouzek, bedla, kozák, babka, </a:t>
            </a:r>
            <a:r>
              <a:rPr lang="cs-CZ" b="1" dirty="0" smtClean="0">
                <a:solidFill>
                  <a:srgbClr val="C00000"/>
                </a:solidFill>
              </a:rPr>
              <a:t>křemenáč </a:t>
            </a:r>
            <a:r>
              <a:rPr lang="cs-CZ" b="1" dirty="0" smtClean="0"/>
              <a:t>)</a:t>
            </a:r>
            <a:r>
              <a:rPr lang="cs-CZ" dirty="0" smtClean="0"/>
              <a:t>; mají-li žáci atlas, mohou si v něm tyto houby najít a prohlédnout, sledovat, které z nich mají rourky a které lupeny, posoudit jestli jsou rourky nebo lupeny typičtější u jedovatých nebo u jedlých hub</a:t>
            </a:r>
          </a:p>
          <a:p>
            <a:r>
              <a:rPr lang="cs-CZ" b="1" i="1" dirty="0">
                <a:effectLst>
                  <a:outerShdw blurRad="38100" dist="38100" dir="2700000" algn="tl">
                    <a:srgbClr val="000000">
                      <a:alpha val="43137"/>
                    </a:srgbClr>
                  </a:outerShdw>
                </a:effectLst>
              </a:rPr>
              <a:t>Snímek č. 9 :  </a:t>
            </a:r>
            <a:r>
              <a:rPr lang="cs-CZ" dirty="0" smtClean="0"/>
              <a:t>žáci řeší tajenku spojováním logicky souvisejících výrazů, na klik myší se zobrazí její řešení</a:t>
            </a:r>
          </a:p>
          <a:p>
            <a:r>
              <a:rPr lang="cs-CZ" b="1" i="1" dirty="0">
                <a:effectLst>
                  <a:outerShdw blurRad="38100" dist="38100" dir="2700000" algn="tl">
                    <a:srgbClr val="000000">
                      <a:alpha val="43137"/>
                    </a:srgbClr>
                  </a:outerShdw>
                </a:effectLst>
              </a:rPr>
              <a:t>Snímek č. 10 :  </a:t>
            </a:r>
            <a:r>
              <a:rPr lang="cs-CZ" dirty="0" smtClean="0"/>
              <a:t>žáci si přečtou další zajímavosti o houbách a snaží se najít tři chyby, řešení je na následujícím snímku</a:t>
            </a:r>
            <a:endParaRPr lang="cs-CZ" dirty="0"/>
          </a:p>
        </p:txBody>
      </p:sp>
    </p:spTree>
    <p:extLst>
      <p:ext uri="{BB962C8B-B14F-4D97-AF65-F5344CB8AC3E}">
        <p14:creationId xmlns:p14="http://schemas.microsoft.com/office/powerpoint/2010/main" val="25890738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179512" y="188640"/>
            <a:ext cx="8712968" cy="584775"/>
          </a:xfrm>
          <a:prstGeom prst="rect">
            <a:avLst/>
          </a:prstGeom>
          <a:noFill/>
        </p:spPr>
        <p:txBody>
          <a:bodyPr wrap="square" rtlCol="0">
            <a:spAutoFit/>
          </a:bodyPr>
          <a:lstStyle/>
          <a:p>
            <a:pPr algn="ctr"/>
            <a:r>
              <a:rPr lang="cs-CZ" sz="3200" b="1" dirty="0" smtClean="0">
                <a:solidFill>
                  <a:schemeClr val="bg2">
                    <a:lumMod val="10000"/>
                  </a:schemeClr>
                </a:solidFill>
                <a:latin typeface="Comic Sans MS" pitchFamily="66" charset="0"/>
              </a:rPr>
              <a:t>Použitý materiál</a:t>
            </a:r>
            <a:endParaRPr lang="cs-CZ" sz="3200" b="1" dirty="0">
              <a:solidFill>
                <a:srgbClr val="FF0000"/>
              </a:solidFill>
              <a:latin typeface="Comic Sans MS" pitchFamily="66" charset="0"/>
            </a:endParaRPr>
          </a:p>
        </p:txBody>
      </p:sp>
      <p:sp>
        <p:nvSpPr>
          <p:cNvPr id="3" name="TextovéPole 2"/>
          <p:cNvSpPr txBox="1"/>
          <p:nvPr/>
        </p:nvSpPr>
        <p:spPr>
          <a:xfrm>
            <a:off x="251520" y="980728"/>
            <a:ext cx="8640960" cy="5632311"/>
          </a:xfrm>
          <a:prstGeom prst="rect">
            <a:avLst/>
          </a:prstGeom>
          <a:noFill/>
        </p:spPr>
        <p:txBody>
          <a:bodyPr wrap="square" rtlCol="0">
            <a:spAutoFit/>
          </a:bodyPr>
          <a:lstStyle/>
          <a:p>
            <a:r>
              <a:rPr lang="cs-CZ" dirty="0" smtClean="0"/>
              <a:t>Přírodověda 4.ročník, </a:t>
            </a:r>
            <a:r>
              <a:rPr lang="cs-CZ" dirty="0" err="1" smtClean="0"/>
              <a:t>J.Jurčák</a:t>
            </a:r>
            <a:r>
              <a:rPr lang="cs-CZ" dirty="0" smtClean="0"/>
              <a:t> a kol., </a:t>
            </a:r>
            <a:r>
              <a:rPr lang="cs-CZ" dirty="0" err="1" smtClean="0"/>
              <a:t>nakl.Prodos</a:t>
            </a:r>
            <a:endParaRPr lang="cs-CZ" dirty="0" smtClean="0"/>
          </a:p>
          <a:p>
            <a:r>
              <a:rPr lang="cs-CZ" dirty="0" smtClean="0"/>
              <a:t>Soubor námětů, úkolů a zajímavostí k přírodovědnému učivu pro 4.ročník, </a:t>
            </a:r>
            <a:r>
              <a:rPr lang="cs-CZ" dirty="0" err="1" smtClean="0"/>
              <a:t>H.Mühlhauserová</a:t>
            </a:r>
            <a:endParaRPr lang="cs-CZ" dirty="0" smtClean="0"/>
          </a:p>
          <a:p>
            <a:endParaRPr lang="cs-CZ" dirty="0"/>
          </a:p>
          <a:p>
            <a:r>
              <a:rPr lang="cs-CZ" dirty="0" smtClean="0"/>
              <a:t>Zdroje obrázků :  </a:t>
            </a:r>
            <a:r>
              <a:rPr lang="cs-CZ" dirty="0" smtClean="0">
                <a:hlinkClick r:id="rId2"/>
              </a:rPr>
              <a:t>www.cmis.cz/dum</a:t>
            </a:r>
            <a:endParaRPr lang="cs-CZ" dirty="0" smtClean="0"/>
          </a:p>
          <a:p>
            <a:endParaRPr lang="cs-CZ" dirty="0" smtClean="0"/>
          </a:p>
          <a:p>
            <a:r>
              <a:rPr lang="cs-CZ" b="1" i="1" dirty="0">
                <a:effectLst>
                  <a:outerShdw blurRad="38100" dist="38100" dir="2700000" algn="tl">
                    <a:srgbClr val="000000">
                      <a:alpha val="43137"/>
                    </a:srgbClr>
                  </a:outerShdw>
                </a:effectLst>
              </a:rPr>
              <a:t>Pozadí :</a:t>
            </a:r>
            <a:r>
              <a:rPr lang="cs-CZ" dirty="0" smtClean="0"/>
              <a:t> </a:t>
            </a:r>
            <a:r>
              <a:rPr lang="cs-CZ" dirty="0">
                <a:hlinkClick r:id="rId3"/>
              </a:rPr>
              <a:t>http://www.biopix.dk/photos/jcs-macrolepiota-procera-21495.jpg</a:t>
            </a:r>
            <a:r>
              <a:rPr lang="cs-CZ" dirty="0"/>
              <a:t>   pozadí</a:t>
            </a:r>
          </a:p>
          <a:p>
            <a:r>
              <a:rPr lang="cs-CZ" b="1" i="1" dirty="0">
                <a:effectLst>
                  <a:outerShdw blurRad="38100" dist="38100" dir="2700000" algn="tl">
                    <a:srgbClr val="000000">
                      <a:alpha val="43137"/>
                    </a:srgbClr>
                  </a:outerShdw>
                </a:effectLst>
              </a:rPr>
              <a:t>Snímek č.3 :  </a:t>
            </a:r>
            <a:r>
              <a:rPr lang="cs-CZ" dirty="0">
                <a:hlinkClick r:id="rId4"/>
              </a:rPr>
              <a:t>http://files.pancelcino.webnode.cz/200000231-9befe9cf18/houba_popis.jpg</a:t>
            </a:r>
            <a:r>
              <a:rPr lang="cs-CZ" dirty="0"/>
              <a:t>    tělo </a:t>
            </a:r>
            <a:r>
              <a:rPr lang="cs-CZ" dirty="0" smtClean="0"/>
              <a:t>houby</a:t>
            </a:r>
          </a:p>
          <a:p>
            <a:r>
              <a:rPr lang="cs-CZ" b="1" i="1" dirty="0">
                <a:effectLst>
                  <a:outerShdw blurRad="38100" dist="38100" dir="2700000" algn="tl">
                    <a:srgbClr val="000000">
                      <a:alpha val="43137"/>
                    </a:srgbClr>
                  </a:outerShdw>
                </a:effectLst>
              </a:rPr>
              <a:t>Snímek č.4 : </a:t>
            </a:r>
            <a:r>
              <a:rPr lang="cs-CZ" dirty="0"/>
              <a:t>http://img2.mf.cz/812/801/1-holcicka_s_houbou.png</a:t>
            </a:r>
            <a:endParaRPr lang="cs-CZ" dirty="0" smtClean="0"/>
          </a:p>
          <a:p>
            <a:r>
              <a:rPr lang="cs-CZ" b="1" i="1" dirty="0">
                <a:effectLst>
                  <a:outerShdw blurRad="38100" dist="38100" dir="2700000" algn="tl">
                    <a:srgbClr val="000000">
                      <a:alpha val="43137"/>
                    </a:srgbClr>
                  </a:outerShdw>
                </a:effectLst>
              </a:rPr>
              <a:t>Snímek č.5 </a:t>
            </a:r>
            <a:r>
              <a:rPr lang="cs-CZ" dirty="0" smtClean="0"/>
              <a:t>: </a:t>
            </a:r>
            <a:r>
              <a:rPr lang="cs-CZ" dirty="0">
                <a:hlinkClick r:id="rId5"/>
              </a:rPr>
              <a:t>http://</a:t>
            </a:r>
            <a:r>
              <a:rPr lang="cs-CZ" dirty="0" smtClean="0">
                <a:hlinkClick r:id="rId5"/>
              </a:rPr>
              <a:t>fispa.hustej.net/gify/hribek.gif</a:t>
            </a:r>
            <a:endParaRPr lang="cs-CZ" dirty="0" smtClean="0"/>
          </a:p>
          <a:p>
            <a:r>
              <a:rPr lang="cs-CZ" b="1" i="1" dirty="0">
                <a:effectLst>
                  <a:outerShdw blurRad="38100" dist="38100" dir="2700000" algn="tl">
                    <a:srgbClr val="000000">
                      <a:alpha val="43137"/>
                    </a:srgbClr>
                  </a:outerShdw>
                </a:effectLst>
              </a:rPr>
              <a:t>Snímek č.7 :  </a:t>
            </a:r>
            <a:r>
              <a:rPr lang="cs-CZ" dirty="0">
                <a:hlinkClick r:id="rId6"/>
              </a:rPr>
              <a:t>http://</a:t>
            </a:r>
            <a:r>
              <a:rPr lang="cs-CZ" dirty="0" smtClean="0">
                <a:hlinkClick r:id="rId6"/>
              </a:rPr>
              <a:t>www.seniortip.cz/portal/cz/seniortip/article/4162/Image/otaznik4.jpg</a:t>
            </a:r>
            <a:endParaRPr lang="cs-CZ" dirty="0" smtClean="0"/>
          </a:p>
          <a:p>
            <a:r>
              <a:rPr lang="cs-CZ" b="1" i="1" dirty="0">
                <a:effectLst>
                  <a:outerShdw blurRad="38100" dist="38100" dir="2700000" algn="tl">
                    <a:srgbClr val="000000">
                      <a:alpha val="43137"/>
                    </a:srgbClr>
                  </a:outerShdw>
                </a:effectLst>
              </a:rPr>
              <a:t>Snímek č.8 </a:t>
            </a:r>
            <a:r>
              <a:rPr lang="cs-CZ" dirty="0" smtClean="0"/>
              <a:t>:</a:t>
            </a:r>
            <a:r>
              <a:rPr lang="cs-CZ" dirty="0">
                <a:hlinkClick r:id="rId7"/>
              </a:rPr>
              <a:t>http://sgwebdesignhub.com/tjoom2/</a:t>
            </a:r>
            <a:r>
              <a:rPr lang="cs-CZ" dirty="0" err="1">
                <a:hlinkClick r:id="rId7"/>
              </a:rPr>
              <a:t>images</a:t>
            </a:r>
            <a:r>
              <a:rPr lang="cs-CZ" dirty="0">
                <a:hlinkClick r:id="rId7"/>
              </a:rPr>
              <a:t>/</a:t>
            </a:r>
            <a:r>
              <a:rPr lang="cs-CZ" dirty="0" err="1">
                <a:hlinkClick r:id="rId7"/>
              </a:rPr>
              <a:t>stories</a:t>
            </a:r>
            <a:r>
              <a:rPr lang="cs-CZ" dirty="0">
                <a:hlinkClick r:id="rId7"/>
              </a:rPr>
              <a:t>/</a:t>
            </a:r>
            <a:r>
              <a:rPr lang="cs-CZ" dirty="0" err="1">
                <a:hlinkClick r:id="rId7"/>
              </a:rPr>
              <a:t>cards</a:t>
            </a:r>
            <a:r>
              <a:rPr lang="cs-CZ" dirty="0">
                <a:hlinkClick r:id="rId7"/>
              </a:rPr>
              <a:t>/st_patricks_day_animated_gif_3.gif</a:t>
            </a:r>
            <a:r>
              <a:rPr lang="cs-CZ" dirty="0"/>
              <a:t>  čtyřlístek</a:t>
            </a:r>
          </a:p>
          <a:p>
            <a:endParaRPr lang="cs-CZ" dirty="0" smtClean="0"/>
          </a:p>
          <a:p>
            <a:endParaRPr lang="cs-CZ" dirty="0"/>
          </a:p>
          <a:p>
            <a:endParaRPr lang="cs-CZ" dirty="0"/>
          </a:p>
          <a:p>
            <a:endParaRPr lang="cs-CZ" dirty="0" smtClean="0"/>
          </a:p>
          <a:p>
            <a:endParaRPr lang="cs-CZ" dirty="0"/>
          </a:p>
        </p:txBody>
      </p:sp>
    </p:spTree>
    <p:extLst>
      <p:ext uri="{BB962C8B-B14F-4D97-AF65-F5344CB8AC3E}">
        <p14:creationId xmlns:p14="http://schemas.microsoft.com/office/powerpoint/2010/main" val="1421650553"/>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204</TotalTime>
  <Words>975</Words>
  <Application>Microsoft Office PowerPoint</Application>
  <PresentationFormat>Předvádění na obrazovce (4:3)</PresentationFormat>
  <Paragraphs>135</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systému Office</vt:lpstr>
      <vt:lpstr>VY_32_INOVACE_09_Přírodověda_ 4.ročník_ 06_Základní poznatky o houbách</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ZŠ Hazlov</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VY_32_INOVACE_09_Přírodověda_ 4.ročník_ 04_Základní poznatky o houbách</dc:title>
  <dc:creator>Hana Martínková</dc:creator>
  <cp:lastModifiedBy>Hana Martínková</cp:lastModifiedBy>
  <cp:revision>30</cp:revision>
  <dcterms:created xsi:type="dcterms:W3CDTF">2012-06-19T12:46:34Z</dcterms:created>
  <dcterms:modified xsi:type="dcterms:W3CDTF">2012-08-23T19:18:15Z</dcterms:modified>
</cp:coreProperties>
</file>