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alphaModFix amt="25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1057D-C819-44E5-900A-E250933C6914}" type="datetimeFigureOut">
              <a:rPr lang="cs-CZ" smtClean="0"/>
              <a:pPr/>
              <a:t>23.8.2012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E65436-6EE0-4756-875E-B296CD16ACD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farmapk.cz/clanky/vcely/07--zpusoby-dorozumivani-vcel..html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mesta.obce.cz/mool-vol/VismoOnline_ActionScripts/Image.aspx?id_org=9930&amp;id_obrazky=1301&amp;datum=22.1.2011+18:54:09" TargetMode="External"/><Relationship Id="rId2" Type="http://schemas.openxmlformats.org/officeDocument/2006/relationships/hyperlink" Target="http://t0.gstatic.com/images?q=tbn:ANd9GcR_tjIDiQQUIaQOG76Ggp0nmMND2QMpX9w6j7SL2_nmLuHygefZi7QiZvw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nd01.jxs.cz/412/986/d55bdc3a94_43823027_o2.jpg" TargetMode="External"/><Relationship Id="rId5" Type="http://schemas.openxmlformats.org/officeDocument/2006/relationships/hyperlink" Target="http://www.lidova-architektura.cz/foto/uly-klatove.jpg" TargetMode="External"/><Relationship Id="rId4" Type="http://schemas.openxmlformats.org/officeDocument/2006/relationships/hyperlink" Target="http://files.zacinamevcelarit.webnode.cz/200000021-650e46608e/cisticka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8829" y="480222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Nadpis 1"/>
          <p:cNvSpPr>
            <a:spLocks noGrp="1"/>
          </p:cNvSpPr>
          <p:nvPr>
            <p:ph type="ctrTitle"/>
          </p:nvPr>
        </p:nvSpPr>
        <p:spPr>
          <a:xfrm>
            <a:off x="683568" y="2708920"/>
            <a:ext cx="7772400" cy="1470025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VY_32_INOVACE_09_Přírodověda_</a:t>
            </a:r>
            <a:br>
              <a:rPr lang="cs-CZ" sz="3600" b="1" dirty="0" smtClean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4.ročník</a:t>
            </a:r>
            <a:r>
              <a:rPr lang="cs-CZ" sz="3600" b="1" dirty="0">
                <a:latin typeface="Arial" pitchFamily="34" charset="0"/>
                <a:cs typeface="Arial" pitchFamily="34" charset="0"/>
              </a:rPr>
              <a:t>_</a:t>
            </a:r>
            <a:br>
              <a:rPr lang="cs-CZ" sz="3600" b="1" dirty="0">
                <a:latin typeface="Arial" pitchFamily="34" charset="0"/>
                <a:cs typeface="Arial" pitchFamily="34" charset="0"/>
              </a:rPr>
            </a:b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17_Včela medonosná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Podnadpis 2"/>
          <p:cNvSpPr>
            <a:spLocks noGrp="1"/>
          </p:cNvSpPr>
          <p:nvPr>
            <p:ph type="subTitle" idx="1"/>
          </p:nvPr>
        </p:nvSpPr>
        <p:spPr>
          <a:xfrm>
            <a:off x="1350895" y="4941168"/>
            <a:ext cx="6400800" cy="1126976"/>
          </a:xfrm>
        </p:spPr>
        <p:txBody>
          <a:bodyPr>
            <a:normAutofit/>
          </a:bodyPr>
          <a:lstStyle/>
          <a:p>
            <a:r>
              <a:rPr lang="cs-CZ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Autor : </a:t>
            </a:r>
            <a:r>
              <a:rPr lang="cs-CZ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Jiří Martínek, </a:t>
            </a:r>
            <a:r>
              <a:rPr lang="cs-CZ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ZŠ a MŠ Hazlov</a:t>
            </a:r>
          </a:p>
          <a:p>
            <a:r>
              <a:rPr lang="cs-CZ" sz="2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Období vytvoření : </a:t>
            </a:r>
            <a:r>
              <a:rPr lang="cs-CZ" sz="2400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listopad 2011</a:t>
            </a:r>
            <a:endParaRPr lang="cs-CZ" sz="24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63688" y="188640"/>
            <a:ext cx="52501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5400" b="1" cap="none" spc="0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Včela medonosná</a:t>
            </a:r>
            <a:endParaRPr lang="cs-CZ" sz="5400" b="1" cap="none" spc="0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251520" y="980728"/>
            <a:ext cx="8424936" cy="54630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cs-CZ" dirty="0" smtClean="0"/>
              <a:t>bezobratlý živočich</a:t>
            </a:r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cs-CZ" dirty="0" smtClean="0"/>
              <a:t>nemůže žít sama, vytvářejí společenstva = včelstva</a:t>
            </a:r>
          </a:p>
          <a:p>
            <a:pPr>
              <a:spcAft>
                <a:spcPts val="600"/>
              </a:spcAft>
              <a:buFont typeface="Wingdings" pitchFamily="2" charset="2"/>
              <a:buChar char="ü"/>
            </a:pPr>
            <a:r>
              <a:rPr lang="cs-CZ" dirty="0" smtClean="0"/>
              <a:t>včelstvo = matka, mnoho dělnic, malý počet trubců</a:t>
            </a:r>
          </a:p>
          <a:p>
            <a:pPr>
              <a:buFont typeface="Wingdings" pitchFamily="2" charset="2"/>
              <a:buChar char="ü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dělnice</a:t>
            </a:r>
            <a:r>
              <a:rPr lang="cs-CZ" dirty="0" smtClean="0"/>
              <a:t>	- sbírají z květů sladké šťávy a pyl, přeměňují je v med</a:t>
            </a:r>
          </a:p>
          <a:p>
            <a:r>
              <a:rPr lang="cs-CZ" dirty="0"/>
              <a:t>	</a:t>
            </a:r>
            <a:r>
              <a:rPr lang="cs-CZ" dirty="0" smtClean="0"/>
              <a:t>- střeží vchod úlu</a:t>
            </a:r>
          </a:p>
          <a:p>
            <a:r>
              <a:rPr lang="cs-CZ" dirty="0" smtClean="0"/>
              <a:t>	- čistí úl</a:t>
            </a:r>
          </a:p>
          <a:p>
            <a:r>
              <a:rPr lang="cs-CZ" dirty="0"/>
              <a:t>	</a:t>
            </a:r>
            <a:r>
              <a:rPr lang="cs-CZ" dirty="0" smtClean="0"/>
              <a:t>- ze svého těla vylučují vosk a vytvářejí plásty (do komůrek ukládají med a včelí</a:t>
            </a:r>
            <a:br>
              <a:rPr lang="cs-CZ" dirty="0" smtClean="0"/>
            </a:br>
            <a:r>
              <a:rPr lang="cs-CZ" dirty="0" smtClean="0"/>
              <a:t>                    matka klade vajíčka)</a:t>
            </a:r>
          </a:p>
          <a:p>
            <a:r>
              <a:rPr lang="cs-CZ" dirty="0"/>
              <a:t>	</a:t>
            </a:r>
            <a:r>
              <a:rPr lang="cs-CZ" dirty="0" smtClean="0"/>
              <a:t>- krmí i matku</a:t>
            </a:r>
          </a:p>
          <a:p>
            <a:pPr>
              <a:spcAft>
                <a:spcPts val="600"/>
              </a:spcAft>
            </a:pPr>
            <a:r>
              <a:rPr lang="cs-CZ" dirty="0"/>
              <a:t>	</a:t>
            </a:r>
            <a:r>
              <a:rPr lang="cs-CZ" dirty="0" smtClean="0"/>
              <a:t>- při podráždění se brání žihadlem (po píchnutí včela hyne, nedokáže vtáhnout</a:t>
            </a:r>
            <a:br>
              <a:rPr lang="cs-CZ" dirty="0" smtClean="0"/>
            </a:br>
            <a:r>
              <a:rPr lang="cs-CZ" dirty="0" smtClean="0"/>
              <a:t>	  žihadlo zpět do zadečku)</a:t>
            </a:r>
          </a:p>
          <a:p>
            <a:pPr>
              <a:buFont typeface="Wingdings" pitchFamily="2" charset="2"/>
              <a:buChar char="ü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trubci</a:t>
            </a:r>
            <a:r>
              <a:rPr lang="cs-CZ" dirty="0" smtClean="0"/>
              <a:t>	- žijí jen krátce</a:t>
            </a:r>
          </a:p>
          <a:p>
            <a:r>
              <a:rPr lang="cs-CZ" dirty="0"/>
              <a:t>	</a:t>
            </a:r>
            <a:r>
              <a:rPr lang="cs-CZ" dirty="0" smtClean="0"/>
              <a:t>- živí se medem</a:t>
            </a:r>
          </a:p>
          <a:p>
            <a:pPr>
              <a:spcAft>
                <a:spcPts val="600"/>
              </a:spcAft>
            </a:pPr>
            <a:r>
              <a:rPr lang="cs-CZ" dirty="0" smtClean="0"/>
              <a:t>	- nemají žihadlo</a:t>
            </a:r>
          </a:p>
          <a:p>
            <a:pPr>
              <a:buFont typeface="Wingdings" pitchFamily="2" charset="2"/>
              <a:buChar char="ü"/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matka</a:t>
            </a:r>
            <a:r>
              <a:rPr lang="cs-CZ" dirty="0" smtClean="0"/>
              <a:t>	- vyvíjí se v matečníku (dva až tři na okraji plástů)</a:t>
            </a:r>
          </a:p>
          <a:p>
            <a:r>
              <a:rPr lang="cs-CZ" dirty="0"/>
              <a:t>	</a:t>
            </a:r>
            <a:r>
              <a:rPr lang="cs-CZ" dirty="0" smtClean="0"/>
              <a:t>- před vylíhnutím nové matky, stará matka vyletí s několika dalšími včelami </a:t>
            </a:r>
            <a:br>
              <a:rPr lang="cs-CZ" dirty="0" smtClean="0"/>
            </a:br>
            <a:r>
              <a:rPr lang="cs-CZ" dirty="0" smtClean="0"/>
              <a:t>	  z úlu, vytvoří roj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esta.obce.cz/mool-vol/VismoOnline_ActionScripts/Image.aspx?id_org=9930&amp;id_obrazky=1301&amp;datum=22.1.2011+18%3A54%3A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188640"/>
            <a:ext cx="5904656" cy="3892699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>
            <a:off x="1475656" y="4149080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včelí matka</a:t>
            </a:r>
            <a:endParaRPr lang="cs-CZ" sz="20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491880" y="4149080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včelí dělnice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5436096" y="4149080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b="1" dirty="0" smtClean="0"/>
              <a:t>trubec</a:t>
            </a:r>
            <a:endParaRPr lang="cs-CZ" sz="2000" b="1" dirty="0"/>
          </a:p>
        </p:txBody>
      </p:sp>
      <p:pic>
        <p:nvPicPr>
          <p:cNvPr id="1028" name="Picture 4" descr="http://files.zacinamevcelarit.webnode.cz/200000021-650e46608e/cistick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4869160"/>
            <a:ext cx="2304256" cy="1540971"/>
          </a:xfrm>
          <a:prstGeom prst="rect">
            <a:avLst/>
          </a:prstGeom>
          <a:noFill/>
        </p:spPr>
      </p:pic>
      <p:pic>
        <p:nvPicPr>
          <p:cNvPr id="1030" name="Picture 6" descr="http://www.lidova-architektura.cz/foto/uly-klatove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44208" y="4725144"/>
            <a:ext cx="2304256" cy="1730287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2771800" y="4869160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včelí plást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572000" y="6021288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cs-CZ" sz="2000" b="1" dirty="0" smtClean="0"/>
              <a:t>včelí úl</a:t>
            </a:r>
            <a:endParaRPr lang="cs-CZ" sz="2000" b="1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60648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cap="small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Otázky k zamyšlení</a:t>
            </a:r>
            <a:endParaRPr lang="cs-CZ" sz="2400" b="1" u="sng" cap="small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764704"/>
            <a:ext cx="424847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1. Proč včelí bodnutí </a:t>
            </a:r>
            <a:r>
              <a:rPr lang="cs-CZ" sz="2000" b="1" dirty="0" smtClean="0"/>
              <a:t>pálí?</a:t>
            </a:r>
            <a:endParaRPr lang="cs-CZ" sz="20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3203848" y="1124744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Žihadlo obsahuje včelí jed.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11560" y="1628800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2. Může být poranění včelím žihadlem nebezpečné?</a:t>
            </a:r>
            <a:endParaRPr lang="cs-CZ" sz="20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3203848" y="2060848"/>
            <a:ext cx="4608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Pro člověka alergického na včelí jed  ANO.</a:t>
            </a:r>
            <a:endParaRPr lang="cs-CZ" sz="20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11560" y="2564904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3. Čím se liší žihadlo včely od žihadla </a:t>
            </a:r>
            <a:r>
              <a:rPr lang="cs-CZ" sz="2000" b="1" dirty="0" smtClean="0"/>
              <a:t>vosy?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3203848" y="2996952"/>
            <a:ext cx="554461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Bodnutí vosou -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vosa nezanechává v místě vpichu žihadlo</a:t>
            </a:r>
          </a:p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Bodnutí včelou - </a:t>
            </a:r>
            <a:r>
              <a:rPr lang="cs-CZ" sz="2000" b="1" dirty="0">
                <a:solidFill>
                  <a:schemeClr val="accent6">
                    <a:lumMod val="50000"/>
                  </a:schemeClr>
                </a:solidFill>
              </a:rPr>
              <a:t>včela po bodnutí zanechá žihadlo v místě vpichu (žihadlo má zpětné háčky)</a:t>
            </a:r>
          </a:p>
        </p:txBody>
      </p:sp>
      <p:sp>
        <p:nvSpPr>
          <p:cNvPr id="9" name="TextovéPole 8"/>
          <p:cNvSpPr txBox="1"/>
          <p:nvPr/>
        </p:nvSpPr>
        <p:spPr>
          <a:xfrm>
            <a:off x="611560" y="4437112"/>
            <a:ext cx="59766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4. Jak se včely dorozumívají?</a:t>
            </a:r>
            <a:endParaRPr lang="cs-CZ" sz="20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03848" y="4797152"/>
            <a:ext cx="5760640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Dorozumívají se tanečky – kruhovým a natřásavým, sdělují tak vzdálenost letu za potravou a těkavými látkami = feromony.</a:t>
            </a:r>
          </a:p>
          <a:p>
            <a:r>
              <a:rPr lang="cs-CZ" sz="2000" b="1" dirty="0" smtClean="0">
                <a:solidFill>
                  <a:schemeClr val="accent6">
                    <a:lumMod val="50000"/>
                  </a:schemeClr>
                </a:solidFill>
              </a:rPr>
              <a:t>Více zajímavostí : 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http://www.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farmapk.cz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/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clanky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/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vcely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/07--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zpusoby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-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dorozumivani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-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vcel</a:t>
            </a:r>
            <a:r>
              <a:rPr lang="cs-CZ" b="1" dirty="0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..</a:t>
            </a:r>
            <a:r>
              <a:rPr lang="cs-CZ" b="1" dirty="0" err="1" smtClean="0">
                <a:solidFill>
                  <a:schemeClr val="accent6">
                    <a:lumMod val="50000"/>
                  </a:schemeClr>
                </a:solidFill>
                <a:hlinkClick r:id="rId2"/>
              </a:rPr>
              <a:t>html</a:t>
            </a:r>
            <a:endParaRPr lang="cs-CZ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cs-CZ" b="1" dirty="0"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7" name="Picture 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276872"/>
            <a:ext cx="2160240" cy="40449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ovéPole 7"/>
          <p:cNvSpPr txBox="1"/>
          <p:nvPr/>
        </p:nvSpPr>
        <p:spPr>
          <a:xfrm>
            <a:off x="1259632" y="260648"/>
            <a:ext cx="676875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cap="small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Včelaři chovají v úlech včely. Zjisti o nich co nejvíce informací. (www.</a:t>
            </a:r>
            <a:r>
              <a:rPr lang="cs-CZ" sz="2400" b="1" u="sng" cap="small" dirty="0" err="1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wikipeda.cz</a:t>
            </a:r>
            <a:r>
              <a:rPr lang="cs-CZ" sz="2400" b="1" u="sng" cap="small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)</a:t>
            </a:r>
            <a:endParaRPr lang="cs-CZ" sz="2400" b="1" u="sng" cap="small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67544" y="1772816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Popiš části těla včely</a:t>
            </a:r>
            <a:endParaRPr lang="cs-CZ" b="1" dirty="0"/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3347864" y="5229200"/>
            <a:ext cx="2952328" cy="0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3" name="Skupina 42"/>
          <p:cNvGrpSpPr/>
          <p:nvPr/>
        </p:nvGrpSpPr>
        <p:grpSpPr>
          <a:xfrm>
            <a:off x="3347864" y="2780928"/>
            <a:ext cx="5256584" cy="648072"/>
            <a:chOff x="3347864" y="2780928"/>
            <a:chExt cx="5256584" cy="648072"/>
          </a:xfrm>
        </p:grpSpPr>
        <p:cxnSp>
          <p:nvCxnSpPr>
            <p:cNvPr id="11" name="Přímá spojovací čára 10"/>
            <p:cNvCxnSpPr/>
            <p:nvPr/>
          </p:nvCxnSpPr>
          <p:spPr>
            <a:xfrm>
              <a:off x="3347864" y="3140968"/>
              <a:ext cx="2880320" cy="0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Přímá spojovací čára 32"/>
            <p:cNvCxnSpPr/>
            <p:nvPr/>
          </p:nvCxnSpPr>
          <p:spPr>
            <a:xfrm>
              <a:off x="6588224" y="2780928"/>
              <a:ext cx="2016224" cy="0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Přímá spojovací čára 33"/>
            <p:cNvCxnSpPr/>
            <p:nvPr/>
          </p:nvCxnSpPr>
          <p:spPr>
            <a:xfrm>
              <a:off x="6588224" y="3429000"/>
              <a:ext cx="2016224" cy="0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Přímá spojovací čára 38"/>
            <p:cNvCxnSpPr/>
            <p:nvPr/>
          </p:nvCxnSpPr>
          <p:spPr>
            <a:xfrm flipV="1">
              <a:off x="6228184" y="2780928"/>
              <a:ext cx="360040" cy="360040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Přímá spojovací čára 40"/>
            <p:cNvCxnSpPr/>
            <p:nvPr/>
          </p:nvCxnSpPr>
          <p:spPr>
            <a:xfrm>
              <a:off x="6228184" y="3140968"/>
              <a:ext cx="360040" cy="288032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45" name="Přímá spojovací čára 44"/>
          <p:cNvCxnSpPr/>
          <p:nvPr/>
        </p:nvCxnSpPr>
        <p:spPr>
          <a:xfrm flipV="1">
            <a:off x="6228184" y="4005064"/>
            <a:ext cx="360040" cy="288032"/>
          </a:xfrm>
          <a:prstGeom prst="line">
            <a:avLst/>
          </a:prstGeom>
          <a:ln w="285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" name="Skupina 49"/>
          <p:cNvGrpSpPr/>
          <p:nvPr/>
        </p:nvGrpSpPr>
        <p:grpSpPr>
          <a:xfrm>
            <a:off x="3347864" y="4005064"/>
            <a:ext cx="5256584" cy="576064"/>
            <a:chOff x="3347864" y="4005064"/>
            <a:chExt cx="5256584" cy="576064"/>
          </a:xfrm>
        </p:grpSpPr>
        <p:cxnSp>
          <p:nvCxnSpPr>
            <p:cNvPr id="12" name="Přímá spojovací čára 11"/>
            <p:cNvCxnSpPr/>
            <p:nvPr/>
          </p:nvCxnSpPr>
          <p:spPr>
            <a:xfrm>
              <a:off x="3347864" y="4293096"/>
              <a:ext cx="2880320" cy="0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Přímá spojovací čára 34"/>
            <p:cNvCxnSpPr/>
            <p:nvPr/>
          </p:nvCxnSpPr>
          <p:spPr>
            <a:xfrm>
              <a:off x="6588224" y="4005064"/>
              <a:ext cx="2016224" cy="0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Přímá spojovací čára 35"/>
            <p:cNvCxnSpPr/>
            <p:nvPr/>
          </p:nvCxnSpPr>
          <p:spPr>
            <a:xfrm>
              <a:off x="6588224" y="4581128"/>
              <a:ext cx="2016224" cy="0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Přímá spojovací čára 47"/>
            <p:cNvCxnSpPr/>
            <p:nvPr/>
          </p:nvCxnSpPr>
          <p:spPr>
            <a:xfrm>
              <a:off x="6228184" y="4293096"/>
              <a:ext cx="360040" cy="288032"/>
            </a:xfrm>
            <a:prstGeom prst="line">
              <a:avLst/>
            </a:prstGeom>
            <a:ln w="28575">
              <a:solidFill>
                <a:schemeClr val="accent6">
                  <a:lumMod val="5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1" name="TextovéPole 50"/>
          <p:cNvSpPr txBox="1"/>
          <p:nvPr/>
        </p:nvSpPr>
        <p:spPr>
          <a:xfrm>
            <a:off x="5580112" y="2780928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hlava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52" name="TextovéPole 51"/>
          <p:cNvSpPr txBox="1"/>
          <p:nvPr/>
        </p:nvSpPr>
        <p:spPr>
          <a:xfrm>
            <a:off x="5580112" y="3933056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hruď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53" name="TextovéPole 52"/>
          <p:cNvSpPr txBox="1"/>
          <p:nvPr/>
        </p:nvSpPr>
        <p:spPr>
          <a:xfrm>
            <a:off x="5580112" y="4869160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zadeček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54" name="TextovéPole 53"/>
          <p:cNvSpPr txBox="1"/>
          <p:nvPr/>
        </p:nvSpPr>
        <p:spPr>
          <a:xfrm>
            <a:off x="8100392" y="2420888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oči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55" name="TextovéPole 54"/>
          <p:cNvSpPr txBox="1"/>
          <p:nvPr/>
        </p:nvSpPr>
        <p:spPr>
          <a:xfrm>
            <a:off x="8100392" y="3068960"/>
            <a:ext cx="93610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tykadla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56" name="TextovéPole 55"/>
          <p:cNvSpPr txBox="1"/>
          <p:nvPr/>
        </p:nvSpPr>
        <p:spPr>
          <a:xfrm>
            <a:off x="8100392" y="3645024"/>
            <a:ext cx="79208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křídla</a:t>
            </a:r>
            <a:endParaRPr lang="cs-CZ" sz="1600" b="1" dirty="0">
              <a:solidFill>
                <a:srgbClr val="FF0000"/>
              </a:solidFill>
            </a:endParaRPr>
          </a:p>
        </p:txBody>
      </p:sp>
      <p:sp>
        <p:nvSpPr>
          <p:cNvPr id="57" name="TextovéPole 56"/>
          <p:cNvSpPr txBox="1"/>
          <p:nvPr/>
        </p:nvSpPr>
        <p:spPr>
          <a:xfrm>
            <a:off x="8100392" y="4221088"/>
            <a:ext cx="8640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600" b="1" dirty="0" smtClean="0">
                <a:solidFill>
                  <a:srgbClr val="FF0000"/>
                </a:solidFill>
              </a:rPr>
              <a:t>nožičky</a:t>
            </a:r>
            <a:endParaRPr lang="cs-CZ" sz="1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/>
      <p:bldP spid="52" grpId="0"/>
      <p:bldP spid="53" grpId="0"/>
      <p:bldP spid="54" grpId="0"/>
      <p:bldP spid="55" grpId="0"/>
      <p:bldP spid="56" grpId="0"/>
      <p:bldP spid="5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95536" y="620688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Označ dvojice patřící k sobě stejnými </a:t>
            </a:r>
            <a:r>
              <a:rPr lang="cs-CZ" sz="2000" b="1" dirty="0" smtClean="0"/>
              <a:t>čísly.</a:t>
            </a:r>
            <a:endParaRPr lang="cs-CZ" sz="2000" b="1" dirty="0"/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331640" y="1196752"/>
          <a:ext cx="2520280" cy="19812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460966"/>
                <a:gridCol w="205931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1.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královna </a:t>
                      </a:r>
                      <a:r>
                        <a:rPr lang="cs-CZ" sz="2000" b="1" baseline="0" dirty="0" smtClean="0"/>
                        <a:t> matka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2.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sameček trubec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3.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dělnice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4.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Jiné dělnice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5.</a:t>
                      </a:r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chůvičky</a:t>
                      </a: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/>
        </p:nvGraphicFramePr>
        <p:xfrm>
          <a:off x="4716016" y="1196752"/>
          <a:ext cx="3384376" cy="1981200"/>
        </p:xfrm>
        <a:graphic>
          <a:graphicData uri="http://schemas.openxmlformats.org/drawingml/2006/table">
            <a:tbl>
              <a:tblPr firstRow="1" bandRow="1">
                <a:tableStyleId>{8A107856-5554-42FB-B03E-39F5DBC370BA}</a:tableStyleId>
              </a:tblPr>
              <a:tblGrid>
                <a:gridCol w="504056"/>
                <a:gridCol w="2880320"/>
              </a:tblGrid>
              <a:tr h="370840"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sbírají pyl a nektar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starají se o larvy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snáší vajíčka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oplodní královnu</a:t>
                      </a:r>
                      <a:endParaRPr lang="cs-CZ" sz="2000" b="1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sz="20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vylučují vosk na plástve</a:t>
                      </a:r>
                      <a:endParaRPr lang="cs-CZ" sz="2000" b="1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467544" y="3573016"/>
            <a:ext cx="50405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Co se skrývá pod </a:t>
            </a:r>
            <a:r>
              <a:rPr lang="cs-CZ" sz="2000" b="1" dirty="0" smtClean="0"/>
              <a:t>přesmyčkami?</a:t>
            </a:r>
            <a:endParaRPr lang="cs-CZ" sz="20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11560" y="4149080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TKAAM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611560" y="4581128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EDICLNĚ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11560" y="5013176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BUCRTE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611560" y="5445224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YLP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11560" y="5877272"/>
            <a:ext cx="14401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70C0"/>
                </a:solidFill>
              </a:rPr>
              <a:t>OLDAHIŽ</a:t>
            </a:r>
            <a:endParaRPr lang="cs-CZ" sz="2400" b="1" dirty="0">
              <a:solidFill>
                <a:srgbClr val="0070C0"/>
              </a:solidFill>
            </a:endParaRPr>
          </a:p>
        </p:txBody>
      </p:sp>
      <p:cxnSp>
        <p:nvCxnSpPr>
          <p:cNvPr id="17" name="Přímá spojovací čára 16"/>
          <p:cNvCxnSpPr/>
          <p:nvPr/>
        </p:nvCxnSpPr>
        <p:spPr>
          <a:xfrm>
            <a:off x="2195736" y="4437112"/>
            <a:ext cx="2736304" cy="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čára 17"/>
          <p:cNvCxnSpPr/>
          <p:nvPr/>
        </p:nvCxnSpPr>
        <p:spPr>
          <a:xfrm>
            <a:off x="2195736" y="4869160"/>
            <a:ext cx="2736304" cy="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čára 18"/>
          <p:cNvCxnSpPr/>
          <p:nvPr/>
        </p:nvCxnSpPr>
        <p:spPr>
          <a:xfrm>
            <a:off x="2195736" y="6237312"/>
            <a:ext cx="2736304" cy="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ovací čára 19"/>
          <p:cNvCxnSpPr/>
          <p:nvPr/>
        </p:nvCxnSpPr>
        <p:spPr>
          <a:xfrm>
            <a:off x="2195736" y="5805264"/>
            <a:ext cx="2736304" cy="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čára 20"/>
          <p:cNvCxnSpPr/>
          <p:nvPr/>
        </p:nvCxnSpPr>
        <p:spPr>
          <a:xfrm>
            <a:off x="2195736" y="5373216"/>
            <a:ext cx="2736304" cy="0"/>
          </a:xfrm>
          <a:prstGeom prst="line">
            <a:avLst/>
          </a:prstGeom>
          <a:ln w="28575">
            <a:solidFill>
              <a:schemeClr val="tx2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ovéPole 21"/>
          <p:cNvSpPr txBox="1"/>
          <p:nvPr/>
        </p:nvSpPr>
        <p:spPr>
          <a:xfrm>
            <a:off x="6516216" y="494116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TRUBEC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6516216" y="4509120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DĚLNICE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516216" y="407707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MATKA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588224" y="5373216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PYL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6588224" y="587727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ŽIHADLO</a:t>
            </a:r>
            <a:endParaRPr lang="cs-CZ" b="1" dirty="0">
              <a:solidFill>
                <a:srgbClr val="C00000"/>
              </a:solidFill>
            </a:endParaRPr>
          </a:p>
        </p:txBody>
      </p:sp>
      <p:grpSp>
        <p:nvGrpSpPr>
          <p:cNvPr id="29" name="Skupina 28"/>
          <p:cNvGrpSpPr/>
          <p:nvPr/>
        </p:nvGrpSpPr>
        <p:grpSpPr>
          <a:xfrm>
            <a:off x="6228184" y="3933056"/>
            <a:ext cx="1512168" cy="2304256"/>
            <a:chOff x="6372200" y="4005064"/>
            <a:chExt cx="1512168" cy="2304256"/>
          </a:xfrm>
        </p:grpSpPr>
        <p:sp>
          <p:nvSpPr>
            <p:cNvPr id="27" name="Zaoblený obdélník 26"/>
            <p:cNvSpPr/>
            <p:nvPr/>
          </p:nvSpPr>
          <p:spPr>
            <a:xfrm>
              <a:off x="6372200" y="4005064"/>
              <a:ext cx="1512168" cy="230425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28" name="TextovéPole 27"/>
            <p:cNvSpPr txBox="1"/>
            <p:nvPr/>
          </p:nvSpPr>
          <p:spPr>
            <a:xfrm>
              <a:off x="6660232" y="4869160"/>
              <a:ext cx="93610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b="1" cap="small" dirty="0" smtClean="0">
                  <a:solidFill>
                    <a:schemeClr val="accent1">
                      <a:lumMod val="20000"/>
                      <a:lumOff val="80000"/>
                    </a:schemeClr>
                  </a:solidFill>
                </a:rPr>
                <a:t>ŘEŠENÍ</a:t>
              </a:r>
              <a:endParaRPr lang="cs-CZ" b="1" cap="small" dirty="0">
                <a:solidFill>
                  <a:schemeClr val="accent1">
                    <a:lumMod val="20000"/>
                    <a:lumOff val="80000"/>
                  </a:schemeClr>
                </a:solidFill>
              </a:endParaRPr>
            </a:p>
          </p:txBody>
        </p:sp>
      </p:grpSp>
      <p:sp>
        <p:nvSpPr>
          <p:cNvPr id="30" name="TextovéPole 29"/>
          <p:cNvSpPr txBox="1"/>
          <p:nvPr/>
        </p:nvSpPr>
        <p:spPr>
          <a:xfrm>
            <a:off x="8244408" y="119675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3.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8244408" y="1556792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5.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8244408" y="198884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1.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3" name="TextovéPole 32"/>
          <p:cNvSpPr txBox="1"/>
          <p:nvPr/>
        </p:nvSpPr>
        <p:spPr>
          <a:xfrm>
            <a:off x="8244408" y="242088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2.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34" name="TextovéPole 33"/>
          <p:cNvSpPr txBox="1"/>
          <p:nvPr/>
        </p:nvSpPr>
        <p:spPr>
          <a:xfrm>
            <a:off x="8244408" y="278092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4.</a:t>
            </a:r>
            <a:endParaRPr lang="cs-CZ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xit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up)">
                                      <p:cBhvr>
                                        <p:cTn id="38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  <p:bldP spid="3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60648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cap="small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Trochu zajímavostí</a:t>
            </a:r>
            <a:endParaRPr lang="cs-CZ" sz="2400" b="1" u="sng" cap="small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560" y="1052736"/>
            <a:ext cx="777686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b="1" dirty="0" smtClean="0"/>
              <a:t>Život společenského hmyzu, jako jsou mravenci a včely, je systematicky organizován. Každý hmyz má svou přesnou úlohu. Samičky včel medonosných – dělnice vykonávají nejrůznější úkoly v závislosti na věku. Začínají život jako uklízečky, čistí a vymetají buňky; po třech dnech začnou živit starší larvy; o tři dny později i mladé larvy. Za dalších deset dnů přebírají med a pyl od jiných včel a ukládají je do skladu. Dělnice též stavějí z vosku nové buňky a uklízejí mrtvé včely. Dvacátý den svého života jsou povýšeny do funkce hlídače – zůstávají u vchodu úlu a zahánějí útočníky. Posledních šest týdnů začnou vylétávat ven a sbírat pyl.</a:t>
            </a:r>
            <a:endParaRPr lang="cs-CZ" sz="2400" b="1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260648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cap="small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Metodický list</a:t>
            </a:r>
            <a:endParaRPr lang="cs-CZ" sz="2400" b="1" u="sng" cap="small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67544" y="836712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cs-CZ" b="1" dirty="0" smtClean="0"/>
              <a:t>Tento digitální učební materiál je určen pro 4.ročník, předmět Přírodověda, část Včela medonosná. Je vhodný pro práci s interaktivní tabulí a popisovačem, pro samostatnou práci na počítačích, popřípadě jeho pracovní listy je možné vytisknout.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Snímky 2, 3 :  </a:t>
            </a:r>
            <a:r>
              <a:rPr lang="cs-CZ" b="1" dirty="0" smtClean="0"/>
              <a:t>jsou  připraveny pro výuku či zopakování daného učiva, následující snímky jsou pracovními listy. 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 4 :  </a:t>
            </a:r>
            <a:r>
              <a:rPr lang="cs-CZ" b="1" dirty="0" smtClean="0"/>
              <a:t>zde jsou uvedeny otázky k zamyšlení a diskusi, na snímku se zobrazí pouze první otázka, po jejím zodpovězení žáky se klikem myši zobrazí možná odpověď, učiteli je dán prostor k případnému doplnění; teprve po dalším kliknutí se objeví otázka č.2; takto se postupně zobrazují odpovědi a další otázky (počet otázek = 4)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 5 :  </a:t>
            </a:r>
            <a:r>
              <a:rPr lang="cs-CZ" b="1" dirty="0" smtClean="0"/>
              <a:t>žáci využijí jednotlivých linek k popisu včely (klik myši = správný popis)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 6 :  </a:t>
            </a:r>
            <a:r>
              <a:rPr lang="cs-CZ" b="1" dirty="0" smtClean="0"/>
              <a:t>žáci  stejnou číslicí označí pojmy, které k sobě logicky patří, poté se pokusí vyřešit přesmyčky týkající se daného tématu; jako v předchozích snímcích klik myší znamená správnou odpověď</a:t>
            </a:r>
          </a:p>
          <a:p>
            <a:pPr>
              <a:spcAft>
                <a:spcPts val="600"/>
              </a:spcAft>
            </a:pP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 7 :  </a:t>
            </a:r>
            <a:r>
              <a:rPr lang="cs-CZ" b="1" dirty="0" smtClean="0"/>
              <a:t>zde jsou uvedeny zajímavosti  k tématu, záleží na vyučujícím, zdali tento materiál při své výuce použije; na základě uvedeného textu si mohou žáci zopakovat veškeré znalosti o včele medonosné, které  v průběhu prezentace získali </a:t>
            </a:r>
          </a:p>
          <a:p>
            <a:pPr>
              <a:spcAft>
                <a:spcPts val="600"/>
              </a:spcAft>
            </a:pPr>
            <a:endParaRPr lang="cs-CZ" b="1" dirty="0" smtClean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980728"/>
            <a:ext cx="83529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Přírodověda pro 4.ročník základní školy, </a:t>
            </a:r>
            <a:r>
              <a:rPr lang="cs-CZ" dirty="0" err="1" smtClean="0"/>
              <a:t>J.Mladá</a:t>
            </a:r>
            <a:r>
              <a:rPr lang="cs-CZ" dirty="0" smtClean="0"/>
              <a:t>, </a:t>
            </a:r>
            <a:r>
              <a:rPr lang="cs-CZ" dirty="0" err="1" smtClean="0"/>
              <a:t>L</a:t>
            </a:r>
            <a:r>
              <a:rPr lang="cs-CZ" dirty="0" smtClean="0"/>
              <a:t>.Podroužek, </a:t>
            </a:r>
            <a:r>
              <a:rPr lang="cs-CZ" dirty="0" err="1" smtClean="0"/>
              <a:t>nakl</a:t>
            </a:r>
            <a:r>
              <a:rPr lang="cs-CZ" dirty="0" smtClean="0"/>
              <a:t>. SPN 2003</a:t>
            </a:r>
          </a:p>
          <a:p>
            <a:r>
              <a:rPr lang="cs-CZ" dirty="0" smtClean="0"/>
              <a:t>Přírodověda pro 4.ročník základní školy, pracovní sešit, </a:t>
            </a:r>
            <a:r>
              <a:rPr lang="cs-CZ" dirty="0" err="1" smtClean="0"/>
              <a:t>J.Mladá</a:t>
            </a:r>
            <a:r>
              <a:rPr lang="cs-CZ" dirty="0" smtClean="0"/>
              <a:t>, </a:t>
            </a:r>
            <a:r>
              <a:rPr lang="cs-CZ" dirty="0" err="1" smtClean="0"/>
              <a:t>L</a:t>
            </a:r>
            <a:r>
              <a:rPr lang="cs-CZ" dirty="0" smtClean="0"/>
              <a:t>.Podroužek, </a:t>
            </a:r>
            <a:r>
              <a:rPr lang="cs-CZ" dirty="0" err="1" smtClean="0"/>
              <a:t>nakl.SPN</a:t>
            </a:r>
            <a:endParaRPr lang="cs-CZ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1259632" y="260648"/>
            <a:ext cx="67687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u="sng" cap="small" dirty="0" smtClean="0">
                <a:solidFill>
                  <a:schemeClr val="accent6">
                    <a:lumMod val="50000"/>
                  </a:schemeClr>
                </a:solidFill>
                <a:latin typeface="Comic Sans MS" pitchFamily="66" charset="0"/>
              </a:rPr>
              <a:t>Použitý materiál</a:t>
            </a:r>
            <a:endParaRPr lang="cs-CZ" sz="2400" b="1" u="sng" cap="small" dirty="0">
              <a:solidFill>
                <a:schemeClr val="accent6">
                  <a:lumMod val="50000"/>
                </a:schemeClr>
              </a:solidFill>
              <a:latin typeface="Comic Sans MS" pitchFamily="66" charset="0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323528" y="1772816"/>
            <a:ext cx="835292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Zdroje obrázků :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Obrázek na pozadí : </a:t>
            </a:r>
            <a:r>
              <a:rPr lang="cs-CZ" dirty="0" smtClean="0">
                <a:hlinkClick r:id="rId2"/>
              </a:rPr>
              <a:t>http://t0.gstatic.com/</a:t>
            </a:r>
            <a:r>
              <a:rPr lang="cs-CZ" dirty="0" err="1" smtClean="0">
                <a:hlinkClick r:id="rId2"/>
              </a:rPr>
              <a:t>images</a:t>
            </a:r>
            <a:r>
              <a:rPr lang="cs-CZ" dirty="0" smtClean="0">
                <a:hlinkClick r:id="rId2"/>
              </a:rPr>
              <a:t>?q=</a:t>
            </a:r>
            <a:r>
              <a:rPr lang="cs-CZ" dirty="0" err="1" smtClean="0">
                <a:hlinkClick r:id="rId2"/>
              </a:rPr>
              <a:t>tbn</a:t>
            </a:r>
            <a:r>
              <a:rPr lang="cs-CZ" dirty="0" smtClean="0">
                <a:hlinkClick r:id="rId2"/>
              </a:rPr>
              <a:t>:ANd9GcR_tjIDiQQUIaQOG76Ggp0nmMND2QMpX9w6j7SL2_nmLuHygefZi7QiZvw</a:t>
            </a:r>
            <a:r>
              <a:rPr lang="cs-CZ" dirty="0" smtClean="0"/>
              <a:t>   pozadí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č.3</a:t>
            </a:r>
            <a:r>
              <a:rPr lang="cs-CZ" dirty="0" smtClean="0"/>
              <a:t> :  </a:t>
            </a:r>
            <a:r>
              <a:rPr lang="cs-CZ" dirty="0" smtClean="0">
                <a:hlinkClick r:id="rId3"/>
              </a:rPr>
              <a:t>http://mesta.obce.cz/mool-vol/VismoOnline_ActionScripts/Image.aspx?id_org=9930&amp;id_obrazky=1301&amp;datum=22.1.2011+18%3A54%3A09</a:t>
            </a:r>
            <a:r>
              <a:rPr lang="cs-CZ" dirty="0" smtClean="0"/>
              <a:t>   včelí matka, dělnice, trubec</a:t>
            </a:r>
          </a:p>
          <a:p>
            <a:r>
              <a:rPr lang="cs-CZ" dirty="0" smtClean="0">
                <a:hlinkClick r:id="rId4"/>
              </a:rPr>
              <a:t>http://files.zacinamevcelarit.webnode.cz/200000021-650e46608e/cisticka.jpg</a:t>
            </a:r>
            <a:r>
              <a:rPr lang="cs-CZ" dirty="0" smtClean="0"/>
              <a:t>  včelí plást</a:t>
            </a:r>
          </a:p>
          <a:p>
            <a:r>
              <a:rPr lang="cs-CZ" dirty="0" smtClean="0">
                <a:hlinkClick r:id="rId5"/>
              </a:rPr>
              <a:t>http://www.</a:t>
            </a:r>
            <a:r>
              <a:rPr lang="cs-CZ" dirty="0" err="1" smtClean="0">
                <a:hlinkClick r:id="rId5"/>
              </a:rPr>
              <a:t>lidova</a:t>
            </a:r>
            <a:r>
              <a:rPr lang="cs-CZ" dirty="0" smtClean="0">
                <a:hlinkClick r:id="rId5"/>
              </a:rPr>
              <a:t>-architektura.</a:t>
            </a:r>
            <a:r>
              <a:rPr lang="cs-CZ" dirty="0" err="1" smtClean="0">
                <a:hlinkClick r:id="rId5"/>
              </a:rPr>
              <a:t>cz</a:t>
            </a:r>
            <a:r>
              <a:rPr lang="cs-CZ" dirty="0" smtClean="0">
                <a:hlinkClick r:id="rId5"/>
              </a:rPr>
              <a:t>/foto/</a:t>
            </a:r>
            <a:r>
              <a:rPr lang="cs-CZ" dirty="0" err="1" smtClean="0">
                <a:hlinkClick r:id="rId5"/>
              </a:rPr>
              <a:t>uly</a:t>
            </a:r>
            <a:r>
              <a:rPr lang="cs-CZ" dirty="0" smtClean="0">
                <a:hlinkClick r:id="rId5"/>
              </a:rPr>
              <a:t>-</a:t>
            </a:r>
            <a:r>
              <a:rPr lang="cs-CZ" dirty="0" err="1" smtClean="0">
                <a:hlinkClick r:id="rId5"/>
              </a:rPr>
              <a:t>klatove.jpg</a:t>
            </a:r>
            <a:r>
              <a:rPr lang="cs-CZ" dirty="0" smtClean="0"/>
              <a:t>   včelí úly</a:t>
            </a:r>
          </a:p>
          <a:p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Snímek č.5</a:t>
            </a:r>
            <a:r>
              <a:rPr lang="cs-CZ" dirty="0" smtClean="0"/>
              <a:t> :  </a:t>
            </a:r>
            <a:r>
              <a:rPr lang="cs-CZ" dirty="0" smtClean="0">
                <a:hlinkClick r:id="rId6"/>
              </a:rPr>
              <a:t>http://nd01.jxs.cz/412/986/d55bdc3a94_43823027_o2.jpg</a:t>
            </a:r>
            <a:r>
              <a:rPr lang="cs-CZ" dirty="0" smtClean="0"/>
              <a:t>   včela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 spd="slow">
    <p:pull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</TotalTime>
  <Words>635</Words>
  <Application>Microsoft Office PowerPoint</Application>
  <PresentationFormat>Předvádění na obrazovce (4:3)</PresentationFormat>
  <Paragraphs>96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VY_32_INOVACE_09_Přírodověda_ 4.ročník_ 17_Včela medonosná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Základní škola a mateřská škola Aš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VY_32_INOVACE_09_Přírodověda_ 4.ročník_ 19_Včela medonosná</dc:title>
  <dc:creator>Martínek Jiří</dc:creator>
  <cp:lastModifiedBy>Martin a Lída</cp:lastModifiedBy>
  <cp:revision>24</cp:revision>
  <dcterms:created xsi:type="dcterms:W3CDTF">2012-06-19T17:46:06Z</dcterms:created>
  <dcterms:modified xsi:type="dcterms:W3CDTF">2012-08-23T19:54:45Z</dcterms:modified>
</cp:coreProperties>
</file>