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  <p:sldId id="256" r:id="rId4"/>
    <p:sldId id="257" r:id="rId5"/>
    <p:sldId id="262" r:id="rId6"/>
    <p:sldId id="258" r:id="rId7"/>
    <p:sldId id="259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NÁZEV:VY_52_INOVACE_04:Fyzika 8.ročník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Práce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A43D444-4400-4005-8B3B-8D3A32B5F4DB}" type="presOf" srcId="{4C35D32F-0EAB-4CD7-82EE-45574DC2A586}" destId="{8BEBB6EC-1DAA-4CAC-8A25-BC0FCBD5DBD5}" srcOrd="0" destOrd="0" presId="urn:microsoft.com/office/officeart/2005/8/layout/target3"/>
    <dgm:cxn modelId="{B8287A8E-3D20-40E4-8D1E-5B41FA0D0233}" type="presOf" srcId="{757F3AB3-0718-4624-B441-E567A8F0AB56}" destId="{333A1088-737F-45CB-B68E-254E46348037}" srcOrd="0" destOrd="0" presId="urn:microsoft.com/office/officeart/2005/8/layout/target3"/>
    <dgm:cxn modelId="{E44BFD90-3B8B-4B42-AE79-0B200A8C383F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26E0699-FEA6-4B59-9385-DEC6BDBBAD36}" type="presOf" srcId="{B651F6E3-6281-48DB-9319-2AEAFDAE7572}" destId="{6BB5E863-4638-4E1D-BFDE-399D028AC4ED}" srcOrd="1" destOrd="0" presId="urn:microsoft.com/office/officeart/2005/8/layout/target3"/>
    <dgm:cxn modelId="{25403B2D-D738-4C71-8C01-11CCA32C6757}" type="presOf" srcId="{D1B46980-6531-4606-95E6-44980827E919}" destId="{6140AFEC-043D-4C43-A2F9-D0F5331DF3A3}" srcOrd="0" destOrd="0" presId="urn:microsoft.com/office/officeart/2005/8/layout/target3"/>
    <dgm:cxn modelId="{964E8A15-459E-4EA4-93D2-20CAA280EB83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9484975-E921-4A40-865C-7978D929D254}" type="presOf" srcId="{4C35D32F-0EAB-4CD7-82EE-45574DC2A586}" destId="{890E4F0B-2866-4A3F-A3C7-2A14B1797930}" srcOrd="1" destOrd="0" presId="urn:microsoft.com/office/officeart/2005/8/layout/target3"/>
    <dgm:cxn modelId="{FDA1CA0F-ED7E-4214-80DF-8A9A3D3999C6}" type="presOf" srcId="{B651F6E3-6281-48DB-9319-2AEAFDAE7572}" destId="{619D679B-A015-4ECF-8348-D1034C574F40}" srcOrd="0" destOrd="0" presId="urn:microsoft.com/office/officeart/2005/8/layout/target3"/>
    <dgm:cxn modelId="{D149B796-25E8-422A-8AE7-182B111EA023}" type="presOf" srcId="{D8197B8C-B260-4A16-BDF4-0947B075E274}" destId="{25B08C86-7E15-44DC-BE7F-FFB55DD49D12}" srcOrd="0" destOrd="0" presId="urn:microsoft.com/office/officeart/2005/8/layout/target3"/>
    <dgm:cxn modelId="{7C559455-347F-467D-81D3-B976D80691F0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E83B5EB-1500-46E1-BAE6-8A4EB67B4BAD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B094F13-03BC-486F-8CBD-4B5CDD76F41C}" type="presParOf" srcId="{333A1088-737F-45CB-B68E-254E46348037}" destId="{F5ABB229-8D3B-4694-996A-96F23CF14429}" srcOrd="0" destOrd="0" presId="urn:microsoft.com/office/officeart/2005/8/layout/target3"/>
    <dgm:cxn modelId="{A4CC9B7F-0B2F-45EC-9237-C78A9FAB8F68}" type="presParOf" srcId="{333A1088-737F-45CB-B68E-254E46348037}" destId="{F41139FD-01EE-4571-8B17-4FB00FC51163}" srcOrd="1" destOrd="0" presId="urn:microsoft.com/office/officeart/2005/8/layout/target3"/>
    <dgm:cxn modelId="{0497438C-A486-4B56-A59A-73CF40A05CAB}" type="presParOf" srcId="{333A1088-737F-45CB-B68E-254E46348037}" destId="{D005CE8C-CC26-4C3E-AC11-E15060ECD759}" srcOrd="2" destOrd="0" presId="urn:microsoft.com/office/officeart/2005/8/layout/target3"/>
    <dgm:cxn modelId="{2CDEB531-001D-4B41-9F84-0943A4F6D63F}" type="presParOf" srcId="{333A1088-737F-45CB-B68E-254E46348037}" destId="{2C702D82-9B77-49B7-9568-BB8EB47C3372}" srcOrd="3" destOrd="0" presId="urn:microsoft.com/office/officeart/2005/8/layout/target3"/>
    <dgm:cxn modelId="{27E117C9-7A2C-4773-A417-07EE197460F8}" type="presParOf" srcId="{333A1088-737F-45CB-B68E-254E46348037}" destId="{A52A0455-90FF-4808-ABD0-F02540D31D5A}" srcOrd="4" destOrd="0" presId="urn:microsoft.com/office/officeart/2005/8/layout/target3"/>
    <dgm:cxn modelId="{03DABD78-DF3F-4B46-B631-120676D48C25}" type="presParOf" srcId="{333A1088-737F-45CB-B68E-254E46348037}" destId="{6140AFEC-043D-4C43-A2F9-D0F5331DF3A3}" srcOrd="5" destOrd="0" presId="urn:microsoft.com/office/officeart/2005/8/layout/target3"/>
    <dgm:cxn modelId="{126DCED4-F776-442A-939F-04C9835B9D9E}" type="presParOf" srcId="{333A1088-737F-45CB-B68E-254E46348037}" destId="{9358AC05-5D7D-4327-9F80-1AD486AEA664}" srcOrd="6" destOrd="0" presId="urn:microsoft.com/office/officeart/2005/8/layout/target3"/>
    <dgm:cxn modelId="{8A4972B1-6391-42DB-B63A-5E66B4AF5263}" type="presParOf" srcId="{333A1088-737F-45CB-B68E-254E46348037}" destId="{313FC574-E1CD-4FB4-B054-0B805CE0447D}" srcOrd="7" destOrd="0" presId="urn:microsoft.com/office/officeart/2005/8/layout/target3"/>
    <dgm:cxn modelId="{360AD6A7-293F-4C61-A128-CBF63F2F680A}" type="presParOf" srcId="{333A1088-737F-45CB-B68E-254E46348037}" destId="{619D679B-A015-4ECF-8348-D1034C574F40}" srcOrd="8" destOrd="0" presId="urn:microsoft.com/office/officeart/2005/8/layout/target3"/>
    <dgm:cxn modelId="{DA059A85-8D1E-44A1-BB03-010EB8584249}" type="presParOf" srcId="{333A1088-737F-45CB-B68E-254E46348037}" destId="{322283A8-4A27-4CDA-BAE3-F381106A9174}" srcOrd="9" destOrd="0" presId="urn:microsoft.com/office/officeart/2005/8/layout/target3"/>
    <dgm:cxn modelId="{B00C489C-FB2D-4A59-A85D-343A31FD5DD5}" type="presParOf" srcId="{333A1088-737F-45CB-B68E-254E46348037}" destId="{FFC9F71D-1B4F-4AD9-A4A6-86ADEFC8AF5C}" srcOrd="10" destOrd="0" presId="urn:microsoft.com/office/officeart/2005/8/layout/target3"/>
    <dgm:cxn modelId="{F9633861-C0CC-4AB4-9BC0-3066B8F93EEF}" type="presParOf" srcId="{333A1088-737F-45CB-B68E-254E46348037}" destId="{25B08C86-7E15-44DC-BE7F-FFB55DD49D12}" srcOrd="11" destOrd="0" presId="urn:microsoft.com/office/officeart/2005/8/layout/target3"/>
    <dgm:cxn modelId="{2A354EE4-828C-4E53-8FB0-D35BF5AE2D5F}" type="presParOf" srcId="{333A1088-737F-45CB-B68E-254E46348037}" destId="{76644BE8-9D7C-4C09-B250-3D10AF48CBB7}" srcOrd="12" destOrd="0" presId="urn:microsoft.com/office/officeart/2005/8/layout/target3"/>
    <dgm:cxn modelId="{8121F4EE-9BA8-436E-B968-FB1AA360B9A4}" type="presParOf" srcId="{333A1088-737F-45CB-B68E-254E46348037}" destId="{EE85B701-7295-41C0-BA7A-34D3756A2AE6}" srcOrd="13" destOrd="0" presId="urn:microsoft.com/office/officeart/2005/8/layout/target3"/>
    <dgm:cxn modelId="{35C388F9-E1A4-422E-A4B3-6C023726DFCB}" type="presParOf" srcId="{333A1088-737F-45CB-B68E-254E46348037}" destId="{8BEBB6EC-1DAA-4CAC-8A25-BC0FCBD5DBD5}" srcOrd="14" destOrd="0" presId="urn:microsoft.com/office/officeart/2005/8/layout/target3"/>
    <dgm:cxn modelId="{0E61CD84-E902-4A71-8936-C3D8D42F542E}" type="presParOf" srcId="{333A1088-737F-45CB-B68E-254E46348037}" destId="{AED2198E-93D5-4001-81B4-73124B309672}" srcOrd="15" destOrd="0" presId="urn:microsoft.com/office/officeart/2005/8/layout/target3"/>
    <dgm:cxn modelId="{BB9C180B-DCC2-4F3D-AE25-139FD42E13FA}" type="presParOf" srcId="{333A1088-737F-45CB-B68E-254E46348037}" destId="{2BE915AB-18AA-4053-B92C-3BFC9ED204BB}" srcOrd="16" destOrd="0" presId="urn:microsoft.com/office/officeart/2005/8/layout/target3"/>
    <dgm:cxn modelId="{69ABFE45-A309-42C9-84E0-A41CFDFAA276}" type="presParOf" srcId="{333A1088-737F-45CB-B68E-254E46348037}" destId="{6BB5E863-4638-4E1D-BFDE-399D028AC4ED}" srcOrd="17" destOrd="0" presId="urn:microsoft.com/office/officeart/2005/8/layout/target3"/>
    <dgm:cxn modelId="{5D2DDF38-6CC8-4066-9524-DE495890E7DD}" type="presParOf" srcId="{333A1088-737F-45CB-B68E-254E46348037}" destId="{5A5FFA88-C948-4069-8E93-59FA12366E83}" srcOrd="18" destOrd="0" presId="urn:microsoft.com/office/officeart/2005/8/layout/target3"/>
    <dgm:cxn modelId="{A9F55D35-4823-47D1-BAE6-0C2F56215B7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NÁZEV:VY_52_INOVACE_04:Fyzika 8.ročník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Práce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423F96B-924C-4B2F-BC53-62E59D67DA5A}" type="datetimeFigureOut">
              <a:rPr lang="cs-CZ" smtClean="0"/>
              <a:t>1.11.2011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FF1B200-9577-4C52-9979-AC30AA706A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6652705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83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cs-CZ" sz="3200" dirty="0" smtClean="0"/>
              <a:t>Prezentace slouží při probírání učiva 8.ročníku fyziky – téma Práce. Učitel ji využije při vysvětlení fyzikální veličiny a také její část jako zápis žáků do sešitů </a:t>
            </a:r>
            <a:endParaRPr lang="cs-CZ" sz="3200" dirty="0" smtClean="0"/>
          </a:p>
          <a:p>
            <a:pPr indent="0">
              <a:buNone/>
            </a:pPr>
            <a:endParaRPr lang="cs-CZ" sz="3200" dirty="0"/>
          </a:p>
          <a:p>
            <a:pPr indent="0">
              <a:buNone/>
            </a:pPr>
            <a:r>
              <a:rPr lang="cs-CZ" sz="3200" dirty="0" smtClean="0"/>
              <a:t>Závěrečná část obsahuje otázky pro zopakování učiva, žáci pracují do </a:t>
            </a:r>
            <a:r>
              <a:rPr lang="cs-CZ" sz="3200" smtClean="0"/>
              <a:t>cvičných sešitů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4479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1142255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PRÁCE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Značka…..</a:t>
            </a:r>
            <a:r>
              <a:rPr lang="cs-CZ" sz="4800" dirty="0" smtClean="0">
                <a:solidFill>
                  <a:schemeClr val="accent1"/>
                </a:solidFill>
              </a:rPr>
              <a:t>W</a:t>
            </a:r>
          </a:p>
          <a:p>
            <a:r>
              <a:rPr lang="cs-CZ" sz="4800" dirty="0" smtClean="0"/>
              <a:t>Jednotka….</a:t>
            </a:r>
            <a:r>
              <a:rPr lang="cs-CZ" sz="4800" dirty="0" smtClean="0">
                <a:solidFill>
                  <a:schemeClr val="accent1"/>
                </a:solidFill>
              </a:rPr>
              <a:t>joule (J)</a:t>
            </a:r>
            <a:endParaRPr lang="cs-CZ" sz="4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3058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Těleso koná práci, pokud působí na jiné těleso </a:t>
            </a:r>
            <a:r>
              <a:rPr lang="cs-CZ" sz="4000" u="sng" dirty="0" smtClean="0">
                <a:solidFill>
                  <a:schemeClr val="accent2"/>
                </a:solidFill>
              </a:rPr>
              <a:t>silou F</a:t>
            </a:r>
            <a:r>
              <a:rPr lang="cs-CZ" sz="4000" dirty="0" smtClean="0"/>
              <a:t> a to se posune po určité </a:t>
            </a:r>
            <a:r>
              <a:rPr lang="cs-CZ" sz="4000" u="sng" dirty="0" smtClean="0">
                <a:solidFill>
                  <a:schemeClr val="accent2"/>
                </a:solidFill>
              </a:rPr>
              <a:t>dráze s</a:t>
            </a:r>
            <a:r>
              <a:rPr lang="cs-CZ" sz="4000" dirty="0" smtClean="0"/>
              <a:t>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771800" y="3501008"/>
            <a:ext cx="3384376" cy="1368152"/>
          </a:xfrm>
          <a:prstGeom prst="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</a:rPr>
              <a:t>W= F . s</a:t>
            </a:r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286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používané jednotky: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r>
              <a:rPr lang="cs-CZ" sz="4800" dirty="0" smtClean="0"/>
              <a:t>Kilojoule          1kJ= 1000 J</a:t>
            </a:r>
          </a:p>
          <a:p>
            <a:r>
              <a:rPr lang="cs-CZ" sz="4800" dirty="0" smtClean="0"/>
              <a:t>Megajoule       1MJ= 1000 000 J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84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Příklady práce z praxe: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r>
              <a:rPr lang="cs-CZ" sz="4400" dirty="0" smtClean="0"/>
              <a:t>Maminka tlačí kočárek</a:t>
            </a:r>
          </a:p>
          <a:p>
            <a:r>
              <a:rPr lang="cs-CZ" sz="4400" dirty="0" smtClean="0"/>
              <a:t>Chlapec kopne do míče</a:t>
            </a:r>
          </a:p>
          <a:p>
            <a:r>
              <a:rPr lang="cs-CZ" sz="4400" dirty="0" smtClean="0"/>
              <a:t>Vítr vyvrátí strom</a:t>
            </a:r>
          </a:p>
          <a:p>
            <a:r>
              <a:rPr lang="cs-CZ" sz="4400" dirty="0" smtClean="0"/>
              <a:t>Kůň táhne vůz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42371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Kdy se práce nekoná?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!!!! Pokud sice těleso působí na jiné silou, ale nedochází k posunu po dráze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Na jeřábu visí panel</a:t>
            </a:r>
          </a:p>
          <a:p>
            <a:r>
              <a:rPr lang="cs-CZ" dirty="0" smtClean="0"/>
              <a:t>Člověk tlačí neúspěšně auto</a:t>
            </a:r>
          </a:p>
          <a:p>
            <a:r>
              <a:rPr lang="cs-CZ" dirty="0" smtClean="0"/>
              <a:t>Dívka stojí a drží v ruce tašku s nákupem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918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James </a:t>
            </a:r>
            <a:r>
              <a:rPr lang="cs-CZ" dirty="0" err="1" smtClean="0"/>
              <a:t>Prescott</a:t>
            </a:r>
            <a:r>
              <a:rPr lang="cs-CZ" dirty="0" smtClean="0"/>
              <a:t> Joule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55812"/>
            <a:ext cx="3561021" cy="4959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038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Opakovací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797814" lvl="1" indent="-514350">
              <a:lnSpc>
                <a:spcPct val="200000"/>
              </a:lnSpc>
              <a:buFont typeface="+mj-lt"/>
              <a:buAutoNum type="arabicPeriod"/>
            </a:pPr>
            <a:r>
              <a:rPr lang="cs-CZ" sz="2800" dirty="0" smtClean="0"/>
              <a:t>Kdy koná těleso práci?</a:t>
            </a:r>
          </a:p>
          <a:p>
            <a:pPr marL="797814" lvl="1" indent="-514350">
              <a:lnSpc>
                <a:spcPct val="200000"/>
              </a:lnSpc>
              <a:buFont typeface="+mj-lt"/>
              <a:buAutoNum type="arabicPeriod"/>
            </a:pPr>
            <a:r>
              <a:rPr lang="cs-CZ" sz="2800" dirty="0" smtClean="0"/>
              <a:t> Jaká je hlavní jednotka práce a další jednotky?</a:t>
            </a:r>
          </a:p>
          <a:p>
            <a:pPr marL="797814" lvl="1" indent="-514350">
              <a:lnSpc>
                <a:spcPct val="200000"/>
              </a:lnSpc>
              <a:buFont typeface="+mj-lt"/>
              <a:buAutoNum type="arabicPeriod"/>
            </a:pPr>
            <a:r>
              <a:rPr lang="cs-CZ" sz="2800" dirty="0" smtClean="0"/>
              <a:t> Uveď alespoň 3 případy z praxe, kdy se práce        	nekoná.</a:t>
            </a:r>
          </a:p>
          <a:p>
            <a:pPr marL="797814" lvl="1" indent="-514350">
              <a:lnSpc>
                <a:spcPct val="200000"/>
              </a:lnSpc>
              <a:buFont typeface="+mj-lt"/>
              <a:buAutoNum type="arabicPeriod"/>
            </a:pPr>
            <a:r>
              <a:rPr lang="cs-CZ" sz="2800" dirty="0" smtClean="0"/>
              <a:t>  Napište vzorec pro výpočet práce.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7994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Text je dílem autora prezentace 16.9. 2011</a:t>
            </a:r>
          </a:p>
          <a:p>
            <a:endParaRPr lang="cs-CZ" sz="2800" dirty="0" smtClean="0"/>
          </a:p>
          <a:p>
            <a:r>
              <a:rPr lang="cs-CZ" sz="2800" dirty="0" smtClean="0"/>
              <a:t>Obrázek: </a:t>
            </a:r>
            <a:r>
              <a:rPr lang="cs-CZ" sz="2800" i="1" dirty="0"/>
              <a:t>Www.wikipedia.org</a:t>
            </a:r>
            <a:r>
              <a:rPr lang="cs-CZ" sz="2800" dirty="0"/>
              <a:t> [online]. 2005 [cit. 2011-09-16]. James </a:t>
            </a:r>
            <a:r>
              <a:rPr lang="cs-CZ" sz="2800" dirty="0" err="1"/>
              <a:t>Prescott</a:t>
            </a:r>
            <a:r>
              <a:rPr lang="cs-CZ" sz="2800" dirty="0"/>
              <a:t> Joule. Dostupné z WWW: &lt;http://cs.wikipedia.org/wiki/</a:t>
            </a:r>
            <a:r>
              <a:rPr lang="cs-CZ" sz="2800" dirty="0" err="1"/>
              <a:t>Soubor:James_Joule.jpg</a:t>
            </a:r>
            <a:r>
              <a:rPr lang="cs-CZ" sz="2800" dirty="0"/>
              <a:t>&gt;.</a:t>
            </a:r>
          </a:p>
          <a:p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396608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81</TotalTime>
  <Words>237</Words>
  <Application>Microsoft Office PowerPoint</Application>
  <PresentationFormat>Předvádění na obrazovce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Human</vt:lpstr>
      <vt:lpstr>Prezentace aplikace PowerPoint</vt:lpstr>
      <vt:lpstr>Anotace:</vt:lpstr>
      <vt:lpstr>PRÁCE</vt:lpstr>
      <vt:lpstr>Prezentace aplikace PowerPoint</vt:lpstr>
      <vt:lpstr>Další používané jednotky:</vt:lpstr>
      <vt:lpstr>Příklady práce z praxe:</vt:lpstr>
      <vt:lpstr>Kdy se práce nekoná?</vt:lpstr>
      <vt:lpstr>James Prescott Joule</vt:lpstr>
      <vt:lpstr>Opakovací otázky: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PRÁCE</dc:title>
  <dc:creator>08CC</dc:creator>
  <cp:lastModifiedBy>08CC</cp:lastModifiedBy>
  <cp:revision>10</cp:revision>
  <dcterms:created xsi:type="dcterms:W3CDTF">2011-09-15T15:23:08Z</dcterms:created>
  <dcterms:modified xsi:type="dcterms:W3CDTF">2011-11-01T21:13:36Z</dcterms:modified>
</cp:coreProperties>
</file>