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6" r:id="rId4"/>
    <p:sldId id="258" r:id="rId5"/>
    <p:sldId id="259" r:id="rId6"/>
    <p:sldId id="262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NÁZEV:VY_52_INOVACE_05:Fyzika 7.ročník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Gravitační  síla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1451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A99F95-22C9-4A2C-ACF4-F2036636BB95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D1BAFB1-A3A4-4435-A4B1-A59BCC4E4ADC}" type="presOf" srcId="{D1B46980-6531-4606-95E6-44980827E919}" destId="{6140AFEC-043D-4C43-A2F9-D0F5331DF3A3}" srcOrd="0" destOrd="0" presId="urn:microsoft.com/office/officeart/2005/8/layout/target3"/>
    <dgm:cxn modelId="{EEB2192F-B424-4358-91CD-B27B4DC9D87D}" type="presOf" srcId="{D8197B8C-B260-4A16-BDF4-0947B075E274}" destId="{5A5FFA88-C948-4069-8E93-59FA12366E83}" srcOrd="1" destOrd="0" presId="urn:microsoft.com/office/officeart/2005/8/layout/target3"/>
    <dgm:cxn modelId="{33A6C3E5-C75F-4E03-9189-DCED66644E4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DC42A0C-17BD-4BAA-BC02-CC8956C4E2D1}" type="presOf" srcId="{4C35D32F-0EAB-4CD7-82EE-45574DC2A586}" destId="{890E4F0B-2866-4A3F-A3C7-2A14B1797930}" srcOrd="1" destOrd="0" presId="urn:microsoft.com/office/officeart/2005/8/layout/target3"/>
    <dgm:cxn modelId="{A2802A6D-148D-4B8E-B486-8A2AAC419143}" type="presOf" srcId="{D1D4F407-5343-4D3F-B5B9-D407B03CAEB4}" destId="{D005CE8C-CC26-4C3E-AC11-E15060ECD759}" srcOrd="0" destOrd="0" presId="urn:microsoft.com/office/officeart/2005/8/layout/target3"/>
    <dgm:cxn modelId="{37BA5409-39CD-4E49-823E-18274D7C8283}" type="presOf" srcId="{B651F6E3-6281-48DB-9319-2AEAFDAE7572}" destId="{619D679B-A015-4ECF-8348-D1034C574F40}" srcOrd="0" destOrd="0" presId="urn:microsoft.com/office/officeart/2005/8/layout/target3"/>
    <dgm:cxn modelId="{BE091F3B-E771-4D68-9801-001CCC4F5C30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ABA5DB8-4991-4AE7-B459-EC55FEA29EDF}" type="presOf" srcId="{D1D4F407-5343-4D3F-B5B9-D407B03CAEB4}" destId="{AED2198E-93D5-4001-81B4-73124B309672}" srcOrd="1" destOrd="0" presId="urn:microsoft.com/office/officeart/2005/8/layout/target3"/>
    <dgm:cxn modelId="{4CC4F68A-417F-4614-A9C0-62B9A1DBFF84}" type="presOf" srcId="{B651F6E3-6281-48DB-9319-2AEAFDAE7572}" destId="{6BB5E863-4638-4E1D-BFDE-399D028AC4ED}" srcOrd="1" destOrd="0" presId="urn:microsoft.com/office/officeart/2005/8/layout/target3"/>
    <dgm:cxn modelId="{20B0D0B3-08E1-4526-B12D-2EDB654C5CB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AD75FB-E434-4EF8-8D51-FDE4A1A19D5A}" type="presParOf" srcId="{333A1088-737F-45CB-B68E-254E46348037}" destId="{F5ABB229-8D3B-4694-996A-96F23CF14429}" srcOrd="0" destOrd="0" presId="urn:microsoft.com/office/officeart/2005/8/layout/target3"/>
    <dgm:cxn modelId="{B93E4A02-744B-4231-BA37-82FED9403D39}" type="presParOf" srcId="{333A1088-737F-45CB-B68E-254E46348037}" destId="{F41139FD-01EE-4571-8B17-4FB00FC51163}" srcOrd="1" destOrd="0" presId="urn:microsoft.com/office/officeart/2005/8/layout/target3"/>
    <dgm:cxn modelId="{3FC5E681-5194-44CD-B114-232033532513}" type="presParOf" srcId="{333A1088-737F-45CB-B68E-254E46348037}" destId="{D005CE8C-CC26-4C3E-AC11-E15060ECD759}" srcOrd="2" destOrd="0" presId="urn:microsoft.com/office/officeart/2005/8/layout/target3"/>
    <dgm:cxn modelId="{72ADC161-EDBE-4C71-B2E8-6A888635EE27}" type="presParOf" srcId="{333A1088-737F-45CB-B68E-254E46348037}" destId="{2C702D82-9B77-49B7-9568-BB8EB47C3372}" srcOrd="3" destOrd="0" presId="urn:microsoft.com/office/officeart/2005/8/layout/target3"/>
    <dgm:cxn modelId="{D0D3E59C-A969-4DBC-85F8-FC97E396F0F6}" type="presParOf" srcId="{333A1088-737F-45CB-B68E-254E46348037}" destId="{A52A0455-90FF-4808-ABD0-F02540D31D5A}" srcOrd="4" destOrd="0" presId="urn:microsoft.com/office/officeart/2005/8/layout/target3"/>
    <dgm:cxn modelId="{0585FEF6-C0B7-4FC4-ACB9-4A9003F4A588}" type="presParOf" srcId="{333A1088-737F-45CB-B68E-254E46348037}" destId="{6140AFEC-043D-4C43-A2F9-D0F5331DF3A3}" srcOrd="5" destOrd="0" presId="urn:microsoft.com/office/officeart/2005/8/layout/target3"/>
    <dgm:cxn modelId="{50FA5C9A-9BE4-4334-B085-18355556C926}" type="presParOf" srcId="{333A1088-737F-45CB-B68E-254E46348037}" destId="{9358AC05-5D7D-4327-9F80-1AD486AEA664}" srcOrd="6" destOrd="0" presId="urn:microsoft.com/office/officeart/2005/8/layout/target3"/>
    <dgm:cxn modelId="{C1BEB73B-6348-42F8-89D4-C78E6F51A415}" type="presParOf" srcId="{333A1088-737F-45CB-B68E-254E46348037}" destId="{313FC574-E1CD-4FB4-B054-0B805CE0447D}" srcOrd="7" destOrd="0" presId="urn:microsoft.com/office/officeart/2005/8/layout/target3"/>
    <dgm:cxn modelId="{1F46491F-21C1-4D40-9093-4C435BC11144}" type="presParOf" srcId="{333A1088-737F-45CB-B68E-254E46348037}" destId="{619D679B-A015-4ECF-8348-D1034C574F40}" srcOrd="8" destOrd="0" presId="urn:microsoft.com/office/officeart/2005/8/layout/target3"/>
    <dgm:cxn modelId="{5644A94B-192A-4451-9EF8-394F8B5AA641}" type="presParOf" srcId="{333A1088-737F-45CB-B68E-254E46348037}" destId="{322283A8-4A27-4CDA-BAE3-F381106A9174}" srcOrd="9" destOrd="0" presId="urn:microsoft.com/office/officeart/2005/8/layout/target3"/>
    <dgm:cxn modelId="{8DE4F0EB-A552-4933-825B-9BE2EE44EC10}" type="presParOf" srcId="{333A1088-737F-45CB-B68E-254E46348037}" destId="{FFC9F71D-1B4F-4AD9-A4A6-86ADEFC8AF5C}" srcOrd="10" destOrd="0" presId="urn:microsoft.com/office/officeart/2005/8/layout/target3"/>
    <dgm:cxn modelId="{6CCA36C5-7D6C-4036-806A-792A298A60AB}" type="presParOf" srcId="{333A1088-737F-45CB-B68E-254E46348037}" destId="{25B08C86-7E15-44DC-BE7F-FFB55DD49D12}" srcOrd="11" destOrd="0" presId="urn:microsoft.com/office/officeart/2005/8/layout/target3"/>
    <dgm:cxn modelId="{82AF4B7A-FBC3-4E4D-A2FF-BF7E79823ACD}" type="presParOf" srcId="{333A1088-737F-45CB-B68E-254E46348037}" destId="{76644BE8-9D7C-4C09-B250-3D10AF48CBB7}" srcOrd="12" destOrd="0" presId="urn:microsoft.com/office/officeart/2005/8/layout/target3"/>
    <dgm:cxn modelId="{B9EDC2E0-D910-4FE7-8623-ECCCAB629616}" type="presParOf" srcId="{333A1088-737F-45CB-B68E-254E46348037}" destId="{EE85B701-7295-41C0-BA7A-34D3756A2AE6}" srcOrd="13" destOrd="0" presId="urn:microsoft.com/office/officeart/2005/8/layout/target3"/>
    <dgm:cxn modelId="{EA3C447F-E049-458A-97FE-1F25B3C778D2}" type="presParOf" srcId="{333A1088-737F-45CB-B68E-254E46348037}" destId="{8BEBB6EC-1DAA-4CAC-8A25-BC0FCBD5DBD5}" srcOrd="14" destOrd="0" presId="urn:microsoft.com/office/officeart/2005/8/layout/target3"/>
    <dgm:cxn modelId="{B75AB328-A6CB-4D69-870C-66C1138FB478}" type="presParOf" srcId="{333A1088-737F-45CB-B68E-254E46348037}" destId="{AED2198E-93D5-4001-81B4-73124B309672}" srcOrd="15" destOrd="0" presId="urn:microsoft.com/office/officeart/2005/8/layout/target3"/>
    <dgm:cxn modelId="{91E4588B-6FB0-47E6-9630-5235F0FEBD6B}" type="presParOf" srcId="{333A1088-737F-45CB-B68E-254E46348037}" destId="{2BE915AB-18AA-4053-B92C-3BFC9ED204BB}" srcOrd="16" destOrd="0" presId="urn:microsoft.com/office/officeart/2005/8/layout/target3"/>
    <dgm:cxn modelId="{D073BAF2-8E7A-4A5E-9AB2-135564796B4A}" type="presParOf" srcId="{333A1088-737F-45CB-B68E-254E46348037}" destId="{6BB5E863-4638-4E1D-BFDE-399D028AC4ED}" srcOrd="17" destOrd="0" presId="urn:microsoft.com/office/officeart/2005/8/layout/target3"/>
    <dgm:cxn modelId="{F88097F6-AEE0-4D44-9B72-0FDC2C3F9303}" type="presParOf" srcId="{333A1088-737F-45CB-B68E-254E46348037}" destId="{5A5FFA88-C948-4069-8E93-59FA12366E83}" srcOrd="18" destOrd="0" presId="urn:microsoft.com/office/officeart/2005/8/layout/target3"/>
    <dgm:cxn modelId="{3E13E7B1-54A1-43AB-B72A-3BDD7565027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NÁZEV:VY_52_INOVACE_05:Fyzika 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96146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Gravitační  síla</a:t>
          </a:r>
          <a:endParaRPr lang="cs-CZ" sz="2000" b="0" kern="1200" dirty="0"/>
        </a:p>
      </dsp:txBody>
      <dsp:txXfrm>
        <a:off x="1273857" y="1296146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D31F4-AF86-4642-AC85-7317F6E4F8B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8C77-9342-4595-BEFB-47127B2938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11003"/>
      </p:ext>
    </p:extLst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D31F4-AF86-4642-AC85-7317F6E4F8B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8C77-9342-4595-BEFB-47127B2938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200248"/>
      </p:ext>
    </p:extLst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D31F4-AF86-4642-AC85-7317F6E4F8B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8C77-9342-4595-BEFB-47127B2938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51395"/>
      </p:ext>
    </p:extLst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D31F4-AF86-4642-AC85-7317F6E4F8B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8C77-9342-4595-BEFB-47127B2938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979738"/>
      </p:ext>
    </p:extLst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D31F4-AF86-4642-AC85-7317F6E4F8B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8C77-9342-4595-BEFB-47127B2938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835796"/>
      </p:ext>
    </p:extLst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D31F4-AF86-4642-AC85-7317F6E4F8B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8C77-9342-4595-BEFB-47127B2938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020917"/>
      </p:ext>
    </p:extLst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D31F4-AF86-4642-AC85-7317F6E4F8B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8C77-9342-4595-BEFB-47127B2938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728713"/>
      </p:ext>
    </p:extLst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D31F4-AF86-4642-AC85-7317F6E4F8B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8C77-9342-4595-BEFB-47127B2938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560366"/>
      </p:ext>
    </p:extLst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D31F4-AF86-4642-AC85-7317F6E4F8B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8C77-9342-4595-BEFB-47127B2938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281004"/>
      </p:ext>
    </p:extLst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D31F4-AF86-4642-AC85-7317F6E4F8B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8C77-9342-4595-BEFB-47127B2938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218021"/>
      </p:ext>
    </p:extLst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D31F4-AF86-4642-AC85-7317F6E4F8B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28C77-9342-4595-BEFB-47127B2938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844032"/>
      </p:ext>
    </p:extLst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4D31F4-AF86-4642-AC85-7317F6E4F8B0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828C77-9342-4595-BEFB-47127B2938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22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44502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21940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při </a:t>
            </a:r>
            <a:r>
              <a:rPr lang="cs-CZ" dirty="0" smtClean="0"/>
              <a:t>probírání učiva </a:t>
            </a:r>
            <a:r>
              <a:rPr lang="cs-CZ" dirty="0" smtClean="0"/>
              <a:t>Fyziky 6.ročníku na téma „Gravitační síla“ jako pomůcka při objasnění tohoto pojmu a také jako zápis dětí do </a:t>
            </a:r>
            <a:r>
              <a:rPr lang="cs-CZ" dirty="0" smtClean="0"/>
              <a:t>sešitů</a:t>
            </a:r>
          </a:p>
          <a:p>
            <a:r>
              <a:rPr lang="cs-CZ" dirty="0" smtClean="0"/>
              <a:t>Závěr obsahuje opakovací otázky, žáci píší do cvičných sešitů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862337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864095"/>
          </a:xfrm>
        </p:spPr>
        <p:txBody>
          <a:bodyPr>
            <a:normAutofit/>
          </a:bodyPr>
          <a:lstStyle/>
          <a:p>
            <a:r>
              <a:rPr lang="cs-CZ" dirty="0" smtClean="0"/>
              <a:t>Gravitační pole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628800"/>
            <a:ext cx="7992888" cy="4248472"/>
          </a:xfrm>
        </p:spPr>
        <p:txBody>
          <a:bodyPr/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Kolem naší Země je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gravitační pole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 každé těleso v tomto poli působí svisle dolů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gravitační síla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Čím má těleso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větší hmotnost</a:t>
            </a:r>
            <a:r>
              <a:rPr lang="cs-CZ" dirty="0" smtClean="0">
                <a:solidFill>
                  <a:schemeClr val="tx1"/>
                </a:solidFill>
              </a:rPr>
              <a:t>, tím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větší gravitační silou</a:t>
            </a:r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Země působí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Gravitační síla se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zmenšuje </a:t>
            </a:r>
            <a:r>
              <a:rPr lang="cs-CZ" dirty="0" smtClean="0">
                <a:solidFill>
                  <a:schemeClr val="tx1"/>
                </a:solidFill>
              </a:rPr>
              <a:t>se vzdáleností od Země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66075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Gravitační silou se v 17. století zabýval </a:t>
            </a:r>
            <a:r>
              <a:rPr lang="cs-CZ" b="1" u="sng" dirty="0" smtClean="0"/>
              <a:t>Isaac Newton</a:t>
            </a:r>
            <a:endParaRPr lang="cs-CZ" b="1" u="sng" dirty="0"/>
          </a:p>
        </p:txBody>
      </p:sp>
      <p:pic>
        <p:nvPicPr>
          <p:cNvPr id="1026" name="Picture 2" descr="C:\Users\08CC\AppData\Local\Microsoft\Windows\Temporary Internet Files\Content.IE5\K0O7W0UI\MC90041330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132856"/>
            <a:ext cx="5060718" cy="3323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CC\AppData\Local\Microsoft\Windows\Temporary Internet Files\Content.IE5\AM1I8PN9\MC9001979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32749"/>
            <a:ext cx="2736304" cy="517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354249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čem měříme gravitační sílu?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 počest pana Newtona ji měříme v </a:t>
            </a:r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Newtonech (N)</a:t>
            </a:r>
          </a:p>
          <a:p>
            <a:pPr marL="0" indent="0">
              <a:buNone/>
            </a:pPr>
            <a:r>
              <a:rPr lang="cs-CZ" dirty="0" smtClean="0"/>
              <a:t>Gravitační sílu značíme </a:t>
            </a:r>
            <a:r>
              <a:rPr lang="cs-CZ" sz="4000" dirty="0" err="1" smtClean="0">
                <a:solidFill>
                  <a:schemeClr val="accent6">
                    <a:lumMod val="50000"/>
                  </a:schemeClr>
                </a:solidFill>
              </a:rPr>
              <a:t>Fg</a:t>
            </a:r>
            <a:endParaRPr lang="cs-CZ" sz="40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dirty="0" smtClean="0"/>
              <a:t>(Například:  </a:t>
            </a:r>
            <a:r>
              <a:rPr lang="cs-CZ" dirty="0" err="1" smtClean="0"/>
              <a:t>Fg</a:t>
            </a:r>
            <a:r>
              <a:rPr lang="cs-CZ" dirty="0" smtClean="0"/>
              <a:t>= 40N)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3"/>
                </a:solidFill>
              </a:rPr>
              <a:t>!!! Jeden Newton odpovídá síle, kterou Země přitahuje těleso o hmotnosti 100 gramů</a:t>
            </a:r>
            <a:endParaRPr lang="cs-CZ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104979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žáky: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200000"/>
              </a:lnSpc>
              <a:buFont typeface="+mj-lt"/>
              <a:buAutoNum type="alphaUcPeriod"/>
            </a:pPr>
            <a:r>
              <a:rPr lang="cs-CZ" dirty="0" smtClean="0"/>
              <a:t>Jaký je směr gravitační síly?</a:t>
            </a:r>
          </a:p>
          <a:p>
            <a:pPr marL="514350" indent="-514350">
              <a:lnSpc>
                <a:spcPct val="200000"/>
              </a:lnSpc>
              <a:buFont typeface="+mj-lt"/>
              <a:buAutoNum type="alphaUcPeriod"/>
            </a:pPr>
            <a:r>
              <a:rPr lang="cs-CZ" dirty="0" smtClean="0"/>
              <a:t>Kdo se důkladně zabýval gravitační silou?</a:t>
            </a:r>
          </a:p>
          <a:p>
            <a:pPr marL="514350" indent="-514350">
              <a:lnSpc>
                <a:spcPct val="200000"/>
              </a:lnSpc>
              <a:buFont typeface="+mj-lt"/>
              <a:buAutoNum type="alphaUcPeriod"/>
            </a:pPr>
            <a:r>
              <a:rPr lang="cs-CZ" dirty="0" smtClean="0"/>
              <a:t>Jak značíme gravitační sílu?</a:t>
            </a:r>
          </a:p>
          <a:p>
            <a:pPr marL="514350" indent="-514350">
              <a:lnSpc>
                <a:spcPct val="200000"/>
              </a:lnSpc>
              <a:buFont typeface="+mj-lt"/>
              <a:buAutoNum type="alphaUcPeriod"/>
            </a:pPr>
            <a:r>
              <a:rPr lang="cs-CZ" dirty="0" smtClean="0"/>
              <a:t>Jaké hmotnosti odpovídá síla 1N?</a:t>
            </a:r>
          </a:p>
        </p:txBody>
      </p:sp>
    </p:spTree>
    <p:extLst>
      <p:ext uri="{BB962C8B-B14F-4D97-AF65-F5344CB8AC3E}">
        <p14:creationId xmlns:p14="http://schemas.microsoft.com/office/powerpoint/2010/main" val="48946238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200000"/>
              </a:lnSpc>
              <a:buFont typeface="+mj-lt"/>
              <a:buAutoNum type="alphaUcPeriod"/>
            </a:pPr>
            <a:r>
              <a:rPr lang="cs-CZ" dirty="0" smtClean="0"/>
              <a:t>Svisle dolů</a:t>
            </a:r>
          </a:p>
          <a:p>
            <a:pPr marL="514350" indent="-514350">
              <a:lnSpc>
                <a:spcPct val="200000"/>
              </a:lnSpc>
              <a:buFont typeface="+mj-lt"/>
              <a:buAutoNum type="alphaUcPeriod"/>
            </a:pPr>
            <a:r>
              <a:rPr lang="cs-CZ" dirty="0" smtClean="0"/>
              <a:t>Isaac Newton</a:t>
            </a:r>
          </a:p>
          <a:p>
            <a:pPr marL="514350" indent="-514350">
              <a:lnSpc>
                <a:spcPct val="200000"/>
              </a:lnSpc>
              <a:buFont typeface="+mj-lt"/>
              <a:buAutoNum type="alphaUcPeriod"/>
            </a:pPr>
            <a:r>
              <a:rPr lang="cs-CZ" dirty="0" err="1" smtClean="0"/>
              <a:t>Fg</a:t>
            </a:r>
            <a:endParaRPr lang="cs-CZ" dirty="0" smtClean="0"/>
          </a:p>
          <a:p>
            <a:pPr marL="514350" indent="-514350">
              <a:lnSpc>
                <a:spcPct val="200000"/>
              </a:lnSpc>
              <a:buFont typeface="+mj-lt"/>
              <a:buAutoNum type="alphaUcPeriod"/>
            </a:pPr>
            <a:r>
              <a:rPr lang="cs-CZ" dirty="0" smtClean="0"/>
              <a:t>100 gramů</a:t>
            </a:r>
          </a:p>
        </p:txBody>
      </p:sp>
    </p:spTree>
    <p:extLst>
      <p:ext uri="{BB962C8B-B14F-4D97-AF65-F5344CB8AC3E}">
        <p14:creationId xmlns:p14="http://schemas.microsoft.com/office/powerpoint/2010/main" val="384493291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text: byl vytvořen autorem 19.9.2011</a:t>
            </a:r>
          </a:p>
          <a:p>
            <a:r>
              <a:rPr lang="cs-CZ" dirty="0" smtClean="0"/>
              <a:t>Obrázky: otevřená galerie Microsoft </a:t>
            </a:r>
            <a:r>
              <a:rPr lang="cs-CZ" dirty="0" smtClean="0"/>
              <a:t>Office </a:t>
            </a:r>
            <a:r>
              <a:rPr lang="cs-CZ" dirty="0" smtClean="0"/>
              <a:t>19.9. 2011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828206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</TotalTime>
  <Words>206</Words>
  <Application>Microsoft Office PowerPoint</Application>
  <PresentationFormat>Předvádění na obrazovce (4:3)</PresentationFormat>
  <Paragraphs>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Gravitační pole</vt:lpstr>
      <vt:lpstr>Gravitační silou se v 17. století zabýval Isaac Newton</vt:lpstr>
      <vt:lpstr>V čem měříme gravitační sílu?</vt:lpstr>
      <vt:lpstr>Otázky pro žáky:</vt:lpstr>
      <vt:lpstr>Odpovědi: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10</cp:revision>
  <dcterms:created xsi:type="dcterms:W3CDTF">2011-09-16T10:53:55Z</dcterms:created>
  <dcterms:modified xsi:type="dcterms:W3CDTF">2011-11-01T21:24:53Z</dcterms:modified>
</cp:coreProperties>
</file>