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dirty="0" smtClean="0"/>
            <a:t>: VY_52_INOVACE_07: Fyzika </a:t>
          </a:r>
          <a:r>
            <a:rPr lang="cs-CZ" sz="2000" dirty="0" smtClean="0"/>
            <a:t>8.ročník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Výkon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82222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102805" custLinFactNeighborX="558" custLinFactNeighborY="7480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Y="6399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6993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8F54296-1BF4-4717-B9DA-F00C4F78D759}" type="presOf" srcId="{D1B46980-6531-4606-95E6-44980827E919}" destId="{2BE915AB-18AA-4053-B92C-3BFC9ED204BB}" srcOrd="1" destOrd="0" presId="urn:microsoft.com/office/officeart/2005/8/layout/target3"/>
    <dgm:cxn modelId="{296656DD-2854-468B-8F3C-99D610637254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2BE7752-76CE-4CEF-877A-CDE7BC6ADBBE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F8E5CF-7AD0-4386-A0AD-A8FBD0780D2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7DE8DEF-C7F9-4C8F-BCA7-0D2BD35403D7}" type="presOf" srcId="{4C35D32F-0EAB-4CD7-82EE-45574DC2A586}" destId="{890E4F0B-2866-4A3F-A3C7-2A14B1797930}" srcOrd="1" destOrd="0" presId="urn:microsoft.com/office/officeart/2005/8/layout/target3"/>
    <dgm:cxn modelId="{39770BBA-AF7D-4A8A-92E1-FAAD6481ADA5}" type="presOf" srcId="{757F3AB3-0718-4624-B441-E567A8F0AB56}" destId="{333A1088-737F-45CB-B68E-254E46348037}" srcOrd="0" destOrd="0" presId="urn:microsoft.com/office/officeart/2005/8/layout/target3"/>
    <dgm:cxn modelId="{5E3E57BD-D756-4DC9-8FF7-34836C8AAC1B}" type="presOf" srcId="{D8197B8C-B260-4A16-BDF4-0947B075E274}" destId="{5A5FFA88-C948-4069-8E93-59FA12366E83}" srcOrd="1" destOrd="0" presId="urn:microsoft.com/office/officeart/2005/8/layout/target3"/>
    <dgm:cxn modelId="{46E3DAE9-0A79-4914-9B80-25715E9367C3}" type="presOf" srcId="{D1B46980-6531-4606-95E6-44980827E919}" destId="{6140AFEC-043D-4C43-A2F9-D0F5331DF3A3}" srcOrd="0" destOrd="0" presId="urn:microsoft.com/office/officeart/2005/8/layout/target3"/>
    <dgm:cxn modelId="{19090E9A-D170-4236-8613-67220ABFD24D}" type="presOf" srcId="{D8197B8C-B260-4A16-BDF4-0947B075E274}" destId="{25B08C86-7E15-44DC-BE7F-FFB55DD49D12}" srcOrd="0" destOrd="0" presId="urn:microsoft.com/office/officeart/2005/8/layout/target3"/>
    <dgm:cxn modelId="{207E5280-2261-4B35-B3D3-FF8D3EAA228E}" type="presOf" srcId="{4C35D32F-0EAB-4CD7-82EE-45574DC2A586}" destId="{8BEBB6EC-1DAA-4CAC-8A25-BC0FCBD5DBD5}" srcOrd="0" destOrd="0" presId="urn:microsoft.com/office/officeart/2005/8/layout/target3"/>
    <dgm:cxn modelId="{D14C97D6-8C77-4461-85F7-363415972B51}" type="presOf" srcId="{B651F6E3-6281-48DB-9319-2AEAFDAE7572}" destId="{619D679B-A015-4ECF-8348-D1034C574F40}" srcOrd="0" destOrd="0" presId="urn:microsoft.com/office/officeart/2005/8/layout/target3"/>
    <dgm:cxn modelId="{F439B1AF-2205-450B-8E16-BCB65D10F2FA}" type="presParOf" srcId="{333A1088-737F-45CB-B68E-254E46348037}" destId="{F5ABB229-8D3B-4694-996A-96F23CF14429}" srcOrd="0" destOrd="0" presId="urn:microsoft.com/office/officeart/2005/8/layout/target3"/>
    <dgm:cxn modelId="{93AC8053-BD0D-4803-A130-5D62F714D816}" type="presParOf" srcId="{333A1088-737F-45CB-B68E-254E46348037}" destId="{F41139FD-01EE-4571-8B17-4FB00FC51163}" srcOrd="1" destOrd="0" presId="urn:microsoft.com/office/officeart/2005/8/layout/target3"/>
    <dgm:cxn modelId="{69E3C387-B860-44E9-AEB2-8832C84A79FE}" type="presParOf" srcId="{333A1088-737F-45CB-B68E-254E46348037}" destId="{D005CE8C-CC26-4C3E-AC11-E15060ECD759}" srcOrd="2" destOrd="0" presId="urn:microsoft.com/office/officeart/2005/8/layout/target3"/>
    <dgm:cxn modelId="{BD0CEC4E-28A5-478E-A799-79B2E09E1DCA}" type="presParOf" srcId="{333A1088-737F-45CB-B68E-254E46348037}" destId="{2C702D82-9B77-49B7-9568-BB8EB47C3372}" srcOrd="3" destOrd="0" presId="urn:microsoft.com/office/officeart/2005/8/layout/target3"/>
    <dgm:cxn modelId="{CD0B9767-5FEE-48D9-A232-7B73AC2EA372}" type="presParOf" srcId="{333A1088-737F-45CB-B68E-254E46348037}" destId="{A52A0455-90FF-4808-ABD0-F02540D31D5A}" srcOrd="4" destOrd="0" presId="urn:microsoft.com/office/officeart/2005/8/layout/target3"/>
    <dgm:cxn modelId="{CDA02669-73C8-4D6C-B2B0-A53B51813B57}" type="presParOf" srcId="{333A1088-737F-45CB-B68E-254E46348037}" destId="{6140AFEC-043D-4C43-A2F9-D0F5331DF3A3}" srcOrd="5" destOrd="0" presId="urn:microsoft.com/office/officeart/2005/8/layout/target3"/>
    <dgm:cxn modelId="{A863A73D-22A8-49DE-AA0D-50979061D8FC}" type="presParOf" srcId="{333A1088-737F-45CB-B68E-254E46348037}" destId="{9358AC05-5D7D-4327-9F80-1AD486AEA664}" srcOrd="6" destOrd="0" presId="urn:microsoft.com/office/officeart/2005/8/layout/target3"/>
    <dgm:cxn modelId="{1C35B127-91AB-4190-9CC0-8138FF83A4B9}" type="presParOf" srcId="{333A1088-737F-45CB-B68E-254E46348037}" destId="{313FC574-E1CD-4FB4-B054-0B805CE0447D}" srcOrd="7" destOrd="0" presId="urn:microsoft.com/office/officeart/2005/8/layout/target3"/>
    <dgm:cxn modelId="{EFBAB686-A78D-4000-8395-E99694635A86}" type="presParOf" srcId="{333A1088-737F-45CB-B68E-254E46348037}" destId="{619D679B-A015-4ECF-8348-D1034C574F40}" srcOrd="8" destOrd="0" presId="urn:microsoft.com/office/officeart/2005/8/layout/target3"/>
    <dgm:cxn modelId="{97B75E16-8CD7-4569-83AA-DF1588E005E6}" type="presParOf" srcId="{333A1088-737F-45CB-B68E-254E46348037}" destId="{322283A8-4A27-4CDA-BAE3-F381106A9174}" srcOrd="9" destOrd="0" presId="urn:microsoft.com/office/officeart/2005/8/layout/target3"/>
    <dgm:cxn modelId="{CBD5B616-4502-4561-8EF5-3ADF5B9FA2BE}" type="presParOf" srcId="{333A1088-737F-45CB-B68E-254E46348037}" destId="{FFC9F71D-1B4F-4AD9-A4A6-86ADEFC8AF5C}" srcOrd="10" destOrd="0" presId="urn:microsoft.com/office/officeart/2005/8/layout/target3"/>
    <dgm:cxn modelId="{F3F741F3-0712-4B09-9975-4A01250234FD}" type="presParOf" srcId="{333A1088-737F-45CB-B68E-254E46348037}" destId="{25B08C86-7E15-44DC-BE7F-FFB55DD49D12}" srcOrd="11" destOrd="0" presId="urn:microsoft.com/office/officeart/2005/8/layout/target3"/>
    <dgm:cxn modelId="{03483FC7-68D4-4A1A-B43F-6C984FD1A63B}" type="presParOf" srcId="{333A1088-737F-45CB-B68E-254E46348037}" destId="{76644BE8-9D7C-4C09-B250-3D10AF48CBB7}" srcOrd="12" destOrd="0" presId="urn:microsoft.com/office/officeart/2005/8/layout/target3"/>
    <dgm:cxn modelId="{374FAB8E-4317-4B5C-BA28-BE75F767C353}" type="presParOf" srcId="{333A1088-737F-45CB-B68E-254E46348037}" destId="{EE85B701-7295-41C0-BA7A-34D3756A2AE6}" srcOrd="13" destOrd="0" presId="urn:microsoft.com/office/officeart/2005/8/layout/target3"/>
    <dgm:cxn modelId="{88369C64-B3C3-405C-B554-518657761E94}" type="presParOf" srcId="{333A1088-737F-45CB-B68E-254E46348037}" destId="{8BEBB6EC-1DAA-4CAC-8A25-BC0FCBD5DBD5}" srcOrd="14" destOrd="0" presId="urn:microsoft.com/office/officeart/2005/8/layout/target3"/>
    <dgm:cxn modelId="{D9B2DDF7-C0C6-42F6-A9C4-306EEA7F97E3}" type="presParOf" srcId="{333A1088-737F-45CB-B68E-254E46348037}" destId="{AED2198E-93D5-4001-81B4-73124B309672}" srcOrd="15" destOrd="0" presId="urn:microsoft.com/office/officeart/2005/8/layout/target3"/>
    <dgm:cxn modelId="{EB649AB3-4138-4060-8146-DC8F9175F9E7}" type="presParOf" srcId="{333A1088-737F-45CB-B68E-254E46348037}" destId="{2BE915AB-18AA-4053-B92C-3BFC9ED204BB}" srcOrd="16" destOrd="0" presId="urn:microsoft.com/office/officeart/2005/8/layout/target3"/>
    <dgm:cxn modelId="{D9D7ED41-EE21-404C-B5B1-280C284A852E}" type="presParOf" srcId="{333A1088-737F-45CB-B68E-254E46348037}" destId="{6BB5E863-4638-4E1D-BFDE-399D028AC4ED}" srcOrd="17" destOrd="0" presId="urn:microsoft.com/office/officeart/2005/8/layout/target3"/>
    <dgm:cxn modelId="{88E753A2-8197-4BB5-8DD5-A316185459A7}" type="presParOf" srcId="{333A1088-737F-45CB-B68E-254E46348037}" destId="{5A5FFA88-C948-4069-8E93-59FA12366E83}" srcOrd="18" destOrd="0" presId="urn:microsoft.com/office/officeart/2005/8/layout/target3"/>
    <dgm:cxn modelId="{00DB246F-1D98-4130-8740-1196F8CF6FB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39802" cy="33398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54925" y="0"/>
          <a:ext cx="6137458" cy="33398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654925" y="0"/>
        <a:ext cx="6137458" cy="534368"/>
      </dsp:txXfrm>
    </dsp:sp>
    <dsp:sp modelId="{A52A0455-90FF-4808-ABD0-F02540D31D5A}">
      <dsp:nvSpPr>
        <dsp:cNvPr id="0" name=""/>
        <dsp:cNvSpPr/>
      </dsp:nvSpPr>
      <dsp:spPr>
        <a:xfrm>
          <a:off x="350679" y="534368"/>
          <a:ext cx="2638443" cy="26384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69901" y="768899"/>
          <a:ext cx="6137458" cy="21693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669901" y="768899"/>
        <a:ext cx="6137458" cy="439368"/>
      </dsp:txXfrm>
    </dsp:sp>
    <dsp:sp modelId="{313FC574-E1CD-4FB4-B054-0B805CE0447D}">
      <dsp:nvSpPr>
        <dsp:cNvPr id="0" name=""/>
        <dsp:cNvSpPr/>
      </dsp:nvSpPr>
      <dsp:spPr>
        <a:xfrm>
          <a:off x="701358" y="1068736"/>
          <a:ext cx="1937085" cy="19370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69901" y="1186462"/>
          <a:ext cx="6137458" cy="19914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/>
            <a:t>: VY_52_INOVACE_07: Fyzika </a:t>
          </a:r>
          <a:r>
            <a:rPr lang="cs-CZ" sz="2000" kern="1200" dirty="0" smtClean="0"/>
            <a:t>8.ročník</a:t>
          </a:r>
          <a:endParaRPr lang="cs-CZ" sz="2000" kern="1200" dirty="0"/>
        </a:p>
      </dsp:txBody>
      <dsp:txXfrm>
        <a:off x="1669901" y="1186462"/>
        <a:ext cx="6137458" cy="549357"/>
      </dsp:txXfrm>
    </dsp:sp>
    <dsp:sp modelId="{FFC9F71D-1B4F-4AD9-A4A6-86ADEFC8AF5C}">
      <dsp:nvSpPr>
        <dsp:cNvPr id="0" name=""/>
        <dsp:cNvSpPr/>
      </dsp:nvSpPr>
      <dsp:spPr>
        <a:xfrm>
          <a:off x="1052037" y="1603104"/>
          <a:ext cx="1235726" cy="12357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69901" y="1825572"/>
          <a:ext cx="6137458" cy="7907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Výkon</a:t>
          </a:r>
          <a:endParaRPr lang="cs-CZ" sz="2000" b="0" kern="1200" dirty="0"/>
        </a:p>
      </dsp:txBody>
      <dsp:txXfrm>
        <a:off x="1669901" y="1825572"/>
        <a:ext cx="6137458" cy="341963"/>
      </dsp:txXfrm>
    </dsp:sp>
    <dsp:sp modelId="{EE85B701-7295-41C0-BA7A-34D3756A2AE6}">
      <dsp:nvSpPr>
        <dsp:cNvPr id="0" name=""/>
        <dsp:cNvSpPr/>
      </dsp:nvSpPr>
      <dsp:spPr>
        <a:xfrm>
          <a:off x="1402716" y="2137473"/>
          <a:ext cx="534368" cy="5343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69901" y="2217807"/>
          <a:ext cx="6137458" cy="3736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669901" y="2217807"/>
        <a:ext cx="6137458" cy="3736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9D41-56AA-4AE9-BD5A-A369BC35004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B43AC-E614-4203-BB5A-BA59EFC466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2042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9D41-56AA-4AE9-BD5A-A369BC35004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B43AC-E614-4203-BB5A-BA59EFC466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8300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9D41-56AA-4AE9-BD5A-A369BC35004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B43AC-E614-4203-BB5A-BA59EFC466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75706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9D41-56AA-4AE9-BD5A-A369BC35004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B43AC-E614-4203-BB5A-BA59EFC466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5045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9D41-56AA-4AE9-BD5A-A369BC35004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B43AC-E614-4203-BB5A-BA59EFC466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114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9D41-56AA-4AE9-BD5A-A369BC35004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B43AC-E614-4203-BB5A-BA59EFC466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6577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9D41-56AA-4AE9-BD5A-A369BC35004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B43AC-E614-4203-BB5A-BA59EFC466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2377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9D41-56AA-4AE9-BD5A-A369BC35004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B43AC-E614-4203-BB5A-BA59EFC466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3388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9D41-56AA-4AE9-BD5A-A369BC35004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B43AC-E614-4203-BB5A-BA59EFC466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7290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9D41-56AA-4AE9-BD5A-A369BC35004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B43AC-E614-4203-BB5A-BA59EFC466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4896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9D41-56AA-4AE9-BD5A-A369BC35004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B43AC-E614-4203-BB5A-BA59EFC466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530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C69D41-56AA-4AE9-BD5A-A369BC35004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5B43AC-E614-4203-BB5A-BA59EFC466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16415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mes_Watt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13173035"/>
              </p:ext>
            </p:extLst>
          </p:nvPr>
        </p:nvGraphicFramePr>
        <p:xfrm>
          <a:off x="779608" y="404664"/>
          <a:ext cx="7807360" cy="3339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74099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jako podklad při vysvětlení učiva fyziky v 8. ročníku- téma VÝKON</a:t>
            </a:r>
          </a:p>
          <a:p>
            <a:r>
              <a:rPr lang="cs-CZ" dirty="0" smtClean="0"/>
              <a:t>Rovněž lze využít jako zápis učiva </a:t>
            </a:r>
            <a:r>
              <a:rPr lang="cs-CZ" dirty="0" smtClean="0"/>
              <a:t>                   do </a:t>
            </a:r>
            <a:r>
              <a:rPr lang="cs-CZ" dirty="0" smtClean="0"/>
              <a:t>sešitů žáků</a:t>
            </a:r>
          </a:p>
          <a:p>
            <a:r>
              <a:rPr lang="cs-CZ" dirty="0" smtClean="0"/>
              <a:t>Materiál obsahuje interaktivní odkaz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4882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u="sng" dirty="0" smtClean="0">
                <a:solidFill>
                  <a:srgbClr val="FFFF00"/>
                </a:solidFill>
              </a:rPr>
              <a:t>Výkon</a:t>
            </a:r>
            <a:endParaRPr lang="cs-CZ" u="sng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noFill/>
            </p:spPr>
            <p:txBody>
              <a:bodyPr>
                <a:normAutofit fontScale="92500" lnSpcReduction="10000"/>
              </a:bodyPr>
              <a:lstStyle/>
              <a:p>
                <a:pPr>
                  <a:buFont typeface="Wingdings" pitchFamily="2" charset="2"/>
                  <a:buChar char="§"/>
                </a:pPr>
                <a:r>
                  <a:rPr lang="cs-CZ" dirty="0" smtClean="0"/>
                  <a:t>fyzikální veličina, která informuje, jak rychle byla práce vykonána</a:t>
                </a:r>
              </a:p>
              <a:p>
                <a:pPr>
                  <a:buFont typeface="Wingdings" pitchFamily="2" charset="2"/>
                  <a:buChar char="§"/>
                </a:pPr>
                <a:endParaRPr lang="cs-CZ" dirty="0" smtClean="0"/>
              </a:p>
              <a:p>
                <a:pPr>
                  <a:buFont typeface="Wingdings" pitchFamily="2" charset="2"/>
                  <a:buChar char="§"/>
                </a:pPr>
                <a:r>
                  <a:rPr lang="cs-CZ" sz="3900" dirty="0" smtClean="0"/>
                  <a:t>značka……P</a:t>
                </a:r>
              </a:p>
              <a:p>
                <a:pPr>
                  <a:buFont typeface="Wingdings" pitchFamily="2" charset="2"/>
                  <a:buChar char="§"/>
                </a:pPr>
                <a:r>
                  <a:rPr lang="cs-CZ" sz="3900" dirty="0" smtClean="0"/>
                  <a:t>jednotka……watt (W)</a:t>
                </a:r>
              </a:p>
              <a:p>
                <a:endParaRPr lang="cs-CZ" sz="2200" dirty="0"/>
              </a:p>
              <a:p>
                <a:pPr marL="0" indent="0" algn="ctr">
                  <a:buNone/>
                </a:pPr>
                <a:r>
                  <a:rPr lang="cs-CZ" sz="6600" dirty="0" smtClean="0"/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6600" b="0" i="1" smtClean="0">
                            <a:latin typeface="Cambria Math"/>
                          </a:rPr>
                          <m:t>𝑊</m:t>
                        </m:r>
                      </m:num>
                      <m:den>
                        <m:r>
                          <a:rPr lang="cs-CZ" sz="6600" b="0" i="1" smtClean="0">
                            <a:latin typeface="Cambria Math"/>
                          </a:rPr>
                          <m:t>𝑡</m:t>
                        </m:r>
                      </m:den>
                    </m:f>
                  </m:oMath>
                </a14:m>
                <a:endParaRPr lang="cs-CZ" sz="66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926" t="-2830" b="-2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3347864" y="4509120"/>
            <a:ext cx="2520280" cy="1584176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6645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</p:spPr>
        <p:txBody>
          <a:bodyPr/>
          <a:lstStyle/>
          <a:p>
            <a:r>
              <a:rPr lang="cs-CZ" i="1" u="sng" dirty="0" smtClean="0"/>
              <a:t>Další jednotky z praxe:</a:t>
            </a:r>
            <a:endParaRPr lang="cs-CZ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Kilowatt		1 kW= 1000 W</a:t>
            </a:r>
            <a:endParaRPr lang="cs-CZ" dirty="0"/>
          </a:p>
          <a:p>
            <a:r>
              <a:rPr lang="cs-CZ" dirty="0" smtClean="0"/>
              <a:t>Megawatt	1MW = 1000 000 W</a:t>
            </a:r>
          </a:p>
          <a:p>
            <a:r>
              <a:rPr lang="cs-CZ" dirty="0" smtClean="0"/>
              <a:t>Gigawatt	1GW = 1000 000 000 W</a:t>
            </a:r>
          </a:p>
          <a:p>
            <a:endParaRPr lang="cs-CZ" sz="1800" dirty="0"/>
          </a:p>
          <a:p>
            <a:pPr marL="0" indent="0">
              <a:buNone/>
            </a:pPr>
            <a:r>
              <a:rPr lang="cs-CZ" u="sng" dirty="0" smtClean="0"/>
              <a:t>Výpočet práce z výkonu:</a:t>
            </a:r>
          </a:p>
          <a:p>
            <a:endParaRPr lang="cs-CZ" sz="1800" u="sng" dirty="0" smtClean="0"/>
          </a:p>
          <a:p>
            <a:pPr marL="0" indent="0">
              <a:buNone/>
            </a:pPr>
            <a:r>
              <a:rPr lang="cs-CZ" sz="3600" dirty="0" smtClean="0"/>
              <a:t>                W = P . t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2339752" y="4509120"/>
            <a:ext cx="2232248" cy="936104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8764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James Watt</a:t>
            </a:r>
            <a:br>
              <a:rPr lang="cs-CZ" dirty="0" smtClean="0"/>
            </a:br>
            <a:r>
              <a:rPr lang="cs-CZ" dirty="0" smtClean="0"/>
              <a:t>(1736 – 1819)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772816"/>
            <a:ext cx="3888432" cy="4953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lačítko akce: Informace 3">
            <a:hlinkClick r:id="rId3" highlightClick="1"/>
          </p:cNvPr>
          <p:cNvSpPr/>
          <p:nvPr/>
        </p:nvSpPr>
        <p:spPr>
          <a:xfrm>
            <a:off x="7452320" y="5805264"/>
            <a:ext cx="1008112" cy="792088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016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4525963"/>
          </a:xfrm>
        </p:spPr>
        <p:txBody>
          <a:bodyPr/>
          <a:lstStyle/>
          <a:p>
            <a:r>
              <a:rPr lang="cs-CZ" sz="2800" dirty="0" smtClean="0"/>
              <a:t>Text je dílem autora materiálu 6.10. 2011</a:t>
            </a:r>
          </a:p>
          <a:p>
            <a:r>
              <a:rPr lang="cs-CZ" sz="2800" dirty="0" smtClean="0"/>
              <a:t>Obrázek:</a:t>
            </a:r>
          </a:p>
          <a:p>
            <a:pPr marL="0" indent="0">
              <a:buNone/>
            </a:pPr>
            <a:r>
              <a:rPr lang="cs-CZ" sz="2800" i="1" dirty="0" smtClean="0"/>
              <a:t>Www.wikipedia.org</a:t>
            </a:r>
            <a:r>
              <a:rPr lang="cs-CZ" sz="2800" dirty="0" smtClean="0"/>
              <a:t> [online]. 2009 [cit. 2011-10-06]. </a:t>
            </a:r>
            <a:r>
              <a:rPr lang="cs-CZ" sz="2800" dirty="0" err="1" smtClean="0"/>
              <a:t>Soubor:James</a:t>
            </a:r>
            <a:r>
              <a:rPr lang="cs-CZ" sz="2800" dirty="0" smtClean="0"/>
              <a:t> Watt by Henry </a:t>
            </a:r>
            <a:r>
              <a:rPr lang="cs-CZ" sz="2800" dirty="0" err="1" smtClean="0"/>
              <a:t>Howar</a:t>
            </a:r>
            <a:r>
              <a:rPr lang="cs-CZ" sz="2800" dirty="0" smtClean="0"/>
              <a:t>. Dostupné </a:t>
            </a:r>
            <a:r>
              <a:rPr lang="cs-CZ" sz="2800" dirty="0" smtClean="0"/>
              <a:t>               z </a:t>
            </a:r>
            <a:r>
              <a:rPr lang="cs-CZ" sz="2800" dirty="0" smtClean="0"/>
              <a:t>WWW: &lt;http://cs.wikipedia.org/wiki/Soubor:James_Watt_by_Henry_Howard.jpg&gt;.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690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101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Anotace:</vt:lpstr>
      <vt:lpstr>Výkon</vt:lpstr>
      <vt:lpstr>Další jednotky z praxe:</vt:lpstr>
      <vt:lpstr>James Watt (1736 – 1819)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Dum</cp:lastModifiedBy>
  <cp:revision>11</cp:revision>
  <dcterms:created xsi:type="dcterms:W3CDTF">2011-10-06T19:08:31Z</dcterms:created>
  <dcterms:modified xsi:type="dcterms:W3CDTF">2012-08-24T06:43:27Z</dcterms:modified>
</cp:coreProperties>
</file>