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NÁZEV:VY_52_INOVACE_11:Fyzika </a:t>
          </a:r>
          <a:r>
            <a:rPr lang="cs-CZ" sz="2000" dirty="0" smtClean="0"/>
            <a:t>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Skládání sil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F64952-7E61-42D0-87B6-B2ADF40D06B6}" type="presOf" srcId="{B651F6E3-6281-48DB-9319-2AEAFDAE7572}" destId="{6BB5E863-4638-4E1D-BFDE-399D028AC4ED}" srcOrd="1" destOrd="0" presId="urn:microsoft.com/office/officeart/2005/8/layout/target3"/>
    <dgm:cxn modelId="{17C491F0-5954-4B50-A875-A9958E94DD99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3DD0EB2-AD88-4062-B22C-A65935EFACAC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972E9AF-F214-42AC-A978-5DD749E042D3}" type="presOf" srcId="{D1D4F407-5343-4D3F-B5B9-D407B03CAEB4}" destId="{D005CE8C-CC26-4C3E-AC11-E15060ECD759}" srcOrd="0" destOrd="0" presId="urn:microsoft.com/office/officeart/2005/8/layout/target3"/>
    <dgm:cxn modelId="{63C4CC0B-D799-4594-A666-358A942D188F}" type="presOf" srcId="{D1B46980-6531-4606-95E6-44980827E919}" destId="{2BE915AB-18AA-4053-B92C-3BFC9ED204BB}" srcOrd="1" destOrd="0" presId="urn:microsoft.com/office/officeart/2005/8/layout/target3"/>
    <dgm:cxn modelId="{9DE25EEE-DB75-43DB-8BD4-EB9613849323}" type="presOf" srcId="{D1D4F407-5343-4D3F-B5B9-D407B03CAEB4}" destId="{AED2198E-93D5-4001-81B4-73124B309672}" srcOrd="1" destOrd="0" presId="urn:microsoft.com/office/officeart/2005/8/layout/target3"/>
    <dgm:cxn modelId="{BDCFA489-CA93-45AD-BB12-471E4F09761A}" type="presOf" srcId="{757F3AB3-0718-4624-B441-E567A8F0AB56}" destId="{333A1088-737F-45CB-B68E-254E46348037}" srcOrd="0" destOrd="0" presId="urn:microsoft.com/office/officeart/2005/8/layout/target3"/>
    <dgm:cxn modelId="{09903612-2CA0-4CAB-9583-B78C3AF9C423}" type="presOf" srcId="{4C35D32F-0EAB-4CD7-82EE-45574DC2A586}" destId="{8BEBB6EC-1DAA-4CAC-8A25-BC0FCBD5DBD5}" srcOrd="0" destOrd="0" presId="urn:microsoft.com/office/officeart/2005/8/layout/target3"/>
    <dgm:cxn modelId="{7FBB3B23-DD1B-4103-852C-FA5A5E82D05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301F958-FE84-45B4-9E29-B9DF3B5788B7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731A290-D186-4509-91CB-2C3A02DBB704}" type="presOf" srcId="{D8197B8C-B260-4A16-BDF4-0947B075E274}" destId="{25B08C86-7E15-44DC-BE7F-FFB55DD49D12}" srcOrd="0" destOrd="0" presId="urn:microsoft.com/office/officeart/2005/8/layout/target3"/>
    <dgm:cxn modelId="{EEC3E216-2E9B-48A2-A23D-CD7FDCDE1A79}" type="presParOf" srcId="{333A1088-737F-45CB-B68E-254E46348037}" destId="{F5ABB229-8D3B-4694-996A-96F23CF14429}" srcOrd="0" destOrd="0" presId="urn:microsoft.com/office/officeart/2005/8/layout/target3"/>
    <dgm:cxn modelId="{65AB355A-986F-4ED0-9582-BF31AF72CAFC}" type="presParOf" srcId="{333A1088-737F-45CB-B68E-254E46348037}" destId="{F41139FD-01EE-4571-8B17-4FB00FC51163}" srcOrd="1" destOrd="0" presId="urn:microsoft.com/office/officeart/2005/8/layout/target3"/>
    <dgm:cxn modelId="{F6AA3444-EC5D-432E-ABB7-5B16813B7C23}" type="presParOf" srcId="{333A1088-737F-45CB-B68E-254E46348037}" destId="{D005CE8C-CC26-4C3E-AC11-E15060ECD759}" srcOrd="2" destOrd="0" presId="urn:microsoft.com/office/officeart/2005/8/layout/target3"/>
    <dgm:cxn modelId="{250B3981-9952-47C2-8EA1-B1605CFC9E47}" type="presParOf" srcId="{333A1088-737F-45CB-B68E-254E46348037}" destId="{2C702D82-9B77-49B7-9568-BB8EB47C3372}" srcOrd="3" destOrd="0" presId="urn:microsoft.com/office/officeart/2005/8/layout/target3"/>
    <dgm:cxn modelId="{CEE52276-3D23-4403-A956-495D9692ECDE}" type="presParOf" srcId="{333A1088-737F-45CB-B68E-254E46348037}" destId="{A52A0455-90FF-4808-ABD0-F02540D31D5A}" srcOrd="4" destOrd="0" presId="urn:microsoft.com/office/officeart/2005/8/layout/target3"/>
    <dgm:cxn modelId="{64192068-8058-49BE-ADFE-F6C0510FA14D}" type="presParOf" srcId="{333A1088-737F-45CB-B68E-254E46348037}" destId="{6140AFEC-043D-4C43-A2F9-D0F5331DF3A3}" srcOrd="5" destOrd="0" presId="urn:microsoft.com/office/officeart/2005/8/layout/target3"/>
    <dgm:cxn modelId="{16E06885-7998-4761-B2E5-94CBB8641255}" type="presParOf" srcId="{333A1088-737F-45CB-B68E-254E46348037}" destId="{9358AC05-5D7D-4327-9F80-1AD486AEA664}" srcOrd="6" destOrd="0" presId="urn:microsoft.com/office/officeart/2005/8/layout/target3"/>
    <dgm:cxn modelId="{71513957-5A71-4DBF-8210-8536E8D1867C}" type="presParOf" srcId="{333A1088-737F-45CB-B68E-254E46348037}" destId="{313FC574-E1CD-4FB4-B054-0B805CE0447D}" srcOrd="7" destOrd="0" presId="urn:microsoft.com/office/officeart/2005/8/layout/target3"/>
    <dgm:cxn modelId="{F5914F83-1482-4DCB-B2CE-5821BB911047}" type="presParOf" srcId="{333A1088-737F-45CB-B68E-254E46348037}" destId="{619D679B-A015-4ECF-8348-D1034C574F40}" srcOrd="8" destOrd="0" presId="urn:microsoft.com/office/officeart/2005/8/layout/target3"/>
    <dgm:cxn modelId="{BBCE9E95-E50C-41ED-A5EC-04294046FC66}" type="presParOf" srcId="{333A1088-737F-45CB-B68E-254E46348037}" destId="{322283A8-4A27-4CDA-BAE3-F381106A9174}" srcOrd="9" destOrd="0" presId="urn:microsoft.com/office/officeart/2005/8/layout/target3"/>
    <dgm:cxn modelId="{5578A0B5-961F-4D6D-AA3E-1540E18D2849}" type="presParOf" srcId="{333A1088-737F-45CB-B68E-254E46348037}" destId="{FFC9F71D-1B4F-4AD9-A4A6-86ADEFC8AF5C}" srcOrd="10" destOrd="0" presId="urn:microsoft.com/office/officeart/2005/8/layout/target3"/>
    <dgm:cxn modelId="{573BB2B0-3889-4742-9225-BB05AE0A0E8E}" type="presParOf" srcId="{333A1088-737F-45CB-B68E-254E46348037}" destId="{25B08C86-7E15-44DC-BE7F-FFB55DD49D12}" srcOrd="11" destOrd="0" presId="urn:microsoft.com/office/officeart/2005/8/layout/target3"/>
    <dgm:cxn modelId="{9A30F76D-5906-42AE-A9D8-FE25C39DD552}" type="presParOf" srcId="{333A1088-737F-45CB-B68E-254E46348037}" destId="{76644BE8-9D7C-4C09-B250-3D10AF48CBB7}" srcOrd="12" destOrd="0" presId="urn:microsoft.com/office/officeart/2005/8/layout/target3"/>
    <dgm:cxn modelId="{B8242CC2-5E2C-48E6-8A3F-B06CF13582D5}" type="presParOf" srcId="{333A1088-737F-45CB-B68E-254E46348037}" destId="{EE85B701-7295-41C0-BA7A-34D3756A2AE6}" srcOrd="13" destOrd="0" presId="urn:microsoft.com/office/officeart/2005/8/layout/target3"/>
    <dgm:cxn modelId="{D9D12F2A-B03E-4BC3-970E-65A395037C71}" type="presParOf" srcId="{333A1088-737F-45CB-B68E-254E46348037}" destId="{8BEBB6EC-1DAA-4CAC-8A25-BC0FCBD5DBD5}" srcOrd="14" destOrd="0" presId="urn:microsoft.com/office/officeart/2005/8/layout/target3"/>
    <dgm:cxn modelId="{DA7AA05F-8315-4915-ADA5-7317ECBA4783}" type="presParOf" srcId="{333A1088-737F-45CB-B68E-254E46348037}" destId="{AED2198E-93D5-4001-81B4-73124B309672}" srcOrd="15" destOrd="0" presId="urn:microsoft.com/office/officeart/2005/8/layout/target3"/>
    <dgm:cxn modelId="{B8CC4296-E9EF-4019-8FE4-D56A3ECAD378}" type="presParOf" srcId="{333A1088-737F-45CB-B68E-254E46348037}" destId="{2BE915AB-18AA-4053-B92C-3BFC9ED204BB}" srcOrd="16" destOrd="0" presId="urn:microsoft.com/office/officeart/2005/8/layout/target3"/>
    <dgm:cxn modelId="{A9A15F32-0295-4DD5-AE1C-C2A0CB83278E}" type="presParOf" srcId="{333A1088-737F-45CB-B68E-254E46348037}" destId="{6BB5E863-4638-4E1D-BFDE-399D028AC4ED}" srcOrd="17" destOrd="0" presId="urn:microsoft.com/office/officeart/2005/8/layout/target3"/>
    <dgm:cxn modelId="{A4058296-24AA-4BA0-8570-070F92EE703B}" type="presParOf" srcId="{333A1088-737F-45CB-B68E-254E46348037}" destId="{5A5FFA88-C948-4069-8E93-59FA12366E83}" srcOrd="18" destOrd="0" presId="urn:microsoft.com/office/officeart/2005/8/layout/target3"/>
    <dgm:cxn modelId="{68BCE35D-2D3E-4975-908A-948376289C5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NÁZEV:VY_52_INOVACE_11:Fyzika </a:t>
          </a:r>
          <a:r>
            <a:rPr lang="cs-CZ" sz="2000" kern="1200" dirty="0" smtClean="0"/>
            <a:t>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Skládání sil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4F23-E463-4587-A760-87B38CD50D13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EF02-7045-4BBA-AE6B-F0DC392DEC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984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4F23-E463-4587-A760-87B38CD50D13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EF02-7045-4BBA-AE6B-F0DC392DEC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56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4F23-E463-4587-A760-87B38CD50D13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EF02-7045-4BBA-AE6B-F0DC392DEC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22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4F23-E463-4587-A760-87B38CD50D13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EF02-7045-4BBA-AE6B-F0DC392DEC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9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4F23-E463-4587-A760-87B38CD50D13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EF02-7045-4BBA-AE6B-F0DC392DEC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976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4F23-E463-4587-A760-87B38CD50D13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EF02-7045-4BBA-AE6B-F0DC392DEC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078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4F23-E463-4587-A760-87B38CD50D13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EF02-7045-4BBA-AE6B-F0DC392DEC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7431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4F23-E463-4587-A760-87B38CD50D13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EF02-7045-4BBA-AE6B-F0DC392DEC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712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4F23-E463-4587-A760-87B38CD50D13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EF02-7045-4BBA-AE6B-F0DC392DEC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450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4F23-E463-4587-A760-87B38CD50D13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EF02-7045-4BBA-AE6B-F0DC392DEC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050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4F23-E463-4587-A760-87B38CD50D13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EF02-7045-4BBA-AE6B-F0DC392DEC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767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544F23-E463-4587-A760-87B38CD50D13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DEF02-7045-4BBA-AE6B-F0DC392DEC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562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293413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396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jako pomůcka pro pochopení učiva „skládání sil“ žáky 7.ročníku</a:t>
            </a:r>
          </a:p>
          <a:p>
            <a:r>
              <a:rPr lang="cs-CZ" dirty="0" smtClean="0"/>
              <a:t>Část lze využít jako zápis do sešitu a část jako pracovní list</a:t>
            </a:r>
          </a:p>
          <a:p>
            <a:r>
              <a:rPr lang="cs-CZ" dirty="0" smtClean="0"/>
              <a:t>Zapisovat a kreslit lze vhodným softwarem přímo na tabuli nebo do cvičných sešitů či na papír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6036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u="sng" dirty="0" smtClean="0"/>
              <a:t>Skládání sil stejného směru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Síly stejného směru mají výslednici rovnu jejich součtu </a:t>
            </a:r>
            <a:r>
              <a:rPr lang="cs-CZ" sz="4000" b="1" u="sng" dirty="0" err="1" smtClean="0"/>
              <a:t>Fv</a:t>
            </a:r>
            <a:r>
              <a:rPr lang="cs-CZ" sz="4000" b="1" u="sng" dirty="0" smtClean="0"/>
              <a:t>= F1 + F2</a:t>
            </a:r>
          </a:p>
          <a:p>
            <a:r>
              <a:rPr lang="cs-CZ" dirty="0" smtClean="0"/>
              <a:t>Výslednice má směr stejný jako působící síly</a:t>
            </a:r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403648" y="3861048"/>
            <a:ext cx="1656184" cy="0"/>
          </a:xfrm>
          <a:prstGeom prst="straightConnector1">
            <a:avLst/>
          </a:prstGeom>
          <a:ln w="63500">
            <a:miter lim="800000"/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403648" y="4509120"/>
            <a:ext cx="2736304" cy="0"/>
          </a:xfrm>
          <a:prstGeom prst="straightConnector1">
            <a:avLst/>
          </a:prstGeom>
          <a:ln w="63500">
            <a:solidFill>
              <a:srgbClr val="00B050"/>
            </a:solidFill>
            <a:miter lim="800000"/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400790" y="5229200"/>
            <a:ext cx="4510817" cy="0"/>
          </a:xfrm>
          <a:prstGeom prst="straightConnector1">
            <a:avLst/>
          </a:prstGeom>
          <a:ln w="63500">
            <a:solidFill>
              <a:srgbClr val="FF0000"/>
            </a:solidFill>
            <a:miter lim="800000"/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03848" y="350100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F1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6126" y="4185954"/>
            <a:ext cx="789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F2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4941168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Fv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35021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u="sng" dirty="0" smtClean="0"/>
              <a:t>Skládání sil opačného směru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Výslednice má velikost rovnu rozdílu sil</a:t>
            </a:r>
          </a:p>
          <a:p>
            <a:pPr marL="0" indent="0">
              <a:buNone/>
            </a:pPr>
            <a:r>
              <a:rPr lang="cs-CZ" sz="3600" b="1" u="sng" dirty="0" smtClean="0"/>
              <a:t> </a:t>
            </a:r>
            <a:r>
              <a:rPr lang="cs-CZ" sz="3600" b="1" u="sng" dirty="0" err="1" smtClean="0"/>
              <a:t>Fv</a:t>
            </a:r>
            <a:r>
              <a:rPr lang="cs-CZ" sz="3600" b="1" u="sng" dirty="0" smtClean="0"/>
              <a:t>= F2 – F1 </a:t>
            </a:r>
            <a:r>
              <a:rPr lang="cs-CZ" dirty="0"/>
              <a:t> </a:t>
            </a:r>
            <a:r>
              <a:rPr lang="cs-CZ" dirty="0" smtClean="0"/>
              <a:t>(větší – menší)</a:t>
            </a:r>
          </a:p>
          <a:p>
            <a:r>
              <a:rPr lang="cs-CZ" dirty="0" smtClean="0"/>
              <a:t>Má směr jako větší síla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1331640" y="3861048"/>
            <a:ext cx="3096344" cy="0"/>
          </a:xfrm>
          <a:prstGeom prst="straightConnector1">
            <a:avLst/>
          </a:prstGeom>
          <a:ln w="63500">
            <a:miter lim="800000"/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1331640" y="5047730"/>
            <a:ext cx="2089221" cy="0"/>
          </a:xfrm>
          <a:prstGeom prst="straightConnector1">
            <a:avLst/>
          </a:prstGeom>
          <a:ln w="63500">
            <a:solidFill>
              <a:srgbClr val="C00000"/>
            </a:solidFill>
            <a:miter lim="800000"/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3419872" y="4509120"/>
            <a:ext cx="864096" cy="0"/>
          </a:xfrm>
          <a:prstGeom prst="straightConnector1">
            <a:avLst/>
          </a:prstGeom>
          <a:ln w="63500">
            <a:solidFill>
              <a:srgbClr val="00B050"/>
            </a:solidFill>
            <a:miter lim="800000"/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469521" y="3599438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F1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91159" y="4247510"/>
            <a:ext cx="8043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F2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4869160"/>
            <a:ext cx="6840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Fv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460288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Vyřešte úkoly:</a:t>
            </a:r>
            <a:endParaRPr lang="cs-CZ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 smtClean="0"/>
              <a:t>3 síly působí na těleso stejným směrem: F1= 5N, F2= 3N,    F3= 2N. Urči velikost výslednice a situaci nakresli (1 cm= 1N)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 smtClean="0"/>
              <a:t>Na bednu působí 2 síly opačným směrem: F1= 500N a F2= 300N. Urči velikost výslednice a situaci nakresli (1 cm= 100N)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sz="2400" dirty="0" smtClean="0"/>
              <a:t>Urči velikost výslednice a směr podle obrázku: 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1907704" y="5013176"/>
            <a:ext cx="1512168" cy="792088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428256" y="5157192"/>
            <a:ext cx="1224136" cy="0"/>
          </a:xfrm>
          <a:prstGeom prst="straightConnector1">
            <a:avLst/>
          </a:prstGeom>
          <a:ln w="57150">
            <a:solidFill>
              <a:srgbClr val="FFC00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428256" y="5589240"/>
            <a:ext cx="2232248" cy="0"/>
          </a:xfrm>
          <a:prstGeom prst="straightConnector1">
            <a:avLst/>
          </a:prstGeom>
          <a:ln w="57150">
            <a:solidFill>
              <a:srgbClr val="00B0F0"/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189024" y="5411644"/>
            <a:ext cx="718680" cy="14032"/>
          </a:xfrm>
          <a:prstGeom prst="straightConnector1">
            <a:avLst/>
          </a:prstGeom>
          <a:ln w="57150">
            <a:solidFill>
              <a:schemeClr val="accent2">
                <a:lumMod val="50000"/>
              </a:schemeClr>
            </a:solidFill>
            <a:headEnd type="oval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688717" y="478786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F1 = 2N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646437" y="5448409"/>
            <a:ext cx="1359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F2 = 3,5N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2827" y="5079077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F3 = 1N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913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Fv</a:t>
            </a:r>
            <a:r>
              <a:rPr lang="cs-CZ" dirty="0" smtClean="0"/>
              <a:t>= 10N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Fv</a:t>
            </a:r>
            <a:r>
              <a:rPr lang="cs-CZ" dirty="0" smtClean="0"/>
              <a:t>= 200N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Fv</a:t>
            </a:r>
            <a:r>
              <a:rPr lang="cs-CZ" dirty="0" smtClean="0"/>
              <a:t>= 4,5N  směr vpravo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339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vytvořen autorem 14.11.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235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224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Skládání sil stejného směru</vt:lpstr>
      <vt:lpstr>Skládání sil opačného směru</vt:lpstr>
      <vt:lpstr>Vyřešte úkoly:</vt:lpstr>
      <vt:lpstr>Řešení: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6</cp:revision>
  <dcterms:created xsi:type="dcterms:W3CDTF">2011-11-14T19:17:04Z</dcterms:created>
  <dcterms:modified xsi:type="dcterms:W3CDTF">2011-11-14T20:16:46Z</dcterms:modified>
</cp:coreProperties>
</file>