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NÁZEV:VY_52_INOVACE_15: 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měření délky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CE7502-5F17-471B-94F5-A45C2F58B196}" type="presOf" srcId="{4C35D32F-0EAB-4CD7-82EE-45574DC2A586}" destId="{890E4F0B-2866-4A3F-A3C7-2A14B1797930}" srcOrd="1" destOrd="0" presId="urn:microsoft.com/office/officeart/2005/8/layout/target3"/>
    <dgm:cxn modelId="{F96A2C20-4E3B-4311-9A88-D69D7EA93FC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937878-2339-4699-BEFB-CF90EFC716A9}" type="presOf" srcId="{B651F6E3-6281-48DB-9319-2AEAFDAE7572}" destId="{6BB5E863-4638-4E1D-BFDE-399D028AC4ED}" srcOrd="1" destOrd="0" presId="urn:microsoft.com/office/officeart/2005/8/layout/target3"/>
    <dgm:cxn modelId="{E98F983E-8BCB-4F8F-A5C9-8C2B8FEB2F20}" type="presOf" srcId="{D1B46980-6531-4606-95E6-44980827E919}" destId="{2BE915AB-18AA-4053-B92C-3BFC9ED204BB}" srcOrd="1" destOrd="0" presId="urn:microsoft.com/office/officeart/2005/8/layout/target3"/>
    <dgm:cxn modelId="{02128864-EFAD-4D90-AA75-6E96D2BFF93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05FAB6-08A9-4C79-B58E-9D8CBC5C709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195FFD-1709-4C83-A9A7-771F44742212}" type="presOf" srcId="{B651F6E3-6281-48DB-9319-2AEAFDAE7572}" destId="{619D679B-A015-4ECF-8348-D1034C574F40}" srcOrd="0" destOrd="0" presId="urn:microsoft.com/office/officeart/2005/8/layout/target3"/>
    <dgm:cxn modelId="{FC2CAC2D-FC4F-4F38-A322-4D16CB47B6C2}" type="presOf" srcId="{4C35D32F-0EAB-4CD7-82EE-45574DC2A586}" destId="{8BEBB6EC-1DAA-4CAC-8A25-BC0FCBD5DBD5}" srcOrd="0" destOrd="0" presId="urn:microsoft.com/office/officeart/2005/8/layout/target3"/>
    <dgm:cxn modelId="{F8FA3377-89D1-4465-A58F-AC6094FA9DC0}" type="presOf" srcId="{757F3AB3-0718-4624-B441-E567A8F0AB56}" destId="{333A1088-737F-45CB-B68E-254E46348037}" srcOrd="0" destOrd="0" presId="urn:microsoft.com/office/officeart/2005/8/layout/target3"/>
    <dgm:cxn modelId="{54AFC749-AC0E-4BFA-A933-649A6F8E53BB}" type="presOf" srcId="{D1D4F407-5343-4D3F-B5B9-D407B03CAEB4}" destId="{D005CE8C-CC26-4C3E-AC11-E15060ECD759}" srcOrd="0" destOrd="0" presId="urn:microsoft.com/office/officeart/2005/8/layout/target3"/>
    <dgm:cxn modelId="{ADB2770B-E29E-4FFD-8316-35DA564DBD60}" type="presOf" srcId="{D1B46980-6531-4606-95E6-44980827E919}" destId="{6140AFEC-043D-4C43-A2F9-D0F5331DF3A3}" srcOrd="0" destOrd="0" presId="urn:microsoft.com/office/officeart/2005/8/layout/target3"/>
    <dgm:cxn modelId="{CC5D0521-B5D7-4660-8AF0-8BE958500B62}" type="presParOf" srcId="{333A1088-737F-45CB-B68E-254E46348037}" destId="{F5ABB229-8D3B-4694-996A-96F23CF14429}" srcOrd="0" destOrd="0" presId="urn:microsoft.com/office/officeart/2005/8/layout/target3"/>
    <dgm:cxn modelId="{697D5694-5C29-4C1B-9A9E-C298A336D6FE}" type="presParOf" srcId="{333A1088-737F-45CB-B68E-254E46348037}" destId="{F41139FD-01EE-4571-8B17-4FB00FC51163}" srcOrd="1" destOrd="0" presId="urn:microsoft.com/office/officeart/2005/8/layout/target3"/>
    <dgm:cxn modelId="{B05850A7-73AE-4D19-8A94-58B9BCC05A44}" type="presParOf" srcId="{333A1088-737F-45CB-B68E-254E46348037}" destId="{D005CE8C-CC26-4C3E-AC11-E15060ECD759}" srcOrd="2" destOrd="0" presId="urn:microsoft.com/office/officeart/2005/8/layout/target3"/>
    <dgm:cxn modelId="{2E72A29D-6F45-42D8-B298-7A23000CFFF8}" type="presParOf" srcId="{333A1088-737F-45CB-B68E-254E46348037}" destId="{2C702D82-9B77-49B7-9568-BB8EB47C3372}" srcOrd="3" destOrd="0" presId="urn:microsoft.com/office/officeart/2005/8/layout/target3"/>
    <dgm:cxn modelId="{51DDA74E-4744-451D-B44A-FD07C47F8574}" type="presParOf" srcId="{333A1088-737F-45CB-B68E-254E46348037}" destId="{A52A0455-90FF-4808-ABD0-F02540D31D5A}" srcOrd="4" destOrd="0" presId="urn:microsoft.com/office/officeart/2005/8/layout/target3"/>
    <dgm:cxn modelId="{6885F315-8DBB-4517-B4E2-ED77072F2FE0}" type="presParOf" srcId="{333A1088-737F-45CB-B68E-254E46348037}" destId="{6140AFEC-043D-4C43-A2F9-D0F5331DF3A3}" srcOrd="5" destOrd="0" presId="urn:microsoft.com/office/officeart/2005/8/layout/target3"/>
    <dgm:cxn modelId="{FAABB224-77E1-4AD8-B300-473B1974EC2A}" type="presParOf" srcId="{333A1088-737F-45CB-B68E-254E46348037}" destId="{9358AC05-5D7D-4327-9F80-1AD486AEA664}" srcOrd="6" destOrd="0" presId="urn:microsoft.com/office/officeart/2005/8/layout/target3"/>
    <dgm:cxn modelId="{AECC8C88-96DF-4C75-ADF6-179DCF4ABD3A}" type="presParOf" srcId="{333A1088-737F-45CB-B68E-254E46348037}" destId="{313FC574-E1CD-4FB4-B054-0B805CE0447D}" srcOrd="7" destOrd="0" presId="urn:microsoft.com/office/officeart/2005/8/layout/target3"/>
    <dgm:cxn modelId="{89680FC7-60A5-40AE-ADD8-50F1076E07D4}" type="presParOf" srcId="{333A1088-737F-45CB-B68E-254E46348037}" destId="{619D679B-A015-4ECF-8348-D1034C574F40}" srcOrd="8" destOrd="0" presId="urn:microsoft.com/office/officeart/2005/8/layout/target3"/>
    <dgm:cxn modelId="{DAC7F760-D4E9-4274-8CF2-1FF729E844CD}" type="presParOf" srcId="{333A1088-737F-45CB-B68E-254E46348037}" destId="{322283A8-4A27-4CDA-BAE3-F381106A9174}" srcOrd="9" destOrd="0" presId="urn:microsoft.com/office/officeart/2005/8/layout/target3"/>
    <dgm:cxn modelId="{1D92D363-CB1B-4585-9318-35A1FE4F818F}" type="presParOf" srcId="{333A1088-737F-45CB-B68E-254E46348037}" destId="{FFC9F71D-1B4F-4AD9-A4A6-86ADEFC8AF5C}" srcOrd="10" destOrd="0" presId="urn:microsoft.com/office/officeart/2005/8/layout/target3"/>
    <dgm:cxn modelId="{83E6835B-10D3-421C-9D5E-174318AB3FD5}" type="presParOf" srcId="{333A1088-737F-45CB-B68E-254E46348037}" destId="{25B08C86-7E15-44DC-BE7F-FFB55DD49D12}" srcOrd="11" destOrd="0" presId="urn:microsoft.com/office/officeart/2005/8/layout/target3"/>
    <dgm:cxn modelId="{FA58F846-6B00-4BFA-9DB3-641D40B66931}" type="presParOf" srcId="{333A1088-737F-45CB-B68E-254E46348037}" destId="{76644BE8-9D7C-4C09-B250-3D10AF48CBB7}" srcOrd="12" destOrd="0" presId="urn:microsoft.com/office/officeart/2005/8/layout/target3"/>
    <dgm:cxn modelId="{722F7237-9856-4594-ACC8-0378FF522243}" type="presParOf" srcId="{333A1088-737F-45CB-B68E-254E46348037}" destId="{EE85B701-7295-41C0-BA7A-34D3756A2AE6}" srcOrd="13" destOrd="0" presId="urn:microsoft.com/office/officeart/2005/8/layout/target3"/>
    <dgm:cxn modelId="{5FDE38EB-5CE0-4DA4-9D98-D8E225CC28A3}" type="presParOf" srcId="{333A1088-737F-45CB-B68E-254E46348037}" destId="{8BEBB6EC-1DAA-4CAC-8A25-BC0FCBD5DBD5}" srcOrd="14" destOrd="0" presId="urn:microsoft.com/office/officeart/2005/8/layout/target3"/>
    <dgm:cxn modelId="{6794A8B8-C2AF-4BBA-8C41-179243214B6E}" type="presParOf" srcId="{333A1088-737F-45CB-B68E-254E46348037}" destId="{AED2198E-93D5-4001-81B4-73124B309672}" srcOrd="15" destOrd="0" presId="urn:microsoft.com/office/officeart/2005/8/layout/target3"/>
    <dgm:cxn modelId="{14A2676B-800E-4F98-9D50-AED62DD5D3FB}" type="presParOf" srcId="{333A1088-737F-45CB-B68E-254E46348037}" destId="{2BE915AB-18AA-4053-B92C-3BFC9ED204BB}" srcOrd="16" destOrd="0" presId="urn:microsoft.com/office/officeart/2005/8/layout/target3"/>
    <dgm:cxn modelId="{3AC866EF-81B4-4DA0-BD1E-CD8A7E8BE9AB}" type="presParOf" srcId="{333A1088-737F-45CB-B68E-254E46348037}" destId="{6BB5E863-4638-4E1D-BFDE-399D028AC4ED}" srcOrd="17" destOrd="0" presId="urn:microsoft.com/office/officeart/2005/8/layout/target3"/>
    <dgm:cxn modelId="{2260974C-341C-44B1-AB9F-340FCD7964E2}" type="presParOf" srcId="{333A1088-737F-45CB-B68E-254E46348037}" destId="{5A5FFA88-C948-4069-8E93-59FA12366E83}" srcOrd="18" destOrd="0" presId="urn:microsoft.com/office/officeart/2005/8/layout/target3"/>
    <dgm:cxn modelId="{EE302C94-E514-4501-ABCB-444A2EECFC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NÁZEV:VY_52_INOVACE_15: 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měření délky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E6A69B-948D-4738-94DA-F96A5FA43406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3A3129-DA12-4F7A-8288-DD2798302B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322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Vitruvian</a:t>
            </a:r>
            <a:r>
              <a:rPr lang="cs-CZ" dirty="0" smtClean="0"/>
              <a:t> Man </a:t>
            </a:r>
            <a:r>
              <a:rPr lang="cs-CZ" dirty="0" err="1" smtClean="0"/>
              <a:t>Measurements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1.9.2010 [cit. 2012-02-05]. Dostupné z: http://cs.wikipedia.org/wiki/Soubor:Vitruvian_Man_Measurements_cs.png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3A3129-DA12-4F7A-8288-DD2798302B7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114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19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129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028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6829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776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60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909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698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18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345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1039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F5BB6-BCCD-4F76-B5E4-1F8C4916C844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1BA30-E57C-4306-81C8-52C5E2C5F7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87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737658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2030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 historií měření délky</a:t>
            </a:r>
          </a:p>
          <a:p>
            <a:r>
              <a:rPr lang="cs-CZ" dirty="0" smtClean="0"/>
              <a:t>Seznamuje se současnými jednotkami a měřidly</a:t>
            </a:r>
          </a:p>
          <a:p>
            <a:r>
              <a:rPr lang="cs-CZ" dirty="0" smtClean="0"/>
              <a:t>Obsahuje pracovní list na převody jednotek délky, žáci pracují do </a:t>
            </a:r>
            <a:r>
              <a:rPr lang="cs-CZ" dirty="0" smtClean="0"/>
              <a:t>sešitů, </a:t>
            </a:r>
            <a:r>
              <a:rPr lang="cs-CZ" dirty="0" smtClean="0"/>
              <a:t>nebo lze vytisknout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27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měření délky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88024" y="1628800"/>
            <a:ext cx="4041775" cy="4497363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/>
              <a:t>Historické jednotky</a:t>
            </a:r>
          </a:p>
          <a:p>
            <a:pPr marL="0" indent="0">
              <a:buNone/>
            </a:pPr>
            <a:r>
              <a:rPr lang="cs-CZ" b="1" dirty="0" smtClean="0"/>
              <a:t>Sáh</a:t>
            </a:r>
            <a:r>
              <a:rPr lang="cs-CZ" dirty="0" smtClean="0"/>
              <a:t> je jednotka odvozená </a:t>
            </a:r>
            <a:r>
              <a:rPr lang="cs-CZ" dirty="0" smtClean="0"/>
              <a:t>                od </a:t>
            </a:r>
            <a:r>
              <a:rPr lang="cs-CZ" dirty="0" smtClean="0"/>
              <a:t>rozpětí rozpažených rukou dospělého člověka</a:t>
            </a:r>
          </a:p>
          <a:p>
            <a:pPr marL="0" indent="0">
              <a:buNone/>
            </a:pPr>
            <a:r>
              <a:rPr lang="cs-CZ" b="1" dirty="0" smtClean="0"/>
              <a:t>Loket </a:t>
            </a:r>
            <a:r>
              <a:rPr lang="cs-CZ" dirty="0" smtClean="0"/>
              <a:t>byl používán již </a:t>
            </a:r>
            <a:r>
              <a:rPr lang="cs-CZ" dirty="0" smtClean="0"/>
              <a:t>                         od </a:t>
            </a:r>
            <a:r>
              <a:rPr lang="cs-CZ" dirty="0" smtClean="0"/>
              <a:t>starověku (Egypt)</a:t>
            </a:r>
          </a:p>
          <a:p>
            <a:pPr marL="0" indent="0">
              <a:buNone/>
            </a:pPr>
            <a:r>
              <a:rPr lang="cs-CZ" b="1" dirty="0" smtClean="0"/>
              <a:t>Versta </a:t>
            </a:r>
            <a:r>
              <a:rPr lang="cs-CZ" dirty="0" smtClean="0"/>
              <a:t>je stará ruská jednotka</a:t>
            </a:r>
          </a:p>
          <a:p>
            <a:pPr marL="0" indent="0">
              <a:buNone/>
            </a:pPr>
            <a:r>
              <a:rPr lang="cs-CZ" b="1" dirty="0" smtClean="0"/>
              <a:t>Palec neboli coul </a:t>
            </a:r>
            <a:r>
              <a:rPr lang="cs-CZ" dirty="0" smtClean="0"/>
              <a:t>(</a:t>
            </a:r>
            <a:r>
              <a:rPr lang="cs-CZ" dirty="0" err="1" smtClean="0"/>
              <a:t>zoll</a:t>
            </a:r>
            <a:r>
              <a:rPr lang="cs-CZ" dirty="0" smtClean="0"/>
              <a:t>) je stále používán v USA a Spojeném království- 25,4 mm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1628800"/>
            <a:ext cx="4570107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738777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Dnešní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Značka délky………..</a:t>
            </a:r>
            <a:r>
              <a:rPr lang="cs-CZ" b="1" dirty="0" smtClean="0"/>
              <a:t>l nebo d</a:t>
            </a:r>
          </a:p>
          <a:p>
            <a:r>
              <a:rPr lang="cs-CZ" dirty="0" smtClean="0"/>
              <a:t>Hlavní jednotka délky- </a:t>
            </a:r>
            <a:r>
              <a:rPr lang="cs-CZ" b="1" dirty="0" smtClean="0"/>
              <a:t>METR (m)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u="sng" dirty="0" smtClean="0"/>
              <a:t>další jednotky:</a:t>
            </a:r>
          </a:p>
          <a:p>
            <a:pPr marL="0" indent="0">
              <a:buNone/>
            </a:pPr>
            <a:r>
              <a:rPr lang="cs-CZ" b="1" dirty="0" smtClean="0"/>
              <a:t>Decimetr</a:t>
            </a:r>
            <a:r>
              <a:rPr lang="cs-CZ" dirty="0" smtClean="0"/>
              <a:t> 1dm = 0,1m (1m = 10 dm)</a:t>
            </a:r>
          </a:p>
          <a:p>
            <a:pPr marL="0" indent="0">
              <a:buNone/>
            </a:pPr>
            <a:r>
              <a:rPr lang="cs-CZ" b="1" dirty="0" smtClean="0"/>
              <a:t>Centimetr</a:t>
            </a:r>
            <a:r>
              <a:rPr lang="cs-CZ" dirty="0" smtClean="0"/>
              <a:t> 1 cm = 0,01m (1m = 10cm)</a:t>
            </a:r>
          </a:p>
          <a:p>
            <a:pPr marL="0" indent="0">
              <a:buNone/>
            </a:pPr>
            <a:r>
              <a:rPr lang="cs-CZ" b="1" dirty="0" smtClean="0"/>
              <a:t>Milimetr</a:t>
            </a:r>
            <a:r>
              <a:rPr lang="cs-CZ" dirty="0" smtClean="0"/>
              <a:t> 1mm = 0,001m (1m= 1000mm)</a:t>
            </a:r>
          </a:p>
          <a:p>
            <a:pPr marL="0" indent="0">
              <a:buNone/>
            </a:pPr>
            <a:r>
              <a:rPr lang="cs-CZ" b="1" dirty="0" smtClean="0"/>
              <a:t>Kilometr</a:t>
            </a:r>
            <a:r>
              <a:rPr lang="cs-CZ" dirty="0" smtClean="0"/>
              <a:t> 1km = 1000m</a:t>
            </a:r>
          </a:p>
        </p:txBody>
      </p:sp>
    </p:spTree>
    <p:extLst>
      <p:ext uri="{BB962C8B-B14F-4D97-AF65-F5344CB8AC3E}">
        <p14:creationId xmlns:p14="http://schemas.microsoft.com/office/powerpoint/2010/main" xmlns="" val="155349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Měřidla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Plastové pravítko</a:t>
            </a:r>
          </a:p>
          <a:p>
            <a:r>
              <a:rPr lang="cs-CZ" dirty="0" smtClean="0"/>
              <a:t>Skládací dřevěný metr</a:t>
            </a:r>
          </a:p>
          <a:p>
            <a:r>
              <a:rPr lang="cs-CZ" dirty="0" smtClean="0"/>
              <a:t>Krejčovský metr</a:t>
            </a:r>
          </a:p>
          <a:p>
            <a:r>
              <a:rPr lang="cs-CZ" dirty="0" smtClean="0"/>
              <a:t>Pásmo</a:t>
            </a:r>
          </a:p>
          <a:p>
            <a:r>
              <a:rPr lang="cs-CZ" dirty="0" smtClean="0"/>
              <a:t>Posuvné měřidlo (šuplera)</a:t>
            </a:r>
          </a:p>
          <a:p>
            <a:r>
              <a:rPr lang="cs-CZ" dirty="0" smtClean="0"/>
              <a:t>Svinovací metr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DE4CGPLA\MP9001779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667266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C\AppData\Local\Microsoft\Windows\Temporary Internet Files\Content.IE5\S7687CZ2\MC90043384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714" y="234888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C\AppData\Local\Microsoft\Windows\Temporary Internet Files\Content.IE5\AM1I8PN9\MC90029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2640" y="1686354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756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Převeďte na metry: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20 cm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1700 mm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3 km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0,28 cm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825,6 mm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72 dm =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 cm 9 mm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374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20 cm = </a:t>
            </a:r>
            <a:r>
              <a:rPr lang="cs-CZ" dirty="0" smtClean="0">
                <a:solidFill>
                  <a:srgbClr val="FF0000"/>
                </a:solidFill>
              </a:rPr>
              <a:t>0,2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1700 mm = </a:t>
            </a:r>
            <a:r>
              <a:rPr lang="cs-CZ" dirty="0" smtClean="0">
                <a:solidFill>
                  <a:srgbClr val="FF0000"/>
                </a:solidFill>
              </a:rPr>
              <a:t>1,7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3 km = </a:t>
            </a:r>
            <a:r>
              <a:rPr lang="cs-CZ" dirty="0" smtClean="0">
                <a:solidFill>
                  <a:srgbClr val="FF0000"/>
                </a:solidFill>
              </a:rPr>
              <a:t>3000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0,28 cm = </a:t>
            </a:r>
            <a:r>
              <a:rPr lang="cs-CZ" dirty="0" smtClean="0">
                <a:solidFill>
                  <a:srgbClr val="FF0000"/>
                </a:solidFill>
              </a:rPr>
              <a:t>0,0028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825,6 mm = </a:t>
            </a:r>
            <a:r>
              <a:rPr lang="cs-CZ" dirty="0" smtClean="0">
                <a:solidFill>
                  <a:srgbClr val="FF0000"/>
                </a:solidFill>
              </a:rPr>
              <a:t>0,8256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72 dm = </a:t>
            </a:r>
            <a:r>
              <a:rPr lang="cs-CZ" dirty="0" smtClean="0">
                <a:solidFill>
                  <a:srgbClr val="FF0000"/>
                </a:solidFill>
              </a:rPr>
              <a:t>7,2 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8 cm 9 mm = 8,9 cm = </a:t>
            </a:r>
            <a:r>
              <a:rPr lang="cs-CZ" dirty="0" smtClean="0">
                <a:solidFill>
                  <a:srgbClr val="FF0000"/>
                </a:solidFill>
              </a:rPr>
              <a:t>0,089 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679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Text je vytvořen autorem 5.2. 2012</a:t>
            </a:r>
          </a:p>
          <a:p>
            <a:r>
              <a:rPr lang="cs-CZ" u="sng" dirty="0" smtClean="0"/>
              <a:t>Obrázky měřidel</a:t>
            </a:r>
            <a:r>
              <a:rPr lang="cs-CZ" dirty="0" smtClean="0"/>
              <a:t>: otevřená galerie Microsoft Office 5.2. 2012</a:t>
            </a:r>
          </a:p>
          <a:p>
            <a:r>
              <a:rPr lang="cs-CZ" u="sng" dirty="0" smtClean="0"/>
              <a:t>Obrázek historických jednotek: </a:t>
            </a:r>
            <a:r>
              <a:rPr lang="cs-CZ" dirty="0" err="1" smtClean="0"/>
              <a:t>Vitruvian</a:t>
            </a:r>
            <a:r>
              <a:rPr lang="cs-CZ" dirty="0" smtClean="0"/>
              <a:t> Man </a:t>
            </a:r>
            <a:r>
              <a:rPr lang="cs-CZ" dirty="0" err="1" smtClean="0"/>
              <a:t>Measurements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1.9.2010 [cit. 2012-02-05]. Dostupné z: http://cs.wikipedia.org/wiki/Soubor:Vitruvian_Man_Measurements_cs.png </a:t>
            </a:r>
          </a:p>
          <a:p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xmlns="" val="149759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331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Anotace:</vt:lpstr>
      <vt:lpstr>Historie měření délky</vt:lpstr>
      <vt:lpstr>Dnešní jednotky</vt:lpstr>
      <vt:lpstr>Měřidla délky</vt:lpstr>
      <vt:lpstr>Převeďte na metry:</vt:lpstr>
      <vt:lpstr>Výsledky: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7</cp:revision>
  <dcterms:created xsi:type="dcterms:W3CDTF">2012-02-05T11:40:30Z</dcterms:created>
  <dcterms:modified xsi:type="dcterms:W3CDTF">2012-08-24T06:47:04Z</dcterms:modified>
</cp:coreProperties>
</file>