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60" r:id="rId4"/>
    <p:sldId id="256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NÁZEV:VY_52_INOVACE_20: Fyzika 7.ročník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hydraulické zvedáky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2B3CBA-E7E4-4FAF-B152-F1AD565DBC3B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387F183-33C0-4CA5-85BC-AD9F4D58C2FE}" type="presOf" srcId="{D1B46980-6531-4606-95E6-44980827E919}" destId="{6140AFEC-043D-4C43-A2F9-D0F5331DF3A3}" srcOrd="0" destOrd="0" presId="urn:microsoft.com/office/officeart/2005/8/layout/target3"/>
    <dgm:cxn modelId="{2AB6531B-56F8-4B13-BACB-0476BD344B05}" type="presOf" srcId="{B651F6E3-6281-48DB-9319-2AEAFDAE7572}" destId="{6BB5E863-4638-4E1D-BFDE-399D028AC4ED}" srcOrd="1" destOrd="0" presId="urn:microsoft.com/office/officeart/2005/8/layout/target3"/>
    <dgm:cxn modelId="{125DBFC4-C82C-43E4-A713-2CD2E6CD63BA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3C9DD3-1AB0-4007-836E-0B1912201583}" type="presOf" srcId="{4C35D32F-0EAB-4CD7-82EE-45574DC2A586}" destId="{8BEBB6EC-1DAA-4CAC-8A25-BC0FCBD5DBD5}" srcOrd="0" destOrd="0" presId="urn:microsoft.com/office/officeart/2005/8/layout/target3"/>
    <dgm:cxn modelId="{4E9B1F88-0D2B-4CD6-8E6D-37138191B33F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A96D27F-B722-4757-880B-396779021135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D0519D3-B171-4CA7-B5F4-1A0CEE670CF4}" type="presOf" srcId="{D8197B8C-B260-4A16-BDF4-0947B075E274}" destId="{25B08C86-7E15-44DC-BE7F-FFB55DD49D12}" srcOrd="0" destOrd="0" presId="urn:microsoft.com/office/officeart/2005/8/layout/target3"/>
    <dgm:cxn modelId="{68DB2B16-1974-4A98-B939-EB128DE626B9}" type="presOf" srcId="{D1D4F407-5343-4D3F-B5B9-D407B03CAEB4}" destId="{D005CE8C-CC26-4C3E-AC11-E15060ECD759}" srcOrd="0" destOrd="0" presId="urn:microsoft.com/office/officeart/2005/8/layout/target3"/>
    <dgm:cxn modelId="{356CD87A-EEE4-4BC8-948C-C5E761310CEF}" type="presOf" srcId="{4C35D32F-0EAB-4CD7-82EE-45574DC2A586}" destId="{890E4F0B-2866-4A3F-A3C7-2A14B1797930}" srcOrd="1" destOrd="0" presId="urn:microsoft.com/office/officeart/2005/8/layout/target3"/>
    <dgm:cxn modelId="{52BDBABC-CDBE-4584-9D6C-91E7467CFEC5}" type="presOf" srcId="{D8197B8C-B260-4A16-BDF4-0947B075E274}" destId="{5A5FFA88-C948-4069-8E93-59FA12366E83}" srcOrd="1" destOrd="0" presId="urn:microsoft.com/office/officeart/2005/8/layout/target3"/>
    <dgm:cxn modelId="{B16F9514-0A18-40AC-A125-A1AF4F80023E}" type="presParOf" srcId="{333A1088-737F-45CB-B68E-254E46348037}" destId="{F5ABB229-8D3B-4694-996A-96F23CF14429}" srcOrd="0" destOrd="0" presId="urn:microsoft.com/office/officeart/2005/8/layout/target3"/>
    <dgm:cxn modelId="{1A7B5495-1991-409F-9EAA-1232F39E79E5}" type="presParOf" srcId="{333A1088-737F-45CB-B68E-254E46348037}" destId="{F41139FD-01EE-4571-8B17-4FB00FC51163}" srcOrd="1" destOrd="0" presId="urn:microsoft.com/office/officeart/2005/8/layout/target3"/>
    <dgm:cxn modelId="{F3951837-E540-417D-AF50-8D3C54B476AC}" type="presParOf" srcId="{333A1088-737F-45CB-B68E-254E46348037}" destId="{D005CE8C-CC26-4C3E-AC11-E15060ECD759}" srcOrd="2" destOrd="0" presId="urn:microsoft.com/office/officeart/2005/8/layout/target3"/>
    <dgm:cxn modelId="{68B5D8C2-19A0-4ADF-9E97-AA31F6D62432}" type="presParOf" srcId="{333A1088-737F-45CB-B68E-254E46348037}" destId="{2C702D82-9B77-49B7-9568-BB8EB47C3372}" srcOrd="3" destOrd="0" presId="urn:microsoft.com/office/officeart/2005/8/layout/target3"/>
    <dgm:cxn modelId="{839C4200-79BC-4083-BAFD-9ADE416AE9AB}" type="presParOf" srcId="{333A1088-737F-45CB-B68E-254E46348037}" destId="{A52A0455-90FF-4808-ABD0-F02540D31D5A}" srcOrd="4" destOrd="0" presId="urn:microsoft.com/office/officeart/2005/8/layout/target3"/>
    <dgm:cxn modelId="{2E14A082-1796-468F-9465-74DBEE7E9D15}" type="presParOf" srcId="{333A1088-737F-45CB-B68E-254E46348037}" destId="{6140AFEC-043D-4C43-A2F9-D0F5331DF3A3}" srcOrd="5" destOrd="0" presId="urn:microsoft.com/office/officeart/2005/8/layout/target3"/>
    <dgm:cxn modelId="{37C8EBAA-462C-4373-9274-DF8FC6ECDFB2}" type="presParOf" srcId="{333A1088-737F-45CB-B68E-254E46348037}" destId="{9358AC05-5D7D-4327-9F80-1AD486AEA664}" srcOrd="6" destOrd="0" presId="urn:microsoft.com/office/officeart/2005/8/layout/target3"/>
    <dgm:cxn modelId="{A60198AD-0107-4D59-B8E7-AD01AF8EA2CC}" type="presParOf" srcId="{333A1088-737F-45CB-B68E-254E46348037}" destId="{313FC574-E1CD-4FB4-B054-0B805CE0447D}" srcOrd="7" destOrd="0" presId="urn:microsoft.com/office/officeart/2005/8/layout/target3"/>
    <dgm:cxn modelId="{718664F8-C3A6-4D61-A63D-2560BF9A4255}" type="presParOf" srcId="{333A1088-737F-45CB-B68E-254E46348037}" destId="{619D679B-A015-4ECF-8348-D1034C574F40}" srcOrd="8" destOrd="0" presId="urn:microsoft.com/office/officeart/2005/8/layout/target3"/>
    <dgm:cxn modelId="{E57BB230-CD30-482E-8993-A56CD67E7287}" type="presParOf" srcId="{333A1088-737F-45CB-B68E-254E46348037}" destId="{322283A8-4A27-4CDA-BAE3-F381106A9174}" srcOrd="9" destOrd="0" presId="urn:microsoft.com/office/officeart/2005/8/layout/target3"/>
    <dgm:cxn modelId="{FAFB3F53-9680-4617-9F41-B380EC28E5CD}" type="presParOf" srcId="{333A1088-737F-45CB-B68E-254E46348037}" destId="{FFC9F71D-1B4F-4AD9-A4A6-86ADEFC8AF5C}" srcOrd="10" destOrd="0" presId="urn:microsoft.com/office/officeart/2005/8/layout/target3"/>
    <dgm:cxn modelId="{9EF3C9A3-BB3E-462E-8417-1EDB7654F2AB}" type="presParOf" srcId="{333A1088-737F-45CB-B68E-254E46348037}" destId="{25B08C86-7E15-44DC-BE7F-FFB55DD49D12}" srcOrd="11" destOrd="0" presId="urn:microsoft.com/office/officeart/2005/8/layout/target3"/>
    <dgm:cxn modelId="{26699C70-DF3C-42EF-9A3C-EA04B920553E}" type="presParOf" srcId="{333A1088-737F-45CB-B68E-254E46348037}" destId="{76644BE8-9D7C-4C09-B250-3D10AF48CBB7}" srcOrd="12" destOrd="0" presId="urn:microsoft.com/office/officeart/2005/8/layout/target3"/>
    <dgm:cxn modelId="{0677017C-022D-4F47-8B5B-8D608F83DA26}" type="presParOf" srcId="{333A1088-737F-45CB-B68E-254E46348037}" destId="{EE85B701-7295-41C0-BA7A-34D3756A2AE6}" srcOrd="13" destOrd="0" presId="urn:microsoft.com/office/officeart/2005/8/layout/target3"/>
    <dgm:cxn modelId="{A35E06F3-0DE7-4F00-B1D8-420A5174E135}" type="presParOf" srcId="{333A1088-737F-45CB-B68E-254E46348037}" destId="{8BEBB6EC-1DAA-4CAC-8A25-BC0FCBD5DBD5}" srcOrd="14" destOrd="0" presId="urn:microsoft.com/office/officeart/2005/8/layout/target3"/>
    <dgm:cxn modelId="{E232149A-3851-4489-BD09-E7F1B0E4E9B7}" type="presParOf" srcId="{333A1088-737F-45CB-B68E-254E46348037}" destId="{AED2198E-93D5-4001-81B4-73124B309672}" srcOrd="15" destOrd="0" presId="urn:microsoft.com/office/officeart/2005/8/layout/target3"/>
    <dgm:cxn modelId="{04461B7E-87C8-4729-BB63-1725F2AEE2C7}" type="presParOf" srcId="{333A1088-737F-45CB-B68E-254E46348037}" destId="{2BE915AB-18AA-4053-B92C-3BFC9ED204BB}" srcOrd="16" destOrd="0" presId="urn:microsoft.com/office/officeart/2005/8/layout/target3"/>
    <dgm:cxn modelId="{25F6376B-D2C0-4DD4-8683-A8997B718449}" type="presParOf" srcId="{333A1088-737F-45CB-B68E-254E46348037}" destId="{6BB5E863-4638-4E1D-BFDE-399D028AC4ED}" srcOrd="17" destOrd="0" presId="urn:microsoft.com/office/officeart/2005/8/layout/target3"/>
    <dgm:cxn modelId="{D9D90608-7969-444A-AD18-CCD771B2C203}" type="presParOf" srcId="{333A1088-737F-45CB-B68E-254E46348037}" destId="{5A5FFA88-C948-4069-8E93-59FA12366E83}" srcOrd="18" destOrd="0" presId="urn:microsoft.com/office/officeart/2005/8/layout/target3"/>
    <dgm:cxn modelId="{B5AE1108-48EF-4E3F-8759-BA5142C35BB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NÁZEV:VY_52_INOVACE_20: Fyzika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hydraulické zvedáky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C85073-A36B-4758-B808-C7ADE469999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BAD03-74CB-4EE3-807A-8721157CE3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2238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Soubor:Cric</a:t>
            </a:r>
            <a:r>
              <a:rPr lang="cs-CZ" dirty="0" smtClean="0"/>
              <a:t> 005.jpg.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9.3. 2009 [cit. 2012-03-27]. Dostupné z: http://cs.wikipedia.org/wiki/Soubor:Cric_005.jpg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BAD03-74CB-4EE3-807A-8721157CE30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2271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Lis hydraulický PYE 250 S1 M. </a:t>
            </a:r>
            <a:r>
              <a:rPr lang="cs-CZ" i="1" dirty="0" smtClean="0"/>
              <a:t>Www.youtube.com</a:t>
            </a:r>
            <a:r>
              <a:rPr lang="cs-CZ" dirty="0" smtClean="0"/>
              <a:t> [online]. 15.9. 2010 [cit. 2012-03-27]. Dostupné z: http://www.youtube.com/watch?v=0PSU11wVJGQ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BAD03-74CB-4EE3-807A-8721157CE30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9960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2373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25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5117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047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475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3043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8806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90883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4879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6726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1409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25396-F1F4-4C98-8618-8F6208084FEA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7D664-AC05-41C8-95BF-A946BDCECD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7375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0PSU11wVJGQ?version=3&amp;hl=cs_CZ&amp;rel=0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456838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135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pochopení Pascalova zákona v </a:t>
            </a:r>
            <a:r>
              <a:rPr lang="cs-CZ" dirty="0" smtClean="0"/>
              <a:t>praxi - </a:t>
            </a:r>
            <a:r>
              <a:rPr lang="cs-CZ" dirty="0" smtClean="0"/>
              <a:t>využití v hydraulických zvedácích </a:t>
            </a:r>
            <a:r>
              <a:rPr lang="cs-CZ" dirty="0" smtClean="0"/>
              <a:t>                   a </a:t>
            </a:r>
            <a:r>
              <a:rPr lang="cs-CZ" dirty="0" smtClean="0"/>
              <a:t>lisech.</a:t>
            </a:r>
          </a:p>
          <a:p>
            <a:r>
              <a:rPr lang="cs-CZ" dirty="0" smtClean="0"/>
              <a:t>Obsahuje interaktivní vstupy</a:t>
            </a:r>
          </a:p>
          <a:p>
            <a:r>
              <a:rPr lang="cs-CZ" dirty="0" smtClean="0"/>
              <a:t>Lze z části využít jako zápis do sešitů</a:t>
            </a:r>
          </a:p>
          <a:p>
            <a:r>
              <a:rPr lang="cs-CZ" dirty="0" smtClean="0"/>
              <a:t>Závěrečná část slouží jako pracovní list </a:t>
            </a:r>
            <a:r>
              <a:rPr lang="cs-CZ" dirty="0" smtClean="0"/>
              <a:t>                       pro žáky - žáci </a:t>
            </a:r>
            <a:r>
              <a:rPr lang="cs-CZ" dirty="0" smtClean="0"/>
              <a:t>pracují do cvičných sešitů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739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Hydraulické zvedáky a lisy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Pracují na základě Pascalova zákona</a:t>
            </a:r>
          </a:p>
          <a:p>
            <a:r>
              <a:rPr lang="cs-CZ" dirty="0" smtClean="0"/>
              <a:t>Základem jsou 2 spojené písty o různém průřezu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Malou silou F1 na malém pístu S1 vyvoláme velkou sílu F2 na velkém pístu S2</a:t>
            </a:r>
          </a:p>
          <a:p>
            <a:pPr marL="0" indent="0">
              <a:buNone/>
            </a:pPr>
            <a:r>
              <a:rPr lang="cs-CZ" u="sng" dirty="0" smtClean="0"/>
              <a:t>Využití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Zvedáky na auta</a:t>
            </a:r>
          </a:p>
          <a:p>
            <a:pPr marL="0" indent="0">
              <a:buNone/>
            </a:pPr>
            <a:r>
              <a:rPr lang="cs-CZ" dirty="0" smtClean="0"/>
              <a:t>Lisy na olej</a:t>
            </a:r>
          </a:p>
          <a:p>
            <a:pPr marL="0" indent="0">
              <a:buNone/>
            </a:pPr>
            <a:r>
              <a:rPr lang="cs-CZ" dirty="0" smtClean="0"/>
              <a:t>Zvedání nákladní části automobilů (korba)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664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69246" y="3854159"/>
            <a:ext cx="6400800" cy="1752600"/>
          </a:xfrm>
        </p:spPr>
        <p:txBody>
          <a:bodyPr/>
          <a:lstStyle/>
          <a:p>
            <a:r>
              <a:rPr lang="cs-CZ" dirty="0" smtClean="0"/>
              <a:t>==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61" t="8233" r="27833" b="20257"/>
          <a:stretch/>
        </p:blipFill>
        <p:spPr>
          <a:xfrm>
            <a:off x="827584" y="464745"/>
            <a:ext cx="7200704" cy="456134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3416035" y="4327530"/>
                <a:ext cx="635110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𝑭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𝑺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cs-CZ" sz="2400" b="1" dirty="0">
                  <a:latin typeface="+mj-lt"/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6035" y="4327530"/>
                <a:ext cx="635110" cy="78617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352091" y="4337371"/>
                <a:ext cx="635110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𝑭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𝑺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2400" b="1" dirty="0">
                  <a:latin typeface="+mj-lt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091" y="4337371"/>
                <a:ext cx="635110" cy="78617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991028" y="4458173"/>
            <a:ext cx="285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+mj-lt"/>
              </a:rPr>
              <a:t>=</a:t>
            </a:r>
            <a:endParaRPr lang="cs-CZ" sz="2400" b="1" dirty="0">
              <a:latin typeface="+mj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91680" y="530120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Tlak je na obou stranách stejný !</a:t>
            </a:r>
            <a:endParaRPr lang="cs-CZ" sz="2400" b="1" u="sng" dirty="0"/>
          </a:p>
        </p:txBody>
      </p:sp>
      <p:sp>
        <p:nvSpPr>
          <p:cNvPr id="9" name="Zaoblený obdélník 8"/>
          <p:cNvSpPr/>
          <p:nvPr/>
        </p:nvSpPr>
        <p:spPr>
          <a:xfrm>
            <a:off x="3131840" y="4327530"/>
            <a:ext cx="2016224" cy="97367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5949280"/>
            <a:ext cx="93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206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Zvedák automobilu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02772"/>
            <a:ext cx="3672408" cy="4890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5656" y="622442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103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Hydraulický lis</a:t>
            </a:r>
            <a:endParaRPr lang="cs-CZ" dirty="0"/>
          </a:p>
        </p:txBody>
      </p:sp>
      <p:pic>
        <p:nvPicPr>
          <p:cNvPr id="4" name="0PSU11wVJGQ?version=3&amp;hl=cs_CZ&amp;rel=0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619672" y="1772816"/>
            <a:ext cx="5906443" cy="442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22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Vyřešte do cvičných sešitů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3600" dirty="0" smtClean="0"/>
                  <a:t>Malý píst hydraulického zvedáku má obsah 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6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6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6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600" dirty="0" smtClean="0"/>
                  <a:t> a působí na něj síla 400 N. Urči, jakou silou je vytlačován velký píst o obsahu 100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6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600" i="1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6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600" dirty="0" smtClean="0"/>
                  <a:t>.</a:t>
                </a:r>
                <a:endParaRPr lang="cs-CZ" sz="36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2222" t="-2022" r="-17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7663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4785395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S1 = 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= </a:t>
                </a:r>
                <a:r>
                  <a:rPr lang="cs-CZ" dirty="0" smtClean="0"/>
                  <a:t>0,0005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F1 = 400 N</a:t>
                </a:r>
              </a:p>
              <a:p>
                <a:pPr marL="0" indent="0">
                  <a:buNone/>
                </a:pPr>
                <a:r>
                  <a:rPr lang="cs-CZ" dirty="0" smtClean="0"/>
                  <a:t>S2= 100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= </a:t>
                </a:r>
                <a:r>
                  <a:rPr lang="cs-CZ" dirty="0" smtClean="0"/>
                  <a:t>0,01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F2 = ? (N)</a:t>
                </a:r>
              </a:p>
              <a:p>
                <a:pPr marL="0" indent="0">
                  <a:buNone/>
                </a:pPr>
                <a:r>
                  <a:rPr lang="cs-CZ" dirty="0" smtClean="0"/>
                  <a:t>---------------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box>
                      <m:boxPr>
                        <m:ctrlPr>
                          <a:rPr lang="cs-CZ" sz="5200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cs-CZ" sz="52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5200" b="0" i="1" smtClean="0">
                                <a:latin typeface="Cambria Math"/>
                              </a:rPr>
                              <m:t>𝐹</m:t>
                            </m:r>
                            <m:r>
                              <a:rPr lang="cs-CZ" sz="52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5200" b="0" i="1" smtClean="0">
                                <a:latin typeface="Cambria Math"/>
                              </a:rPr>
                              <m:t>𝑆</m:t>
                            </m:r>
                            <m:r>
                              <a:rPr lang="cs-CZ" sz="5200" b="0" i="1" smtClean="0">
                                <a:latin typeface="Cambria Math"/>
                              </a:rPr>
                              <m:t>1</m:t>
                            </m:r>
                          </m:den>
                        </m:f>
                      </m:e>
                    </m:box>
                  </m:oMath>
                </a14:m>
                <a:r>
                  <a:rPr lang="cs-CZ" sz="42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200" i="1">
                            <a:latin typeface="Cambria Math"/>
                          </a:rPr>
                          <m:t>𝐹</m:t>
                        </m:r>
                        <m:r>
                          <a:rPr lang="cs-CZ" sz="42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200" i="1">
                            <a:latin typeface="Cambria Math"/>
                          </a:rPr>
                          <m:t>𝑆</m:t>
                        </m:r>
                        <m:r>
                          <a:rPr lang="cs-CZ" sz="4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4200" dirty="0" smtClean="0"/>
              </a:p>
              <a:p>
                <a:pPr marL="0" indent="0">
                  <a:buNone/>
                </a:pPr>
                <a:r>
                  <a:rPr lang="cs-CZ" dirty="0" smtClean="0"/>
                  <a:t>F1 . S2 = F2 . S1</a:t>
                </a:r>
              </a:p>
              <a:p>
                <a:pPr marL="0" indent="0">
                  <a:buNone/>
                </a:pPr>
                <a:r>
                  <a:rPr lang="cs-CZ" dirty="0" smtClean="0"/>
                  <a:t>400 . </a:t>
                </a:r>
                <a:r>
                  <a:rPr lang="cs-CZ" dirty="0" smtClean="0"/>
                  <a:t>0,01 </a:t>
                </a:r>
                <a:r>
                  <a:rPr lang="cs-CZ" dirty="0" smtClean="0"/>
                  <a:t>= F2 . </a:t>
                </a:r>
                <a:r>
                  <a:rPr lang="cs-CZ" dirty="0" smtClean="0"/>
                  <a:t>0,0005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4= </a:t>
                </a:r>
                <a:r>
                  <a:rPr lang="cs-CZ" dirty="0" smtClean="0"/>
                  <a:t>F2 . </a:t>
                </a:r>
                <a:r>
                  <a:rPr lang="cs-CZ" dirty="0" smtClean="0"/>
                  <a:t>0,0005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F2 =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cs-CZ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0,0005</m:t>
                            </m:r>
                          </m:den>
                        </m:f>
                      </m:e>
                    </m:box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u="sng" dirty="0" smtClean="0"/>
                  <a:t>F2 = 8000 N </a:t>
                </a:r>
                <a:r>
                  <a:rPr lang="cs-CZ" dirty="0" smtClean="0"/>
                  <a:t>             Na velký píst působí síla 8000N.</a:t>
                </a:r>
                <a:endParaRPr lang="cs-CZ" u="sng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4785395"/>
              </a:xfrm>
              <a:blipFill rotWithShape="1">
                <a:blip r:embed="rId2" cstate="print"/>
                <a:stretch>
                  <a:fillRect l="-1185" t="-22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3422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Obrázek č.1 a text byl vytvořen autorem 27.3. 2012</a:t>
            </a:r>
          </a:p>
          <a:p>
            <a:r>
              <a:rPr lang="cs-CZ" u="sng" dirty="0" smtClean="0"/>
              <a:t>Obrázek 2 :</a:t>
            </a:r>
          </a:p>
          <a:p>
            <a:pPr marL="0" indent="0">
              <a:buNone/>
            </a:pPr>
            <a:r>
              <a:rPr lang="cs-CZ" dirty="0" err="1"/>
              <a:t>Soubor:Cric</a:t>
            </a:r>
            <a:r>
              <a:rPr lang="cs-CZ" dirty="0"/>
              <a:t> 005.jpg.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9.3. 2009 [cit. 2012-03-27]. Dostupné z: http://cs.wikipedia.org/wiki/Soubor:Cric_005.jpg </a:t>
            </a: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Video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/>
              <a:t>Lis hydraulický PYE 250 S1 M. </a:t>
            </a:r>
            <a:r>
              <a:rPr lang="cs-CZ" i="1" dirty="0"/>
              <a:t>Www.youtube.com</a:t>
            </a:r>
            <a:r>
              <a:rPr lang="cs-CZ" dirty="0"/>
              <a:t> [online]. 15.9. 2010 [cit. 2012-03-27]. Dostupné z: http://www.youtube.com/watch?v=0PSU11wVJGQ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394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274</Words>
  <Application>Microsoft Office PowerPoint</Application>
  <PresentationFormat>Předvádění na obrazovce (4:3)</PresentationFormat>
  <Paragraphs>41</Paragraphs>
  <Slides>9</Slides>
  <Notes>2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Anotace:</vt:lpstr>
      <vt:lpstr>Hydraulické zvedáky a lisy</vt:lpstr>
      <vt:lpstr>Snímek 4</vt:lpstr>
      <vt:lpstr>Zvedák automobilu</vt:lpstr>
      <vt:lpstr>Hydraulický lis</vt:lpstr>
      <vt:lpstr>Vyřešte do cvičných sešitů</vt:lpstr>
      <vt:lpstr>Řešení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Dum</cp:lastModifiedBy>
  <cp:revision>16</cp:revision>
  <dcterms:created xsi:type="dcterms:W3CDTF">2012-03-29T05:16:05Z</dcterms:created>
  <dcterms:modified xsi:type="dcterms:W3CDTF">2012-08-24T06:51:34Z</dcterms:modified>
</cp:coreProperties>
</file>