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NÁZEV:VY_52_INOVACE_21: Fyzika 8.ročník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elektrický proud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8F009E9-376A-486F-84D2-4C3C3FF86FEB}" type="presOf" srcId="{D8197B8C-B260-4A16-BDF4-0947B075E274}" destId="{25B08C86-7E15-44DC-BE7F-FFB55DD49D12}" srcOrd="0" destOrd="0" presId="urn:microsoft.com/office/officeart/2005/8/layout/target3"/>
    <dgm:cxn modelId="{E169AF44-EDB2-4DF1-B69E-74BB32590220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DA9B43A-FDFB-4578-879F-2FD5FA354B4A}" type="presOf" srcId="{D8197B8C-B260-4A16-BDF4-0947B075E274}" destId="{5A5FFA88-C948-4069-8E93-59FA12366E83}" srcOrd="1" destOrd="0" presId="urn:microsoft.com/office/officeart/2005/8/layout/target3"/>
    <dgm:cxn modelId="{D719DF2F-0948-427E-9733-37AE7BBD1C44}" type="presOf" srcId="{4C35D32F-0EAB-4CD7-82EE-45574DC2A586}" destId="{890E4F0B-2866-4A3F-A3C7-2A14B1797930}" srcOrd="1" destOrd="0" presId="urn:microsoft.com/office/officeart/2005/8/layout/target3"/>
    <dgm:cxn modelId="{EC1A6B4B-7E57-4251-9B72-AC023B88FCBF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C0D6151-D754-4792-B08A-AC14E09130A1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C3707FF-01CE-4DCB-AC81-AA4EFE00C117}" type="presOf" srcId="{D1B46980-6531-4606-95E6-44980827E919}" destId="{6140AFEC-043D-4C43-A2F9-D0F5331DF3A3}" srcOrd="0" destOrd="0" presId="urn:microsoft.com/office/officeart/2005/8/layout/target3"/>
    <dgm:cxn modelId="{0A02D1F7-6A4D-4754-936C-34D93667F4FC}" type="presOf" srcId="{4C35D32F-0EAB-4CD7-82EE-45574DC2A586}" destId="{8BEBB6EC-1DAA-4CAC-8A25-BC0FCBD5DBD5}" srcOrd="0" destOrd="0" presId="urn:microsoft.com/office/officeart/2005/8/layout/target3"/>
    <dgm:cxn modelId="{0F1F3BA3-6B7E-4D0F-A15A-A89852DF30BD}" type="presOf" srcId="{D1D4F407-5343-4D3F-B5B9-D407B03CAEB4}" destId="{D005CE8C-CC26-4C3E-AC11-E15060ECD759}" srcOrd="0" destOrd="0" presId="urn:microsoft.com/office/officeart/2005/8/layout/target3"/>
    <dgm:cxn modelId="{39A4006B-78BA-48EF-8DFB-18D730C16011}" type="presOf" srcId="{B651F6E3-6281-48DB-9319-2AEAFDAE7572}" destId="{6BB5E863-4638-4E1D-BFDE-399D028AC4ED}" srcOrd="1" destOrd="0" presId="urn:microsoft.com/office/officeart/2005/8/layout/target3"/>
    <dgm:cxn modelId="{A0A13883-5F95-47E0-A5AC-B329588414EE}" type="presOf" srcId="{757F3AB3-0718-4624-B441-E567A8F0AB56}" destId="{333A1088-737F-45CB-B68E-254E46348037}" srcOrd="0" destOrd="0" presId="urn:microsoft.com/office/officeart/2005/8/layout/target3"/>
    <dgm:cxn modelId="{7917889F-A58E-4E19-BABA-A77058FB5C6D}" type="presParOf" srcId="{333A1088-737F-45CB-B68E-254E46348037}" destId="{F5ABB229-8D3B-4694-996A-96F23CF14429}" srcOrd="0" destOrd="0" presId="urn:microsoft.com/office/officeart/2005/8/layout/target3"/>
    <dgm:cxn modelId="{80A2DF72-0D1E-4F8C-8458-D3ACFF10D4D4}" type="presParOf" srcId="{333A1088-737F-45CB-B68E-254E46348037}" destId="{F41139FD-01EE-4571-8B17-4FB00FC51163}" srcOrd="1" destOrd="0" presId="urn:microsoft.com/office/officeart/2005/8/layout/target3"/>
    <dgm:cxn modelId="{4EFEDE08-9088-49C3-B702-D02E6D1F761B}" type="presParOf" srcId="{333A1088-737F-45CB-B68E-254E46348037}" destId="{D005CE8C-CC26-4C3E-AC11-E15060ECD759}" srcOrd="2" destOrd="0" presId="urn:microsoft.com/office/officeart/2005/8/layout/target3"/>
    <dgm:cxn modelId="{D7A53B33-C173-479D-9582-9CC8487E36C0}" type="presParOf" srcId="{333A1088-737F-45CB-B68E-254E46348037}" destId="{2C702D82-9B77-49B7-9568-BB8EB47C3372}" srcOrd="3" destOrd="0" presId="urn:microsoft.com/office/officeart/2005/8/layout/target3"/>
    <dgm:cxn modelId="{A7F13298-84E5-48F1-9613-374996DB2109}" type="presParOf" srcId="{333A1088-737F-45CB-B68E-254E46348037}" destId="{A52A0455-90FF-4808-ABD0-F02540D31D5A}" srcOrd="4" destOrd="0" presId="urn:microsoft.com/office/officeart/2005/8/layout/target3"/>
    <dgm:cxn modelId="{83162267-5846-4DE7-9F9C-CE8214D1D7B4}" type="presParOf" srcId="{333A1088-737F-45CB-B68E-254E46348037}" destId="{6140AFEC-043D-4C43-A2F9-D0F5331DF3A3}" srcOrd="5" destOrd="0" presId="urn:microsoft.com/office/officeart/2005/8/layout/target3"/>
    <dgm:cxn modelId="{E81353BE-A298-4A6F-825A-8A7E6AF183D3}" type="presParOf" srcId="{333A1088-737F-45CB-B68E-254E46348037}" destId="{9358AC05-5D7D-4327-9F80-1AD486AEA664}" srcOrd="6" destOrd="0" presId="urn:microsoft.com/office/officeart/2005/8/layout/target3"/>
    <dgm:cxn modelId="{26410105-22A0-4B05-BCA0-2C723E7A754A}" type="presParOf" srcId="{333A1088-737F-45CB-B68E-254E46348037}" destId="{313FC574-E1CD-4FB4-B054-0B805CE0447D}" srcOrd="7" destOrd="0" presId="urn:microsoft.com/office/officeart/2005/8/layout/target3"/>
    <dgm:cxn modelId="{390A330A-753C-4E2A-ACCE-0804F204F0B5}" type="presParOf" srcId="{333A1088-737F-45CB-B68E-254E46348037}" destId="{619D679B-A015-4ECF-8348-D1034C574F40}" srcOrd="8" destOrd="0" presId="urn:microsoft.com/office/officeart/2005/8/layout/target3"/>
    <dgm:cxn modelId="{000A213A-1E13-406E-9A4A-1923F634814A}" type="presParOf" srcId="{333A1088-737F-45CB-B68E-254E46348037}" destId="{322283A8-4A27-4CDA-BAE3-F381106A9174}" srcOrd="9" destOrd="0" presId="urn:microsoft.com/office/officeart/2005/8/layout/target3"/>
    <dgm:cxn modelId="{D87EDC75-53C1-45E0-829F-6B08DC60CEA4}" type="presParOf" srcId="{333A1088-737F-45CB-B68E-254E46348037}" destId="{FFC9F71D-1B4F-4AD9-A4A6-86ADEFC8AF5C}" srcOrd="10" destOrd="0" presId="urn:microsoft.com/office/officeart/2005/8/layout/target3"/>
    <dgm:cxn modelId="{C2DDE0BE-9A11-487C-984E-B7C7AD64D394}" type="presParOf" srcId="{333A1088-737F-45CB-B68E-254E46348037}" destId="{25B08C86-7E15-44DC-BE7F-FFB55DD49D12}" srcOrd="11" destOrd="0" presId="urn:microsoft.com/office/officeart/2005/8/layout/target3"/>
    <dgm:cxn modelId="{EE93DC51-939D-4584-A72C-743A23CC1FAC}" type="presParOf" srcId="{333A1088-737F-45CB-B68E-254E46348037}" destId="{76644BE8-9D7C-4C09-B250-3D10AF48CBB7}" srcOrd="12" destOrd="0" presId="urn:microsoft.com/office/officeart/2005/8/layout/target3"/>
    <dgm:cxn modelId="{8B7CCCAC-E59D-40A7-937E-58A355E6C0C6}" type="presParOf" srcId="{333A1088-737F-45CB-B68E-254E46348037}" destId="{EE85B701-7295-41C0-BA7A-34D3756A2AE6}" srcOrd="13" destOrd="0" presId="urn:microsoft.com/office/officeart/2005/8/layout/target3"/>
    <dgm:cxn modelId="{986B6370-6A46-482B-9490-C4E780C710BF}" type="presParOf" srcId="{333A1088-737F-45CB-B68E-254E46348037}" destId="{8BEBB6EC-1DAA-4CAC-8A25-BC0FCBD5DBD5}" srcOrd="14" destOrd="0" presId="urn:microsoft.com/office/officeart/2005/8/layout/target3"/>
    <dgm:cxn modelId="{D0DF8189-5D56-434E-B3FA-F71FE833D716}" type="presParOf" srcId="{333A1088-737F-45CB-B68E-254E46348037}" destId="{AED2198E-93D5-4001-81B4-73124B309672}" srcOrd="15" destOrd="0" presId="urn:microsoft.com/office/officeart/2005/8/layout/target3"/>
    <dgm:cxn modelId="{88BAD1CF-A54F-45ED-AB2D-0142C222A6E5}" type="presParOf" srcId="{333A1088-737F-45CB-B68E-254E46348037}" destId="{2BE915AB-18AA-4053-B92C-3BFC9ED204BB}" srcOrd="16" destOrd="0" presId="urn:microsoft.com/office/officeart/2005/8/layout/target3"/>
    <dgm:cxn modelId="{F4DC4064-EA55-4DEA-8C67-D507715E91A6}" type="presParOf" srcId="{333A1088-737F-45CB-B68E-254E46348037}" destId="{6BB5E863-4638-4E1D-BFDE-399D028AC4ED}" srcOrd="17" destOrd="0" presId="urn:microsoft.com/office/officeart/2005/8/layout/target3"/>
    <dgm:cxn modelId="{1398870C-2AF5-410D-B29E-CC2A76EC4AFC}" type="presParOf" srcId="{333A1088-737F-45CB-B68E-254E46348037}" destId="{5A5FFA88-C948-4069-8E93-59FA12366E83}" srcOrd="18" destOrd="0" presId="urn:microsoft.com/office/officeart/2005/8/layout/target3"/>
    <dgm:cxn modelId="{3F66225E-28F3-4B5D-AA8A-F52BFFD8211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NÁZEV:VY_52_INOVACE_21: Fyzika 8.ročník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elektrický proud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BF67AE-362D-4403-879A-035E4D0FA79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B08249-3201-4739-85E2-371DAF3629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3242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B08249-3201-4739-85E2-371DAF362979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24563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98033-A351-448C-ABEA-08A3BC8E55D2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1AE9F-55E7-4337-BCF1-BF5E31196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8532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98033-A351-448C-ABEA-08A3BC8E55D2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1AE9F-55E7-4337-BCF1-BF5E31196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5196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98033-A351-448C-ABEA-08A3BC8E55D2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1AE9F-55E7-4337-BCF1-BF5E31196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71366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98033-A351-448C-ABEA-08A3BC8E55D2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1AE9F-55E7-4337-BCF1-BF5E31196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34795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98033-A351-448C-ABEA-08A3BC8E55D2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1AE9F-55E7-4337-BCF1-BF5E31196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93587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98033-A351-448C-ABEA-08A3BC8E55D2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1AE9F-55E7-4337-BCF1-BF5E31196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25383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98033-A351-448C-ABEA-08A3BC8E55D2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1AE9F-55E7-4337-BCF1-BF5E31196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8896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98033-A351-448C-ABEA-08A3BC8E55D2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1AE9F-55E7-4337-BCF1-BF5E31196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15598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98033-A351-448C-ABEA-08A3BC8E55D2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1AE9F-55E7-4337-BCF1-BF5E31196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06080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98033-A351-448C-ABEA-08A3BC8E55D2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1AE9F-55E7-4337-BCF1-BF5E31196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50388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98033-A351-448C-ABEA-08A3BC8E55D2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1AE9F-55E7-4337-BCF1-BF5E31196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736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198033-A351-448C-ABEA-08A3BC8E55D2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1AE9F-55E7-4337-BCF1-BF5E31196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6305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36642935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390098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jako vodítko k probírání učiva </a:t>
            </a:r>
            <a:r>
              <a:rPr lang="cs-CZ" dirty="0" smtClean="0"/>
              <a:t> o </a:t>
            </a:r>
            <a:r>
              <a:rPr lang="cs-CZ" dirty="0" smtClean="0"/>
              <a:t>vedení el. proudu a jeho měření</a:t>
            </a:r>
          </a:p>
          <a:p>
            <a:r>
              <a:rPr lang="cs-CZ" dirty="0" smtClean="0"/>
              <a:t>Lze využít částečně jako zápis žáků do sešitů</a:t>
            </a:r>
          </a:p>
          <a:p>
            <a:r>
              <a:rPr lang="cs-CZ" dirty="0" smtClean="0"/>
              <a:t>Obsahuje opakovací otázky pro žáky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36099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elektrický proud?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Elektrický proud </a:t>
            </a:r>
            <a:r>
              <a:rPr lang="cs-CZ" u="sng" dirty="0" smtClean="0"/>
              <a:t>je pohyb </a:t>
            </a:r>
            <a:r>
              <a:rPr lang="cs-CZ" dirty="0" smtClean="0"/>
              <a:t>částic s elektrickým nábojem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 </a:t>
            </a:r>
            <a:r>
              <a:rPr lang="cs-CZ" dirty="0" smtClean="0"/>
              <a:t>kovech - </a:t>
            </a:r>
            <a:r>
              <a:rPr lang="cs-CZ" u="sng" dirty="0" smtClean="0"/>
              <a:t>elektrony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 kapalinách </a:t>
            </a:r>
            <a:r>
              <a:rPr lang="cs-CZ" dirty="0" smtClean="0"/>
              <a:t>- </a:t>
            </a:r>
            <a:r>
              <a:rPr lang="cs-CZ" u="sng" dirty="0" smtClean="0"/>
              <a:t>volné </a:t>
            </a:r>
            <a:r>
              <a:rPr lang="cs-CZ" u="sng" dirty="0" smtClean="0"/>
              <a:t>ionty</a:t>
            </a:r>
          </a:p>
          <a:p>
            <a:pPr marL="514350" indent="-514350">
              <a:buFont typeface="+mj-lt"/>
              <a:buAutoNum type="alphaLcParenR"/>
            </a:pPr>
            <a:r>
              <a:rPr lang="cs-CZ" u="sng" dirty="0" smtClean="0"/>
              <a:t>V plynech – volné ionty a elektrony</a:t>
            </a:r>
            <a:endParaRPr lang="cs-CZ" u="sng" dirty="0" smtClean="0"/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značka el. proudu…….. I</a:t>
            </a:r>
          </a:p>
          <a:p>
            <a:pPr marL="0" indent="0">
              <a:buNone/>
            </a:pPr>
            <a:r>
              <a:rPr lang="cs-CZ" dirty="0" smtClean="0"/>
              <a:t>Hlavní jednotka………..ampér (A)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5170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jednotky: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dirty="0" smtClean="0"/>
              <a:t>Kiloampér (</a:t>
            </a:r>
            <a:r>
              <a:rPr lang="cs-CZ" dirty="0" err="1" smtClean="0"/>
              <a:t>kA</a:t>
            </a:r>
            <a:r>
              <a:rPr lang="cs-CZ" dirty="0" smtClean="0"/>
              <a:t>)…….1kA = 1000 A</a:t>
            </a:r>
          </a:p>
          <a:p>
            <a:r>
              <a:rPr lang="cs-CZ" dirty="0" smtClean="0"/>
              <a:t>Miliampér (mA)……1mA = 0,001 A</a:t>
            </a:r>
          </a:p>
          <a:p>
            <a:r>
              <a:rPr lang="cs-CZ" dirty="0" smtClean="0"/>
              <a:t>Mikroampér (</a:t>
            </a:r>
            <a:r>
              <a:rPr lang="el-GR" dirty="0" smtClean="0"/>
              <a:t>μ</a:t>
            </a:r>
            <a:r>
              <a:rPr lang="cs-CZ" dirty="0" smtClean="0"/>
              <a:t>A)….1</a:t>
            </a:r>
            <a:r>
              <a:rPr lang="el-GR" dirty="0" smtClean="0"/>
              <a:t>μ</a:t>
            </a:r>
            <a:r>
              <a:rPr lang="cs-CZ" dirty="0" smtClean="0"/>
              <a:t>A = 0,000 001 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u="sng" dirty="0" smtClean="0"/>
              <a:t>Měřidlo…. Ampérmetr    </a:t>
            </a:r>
          </a:p>
          <a:p>
            <a:pPr marL="0" indent="0">
              <a:buNone/>
            </a:pPr>
            <a:endParaRPr lang="cs-CZ" sz="1600" u="sng" dirty="0" smtClean="0"/>
          </a:p>
          <a:p>
            <a:pPr marL="0" indent="0">
              <a:buNone/>
            </a:pPr>
            <a:r>
              <a:rPr lang="cs-CZ" dirty="0" smtClean="0"/>
              <a:t>Ampérmetr lze </a:t>
            </a:r>
            <a:r>
              <a:rPr lang="cs-CZ" smtClean="0"/>
              <a:t>zapojit kamkoliv </a:t>
            </a:r>
            <a:r>
              <a:rPr lang="cs-CZ" dirty="0" smtClean="0"/>
              <a:t>do obvodu, jen pozor na polaritu!!!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5484231" y="3648860"/>
            <a:ext cx="576064" cy="576064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>
            <a:stCxn id="4" idx="6"/>
          </p:cNvCxnSpPr>
          <p:nvPr/>
        </p:nvCxnSpPr>
        <p:spPr>
          <a:xfrm>
            <a:off x="6060295" y="3936892"/>
            <a:ext cx="457200" cy="0"/>
          </a:xfrm>
          <a:prstGeom prst="line">
            <a:avLst/>
          </a:prstGeom>
          <a:ln w="28575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4" idx="2"/>
          </p:cNvCxnSpPr>
          <p:nvPr/>
        </p:nvCxnSpPr>
        <p:spPr>
          <a:xfrm flipH="1">
            <a:off x="5016624" y="3936892"/>
            <a:ext cx="46760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5521068" y="3578593"/>
            <a:ext cx="4684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299779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u="sng" dirty="0" smtClean="0"/>
              <a:t>Vedení proudu v kapalině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dirty="0" smtClean="0"/>
              <a:t>Děj se nazývá </a:t>
            </a:r>
            <a:r>
              <a:rPr lang="cs-CZ" u="sng" dirty="0" smtClean="0"/>
              <a:t>elektrolýza </a:t>
            </a:r>
            <a:r>
              <a:rPr lang="cs-CZ" dirty="0" smtClean="0"/>
              <a:t>a roztok </a:t>
            </a:r>
            <a:r>
              <a:rPr lang="cs-CZ" u="sng" dirty="0" smtClean="0"/>
              <a:t>elektrolyt </a:t>
            </a:r>
            <a:r>
              <a:rPr lang="cs-CZ" dirty="0" smtClean="0"/>
              <a:t>(vodné roztoky kyselin, zásad a solí)</a:t>
            </a:r>
          </a:p>
          <a:p>
            <a:pPr marL="0" indent="0">
              <a:buNone/>
            </a:pPr>
            <a:endParaRPr lang="cs-CZ" u="sng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347864" y="4149080"/>
            <a:ext cx="0" cy="172819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347864" y="5877272"/>
            <a:ext cx="288032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6228184" y="4149080"/>
            <a:ext cx="0" cy="172819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347864" y="4725144"/>
            <a:ext cx="2880320" cy="0"/>
          </a:xfrm>
          <a:prstGeom prst="line">
            <a:avLst/>
          </a:prstGeom>
          <a:ln w="349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3491880" y="3933056"/>
            <a:ext cx="144016" cy="1728192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900789" y="3958952"/>
            <a:ext cx="144016" cy="172819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 flipH="1" flipV="1">
            <a:off x="2267744" y="3933056"/>
            <a:ext cx="1368152" cy="258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2267744" y="2924944"/>
            <a:ext cx="0" cy="10081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267744" y="2924944"/>
            <a:ext cx="6840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2951820" y="2744924"/>
            <a:ext cx="0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951820" y="292494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071664" y="2843452"/>
            <a:ext cx="0" cy="180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071664" y="2924944"/>
            <a:ext cx="7802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vál 31"/>
          <p:cNvSpPr/>
          <p:nvPr/>
        </p:nvSpPr>
        <p:spPr>
          <a:xfrm>
            <a:off x="3851920" y="2609426"/>
            <a:ext cx="648072" cy="64807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>
            <a:stCxn id="32" idx="7"/>
            <a:endCxn id="32" idx="3"/>
          </p:cNvCxnSpPr>
          <p:nvPr/>
        </p:nvCxnSpPr>
        <p:spPr>
          <a:xfrm flipH="1">
            <a:off x="3946828" y="2704334"/>
            <a:ext cx="458256" cy="45825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stCxn id="32" idx="1"/>
            <a:endCxn id="32" idx="5"/>
          </p:cNvCxnSpPr>
          <p:nvPr/>
        </p:nvCxnSpPr>
        <p:spPr>
          <a:xfrm>
            <a:off x="3946828" y="2704334"/>
            <a:ext cx="458256" cy="45825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stCxn id="32" idx="6"/>
          </p:cNvCxnSpPr>
          <p:nvPr/>
        </p:nvCxnSpPr>
        <p:spPr>
          <a:xfrm>
            <a:off x="4499992" y="2933462"/>
            <a:ext cx="2088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6588224" y="2933462"/>
            <a:ext cx="0" cy="9995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endCxn id="13" idx="0"/>
          </p:cNvCxnSpPr>
          <p:nvPr/>
        </p:nvCxnSpPr>
        <p:spPr>
          <a:xfrm flipH="1">
            <a:off x="5972797" y="3933056"/>
            <a:ext cx="615427" cy="258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755576" y="14847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679434" y="2385966"/>
            <a:ext cx="5447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976924" y="2242669"/>
            <a:ext cx="5353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-</a:t>
            </a:r>
            <a:endParaRPr lang="cs-CZ" sz="5400" dirty="0"/>
          </a:p>
        </p:txBody>
      </p:sp>
      <p:sp>
        <p:nvSpPr>
          <p:cNvPr id="49" name="Ovál 48"/>
          <p:cNvSpPr/>
          <p:nvPr/>
        </p:nvSpPr>
        <p:spPr>
          <a:xfrm>
            <a:off x="4175956" y="5301208"/>
            <a:ext cx="324036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5076056" y="5013176"/>
            <a:ext cx="288032" cy="2880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TextovéPole 50"/>
          <p:cNvSpPr txBox="1"/>
          <p:nvPr/>
        </p:nvSpPr>
        <p:spPr>
          <a:xfrm>
            <a:off x="4121950" y="5146639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+</a:t>
            </a:r>
            <a:endParaRPr lang="cs-CZ" sz="36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040052" y="4725144"/>
            <a:ext cx="504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-</a:t>
            </a:r>
            <a:endParaRPr lang="cs-CZ" sz="4800" dirty="0"/>
          </a:p>
        </p:txBody>
      </p:sp>
      <p:cxnSp>
        <p:nvCxnSpPr>
          <p:cNvPr id="54" name="Přímá spojnice se šipkou 53"/>
          <p:cNvCxnSpPr>
            <a:stCxn id="52" idx="1"/>
          </p:cNvCxnSpPr>
          <p:nvPr/>
        </p:nvCxnSpPr>
        <p:spPr>
          <a:xfrm flipH="1" flipV="1">
            <a:off x="4788024" y="5140642"/>
            <a:ext cx="252028" cy="1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>
            <a:stCxn id="51" idx="3"/>
          </p:cNvCxnSpPr>
          <p:nvPr/>
        </p:nvCxnSpPr>
        <p:spPr>
          <a:xfrm>
            <a:off x="4553998" y="5469805"/>
            <a:ext cx="234026" cy="11423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Ovál 56"/>
          <p:cNvSpPr/>
          <p:nvPr/>
        </p:nvSpPr>
        <p:spPr>
          <a:xfrm>
            <a:off x="6732240" y="4149080"/>
            <a:ext cx="432048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+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6732240" y="5160493"/>
            <a:ext cx="432048" cy="4154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-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7164288" y="418043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kationty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7164288" y="5160493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anionty</a:t>
            </a:r>
            <a:endParaRPr lang="cs-CZ" dirty="0"/>
          </a:p>
        </p:txBody>
      </p:sp>
      <p:cxnSp>
        <p:nvCxnSpPr>
          <p:cNvPr id="62" name="Přímá spojnice 61"/>
          <p:cNvCxnSpPr/>
          <p:nvPr/>
        </p:nvCxnSpPr>
        <p:spPr>
          <a:xfrm>
            <a:off x="3851920" y="5013176"/>
            <a:ext cx="27003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5409093" y="4981128"/>
            <a:ext cx="27003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4499992" y="4951249"/>
            <a:ext cx="27003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5409093" y="5407064"/>
            <a:ext cx="27003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5274078" y="5575992"/>
            <a:ext cx="27003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3851920" y="5775176"/>
            <a:ext cx="27003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4901335" y="5698829"/>
            <a:ext cx="27003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4004320" y="5165576"/>
            <a:ext cx="27003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3328043" y="3384768"/>
            <a:ext cx="33968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5679123" y="3162590"/>
            <a:ext cx="35668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-</a:t>
            </a:r>
            <a:endParaRPr lang="cs-CZ" sz="6600" dirty="0"/>
          </a:p>
        </p:txBody>
      </p:sp>
      <p:cxnSp>
        <p:nvCxnSpPr>
          <p:cNvPr id="73" name="Přímá spojnice se šipkou 72"/>
          <p:cNvCxnSpPr/>
          <p:nvPr/>
        </p:nvCxnSpPr>
        <p:spPr>
          <a:xfrm>
            <a:off x="2051720" y="3165999"/>
            <a:ext cx="0" cy="648072"/>
          </a:xfrm>
          <a:prstGeom prst="straightConnector1">
            <a:avLst/>
          </a:prstGeom>
          <a:ln w="2222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se šipkou 74"/>
          <p:cNvCxnSpPr/>
          <p:nvPr/>
        </p:nvCxnSpPr>
        <p:spPr>
          <a:xfrm flipH="1">
            <a:off x="5275929" y="2744924"/>
            <a:ext cx="536358" cy="0"/>
          </a:xfrm>
          <a:prstGeom prst="straightConnector1">
            <a:avLst/>
          </a:prstGeom>
          <a:ln w="2222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7635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Dohodnutý směr proudu je </a:t>
            </a:r>
            <a:r>
              <a:rPr lang="cs-CZ" dirty="0" smtClean="0"/>
              <a:t>                                    od </a:t>
            </a:r>
            <a:r>
              <a:rPr lang="cs-CZ" dirty="0" smtClean="0"/>
              <a:t>kladného pólu zdroje k zápornému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  <a:ln>
            <a:solidFill>
              <a:schemeClr val="tx1"/>
            </a:solidFill>
          </a:ln>
        </p:spPr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835696" y="3212976"/>
            <a:ext cx="0" cy="21602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835696" y="3212976"/>
            <a:ext cx="8640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99792" y="2924944"/>
            <a:ext cx="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908323" y="3032956"/>
            <a:ext cx="0" cy="50405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endCxn id="16" idx="2"/>
          </p:cNvCxnSpPr>
          <p:nvPr/>
        </p:nvCxnSpPr>
        <p:spPr>
          <a:xfrm flipV="1">
            <a:off x="2908323" y="3282977"/>
            <a:ext cx="1743891" cy="200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vál 15"/>
          <p:cNvSpPr/>
          <p:nvPr/>
        </p:nvSpPr>
        <p:spPr>
          <a:xfrm>
            <a:off x="4652214" y="3172958"/>
            <a:ext cx="207818" cy="22003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076056" y="3172958"/>
            <a:ext cx="216024" cy="22003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>
            <a:stCxn id="16" idx="7"/>
          </p:cNvCxnSpPr>
          <p:nvPr/>
        </p:nvCxnSpPr>
        <p:spPr>
          <a:xfrm flipV="1">
            <a:off x="4829598" y="3032956"/>
            <a:ext cx="678506" cy="1722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18" idx="6"/>
          </p:cNvCxnSpPr>
          <p:nvPr/>
        </p:nvCxnSpPr>
        <p:spPr>
          <a:xfrm>
            <a:off x="5292080" y="3282977"/>
            <a:ext cx="13681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660232" y="3282977"/>
            <a:ext cx="0" cy="20902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1835696" y="5373216"/>
            <a:ext cx="8640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vál 30"/>
          <p:cNvSpPr/>
          <p:nvPr/>
        </p:nvSpPr>
        <p:spPr>
          <a:xfrm>
            <a:off x="2699792" y="5085184"/>
            <a:ext cx="576064" cy="576064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nice 32"/>
          <p:cNvCxnSpPr>
            <a:stCxn id="31" idx="6"/>
          </p:cNvCxnSpPr>
          <p:nvPr/>
        </p:nvCxnSpPr>
        <p:spPr>
          <a:xfrm>
            <a:off x="3275856" y="5373216"/>
            <a:ext cx="155374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vál 33"/>
          <p:cNvSpPr/>
          <p:nvPr/>
        </p:nvSpPr>
        <p:spPr>
          <a:xfrm>
            <a:off x="4860032" y="5085184"/>
            <a:ext cx="576064" cy="576064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/>
          <p:nvPr/>
        </p:nvCxnSpPr>
        <p:spPr>
          <a:xfrm>
            <a:off x="5436096" y="5373216"/>
            <a:ext cx="122413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>
            <a:stCxn id="31" idx="1"/>
            <a:endCxn id="31" idx="5"/>
          </p:cNvCxnSpPr>
          <p:nvPr/>
        </p:nvCxnSpPr>
        <p:spPr>
          <a:xfrm>
            <a:off x="2784155" y="5169547"/>
            <a:ext cx="407338" cy="40733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>
            <a:stCxn id="31" idx="7"/>
            <a:endCxn id="31" idx="3"/>
          </p:cNvCxnSpPr>
          <p:nvPr/>
        </p:nvCxnSpPr>
        <p:spPr>
          <a:xfrm flipH="1">
            <a:off x="2784155" y="5169547"/>
            <a:ext cx="407338" cy="40733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4896036" y="5020141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282668" y="2524403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+</a:t>
            </a:r>
            <a:endParaRPr lang="cs-CZ" sz="4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908323" y="2524403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-</a:t>
            </a:r>
            <a:endParaRPr lang="cs-CZ" sz="5400" dirty="0"/>
          </a:p>
        </p:txBody>
      </p:sp>
      <p:cxnSp>
        <p:nvCxnSpPr>
          <p:cNvPr id="48" name="Přímá spojnice se šipkou 47"/>
          <p:cNvCxnSpPr/>
          <p:nvPr/>
        </p:nvCxnSpPr>
        <p:spPr>
          <a:xfrm>
            <a:off x="1331640" y="3370789"/>
            <a:ext cx="0" cy="922307"/>
          </a:xfrm>
          <a:prstGeom prst="straightConnector1">
            <a:avLst/>
          </a:prstGeom>
          <a:ln w="2222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>
            <a:off x="3635896" y="5674956"/>
            <a:ext cx="1016318" cy="0"/>
          </a:xfrm>
          <a:prstGeom prst="straightConnector1">
            <a:avLst/>
          </a:prstGeom>
          <a:ln w="2222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/>
          <p:nvPr/>
        </p:nvCxnSpPr>
        <p:spPr>
          <a:xfrm flipV="1">
            <a:off x="6948264" y="3831942"/>
            <a:ext cx="0" cy="1037218"/>
          </a:xfrm>
          <a:prstGeom prst="straightConnector1">
            <a:avLst/>
          </a:prstGeom>
          <a:ln w="2222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899123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to elektrolýza?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Převeďte-   4A = ……………mA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je směr proudu?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Napiš alespoň 2 typy elektrolytů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aniont?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7151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</a:t>
            </a:r>
            <a:r>
              <a:rPr lang="cs-CZ" dirty="0" smtClean="0"/>
              <a:t>otázky - </a:t>
            </a:r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Vedení el. proudu v kapalinách pomocí iontů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Převeďte -   </a:t>
            </a:r>
            <a:r>
              <a:rPr lang="cs-CZ" dirty="0" smtClean="0"/>
              <a:t>4A = 4000 mA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Od kladného pólu zdroje k zápornému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Voda + </a:t>
            </a:r>
            <a:r>
              <a:rPr lang="cs-CZ" dirty="0" smtClean="0"/>
              <a:t>sůl, </a:t>
            </a:r>
            <a:r>
              <a:rPr lang="cs-CZ" dirty="0" smtClean="0"/>
              <a:t>voda + </a:t>
            </a:r>
            <a:r>
              <a:rPr lang="cs-CZ" dirty="0" smtClean="0"/>
              <a:t>kyselina sírová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Záporný iont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6876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celý vytvořen autorem 9.4.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01310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553</TotalTime>
  <Words>258</Words>
  <Application>Microsoft Office PowerPoint</Application>
  <PresentationFormat>Předvádění na obrazovce (4:3)</PresentationFormat>
  <Paragraphs>57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Anotace:</vt:lpstr>
      <vt:lpstr>Co je elektrický proud?</vt:lpstr>
      <vt:lpstr>Další jednotky:</vt:lpstr>
      <vt:lpstr>Vedení proudu v kapalině</vt:lpstr>
      <vt:lpstr>Dohodnutý směr proudu je                                     od kladného pólu zdroje k zápornému</vt:lpstr>
      <vt:lpstr>Opakovací otázky</vt:lpstr>
      <vt:lpstr>Opakovací otázky - odpovědi</vt:lpstr>
      <vt:lpstr>Citace: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Dum</cp:lastModifiedBy>
  <cp:revision>16</cp:revision>
  <dcterms:created xsi:type="dcterms:W3CDTF">2012-04-02T15:34:33Z</dcterms:created>
  <dcterms:modified xsi:type="dcterms:W3CDTF">2012-08-24T07:17:01Z</dcterms:modified>
</cp:coreProperties>
</file>