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62" r:id="rId3"/>
    <p:sldId id="256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VY_52_INOVACE_22: Fyzika </a:t>
          </a:r>
          <a:r>
            <a:rPr lang="cs-CZ" sz="2000" dirty="0" smtClean="0"/>
            <a:t>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hydrostatický tlak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DD6543-48C1-4F34-ABA6-3EFFF2B9EFB4}" type="presOf" srcId="{D1D4F407-5343-4D3F-B5B9-D407B03CAEB4}" destId="{AED2198E-93D5-4001-81B4-73124B309672}" srcOrd="1" destOrd="0" presId="urn:microsoft.com/office/officeart/2005/8/layout/target3"/>
    <dgm:cxn modelId="{FFF5C02E-2251-4B98-9F58-1752A712CB19}" type="presOf" srcId="{4C35D32F-0EAB-4CD7-82EE-45574DC2A586}" destId="{890E4F0B-2866-4A3F-A3C7-2A14B1797930}" srcOrd="1" destOrd="0" presId="urn:microsoft.com/office/officeart/2005/8/layout/target3"/>
    <dgm:cxn modelId="{AFFAB6E6-907C-487A-A92F-8546759DF846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67185A8-B35F-41C6-BCEC-8D8C984E759C}" type="presOf" srcId="{D1B46980-6531-4606-95E6-44980827E919}" destId="{2BE915AB-18AA-4053-B92C-3BFC9ED204BB}" srcOrd="1" destOrd="0" presId="urn:microsoft.com/office/officeart/2005/8/layout/target3"/>
    <dgm:cxn modelId="{D17C620C-42D6-4744-945E-3DC3C17BCDB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07C2377-BA65-46CD-AE02-24581C77DC82}" type="presOf" srcId="{D8197B8C-B260-4A16-BDF4-0947B075E274}" destId="{25B08C86-7E15-44DC-BE7F-FFB55DD49D12}" srcOrd="0" destOrd="0" presId="urn:microsoft.com/office/officeart/2005/8/layout/target3"/>
    <dgm:cxn modelId="{DD80A51C-96E5-4D24-AEDF-864C37F682A5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6918597-C3E5-4C02-B8AB-160E6407E343}" type="presOf" srcId="{D8197B8C-B260-4A16-BDF4-0947B075E274}" destId="{5A5FFA88-C948-4069-8E93-59FA12366E83}" srcOrd="1" destOrd="0" presId="urn:microsoft.com/office/officeart/2005/8/layout/target3"/>
    <dgm:cxn modelId="{62BFD140-8CEF-4F14-AEBE-3CCCA343CDF4}" type="presOf" srcId="{757F3AB3-0718-4624-B441-E567A8F0AB56}" destId="{333A1088-737F-45CB-B68E-254E46348037}" srcOrd="0" destOrd="0" presId="urn:microsoft.com/office/officeart/2005/8/layout/target3"/>
    <dgm:cxn modelId="{54DE16D0-B21F-4F16-AC12-1C49C9131FE5}" type="presOf" srcId="{B651F6E3-6281-48DB-9319-2AEAFDAE7572}" destId="{619D679B-A015-4ECF-8348-D1034C574F40}" srcOrd="0" destOrd="0" presId="urn:microsoft.com/office/officeart/2005/8/layout/target3"/>
    <dgm:cxn modelId="{843BED90-F122-48EF-B958-9FECE0357C8E}" type="presOf" srcId="{D1D4F407-5343-4D3F-B5B9-D407B03CAEB4}" destId="{D005CE8C-CC26-4C3E-AC11-E15060ECD759}" srcOrd="0" destOrd="0" presId="urn:microsoft.com/office/officeart/2005/8/layout/target3"/>
    <dgm:cxn modelId="{9AFE8741-8AAE-402C-80B6-EEF4BDB35456}" type="presParOf" srcId="{333A1088-737F-45CB-B68E-254E46348037}" destId="{F5ABB229-8D3B-4694-996A-96F23CF14429}" srcOrd="0" destOrd="0" presId="urn:microsoft.com/office/officeart/2005/8/layout/target3"/>
    <dgm:cxn modelId="{675FBD51-408E-4293-99D8-F8107CAAD0CA}" type="presParOf" srcId="{333A1088-737F-45CB-B68E-254E46348037}" destId="{F41139FD-01EE-4571-8B17-4FB00FC51163}" srcOrd="1" destOrd="0" presId="urn:microsoft.com/office/officeart/2005/8/layout/target3"/>
    <dgm:cxn modelId="{718248EB-6380-4858-B876-4FB8362B2737}" type="presParOf" srcId="{333A1088-737F-45CB-B68E-254E46348037}" destId="{D005CE8C-CC26-4C3E-AC11-E15060ECD759}" srcOrd="2" destOrd="0" presId="urn:microsoft.com/office/officeart/2005/8/layout/target3"/>
    <dgm:cxn modelId="{747FF727-268E-46DD-A2F8-B3332E938713}" type="presParOf" srcId="{333A1088-737F-45CB-B68E-254E46348037}" destId="{2C702D82-9B77-49B7-9568-BB8EB47C3372}" srcOrd="3" destOrd="0" presId="urn:microsoft.com/office/officeart/2005/8/layout/target3"/>
    <dgm:cxn modelId="{76797C63-1D8D-4A1C-9F25-9EA84FFF1BE7}" type="presParOf" srcId="{333A1088-737F-45CB-B68E-254E46348037}" destId="{A52A0455-90FF-4808-ABD0-F02540D31D5A}" srcOrd="4" destOrd="0" presId="urn:microsoft.com/office/officeart/2005/8/layout/target3"/>
    <dgm:cxn modelId="{DCC857BB-39CB-4D41-BF13-B1C291100BE8}" type="presParOf" srcId="{333A1088-737F-45CB-B68E-254E46348037}" destId="{6140AFEC-043D-4C43-A2F9-D0F5331DF3A3}" srcOrd="5" destOrd="0" presId="urn:microsoft.com/office/officeart/2005/8/layout/target3"/>
    <dgm:cxn modelId="{3AD39139-ED64-42BB-82EB-7A51932397E3}" type="presParOf" srcId="{333A1088-737F-45CB-B68E-254E46348037}" destId="{9358AC05-5D7D-4327-9F80-1AD486AEA664}" srcOrd="6" destOrd="0" presId="urn:microsoft.com/office/officeart/2005/8/layout/target3"/>
    <dgm:cxn modelId="{59D5CE26-F06E-4427-A21A-5BBBFF8D3CC7}" type="presParOf" srcId="{333A1088-737F-45CB-B68E-254E46348037}" destId="{313FC574-E1CD-4FB4-B054-0B805CE0447D}" srcOrd="7" destOrd="0" presId="urn:microsoft.com/office/officeart/2005/8/layout/target3"/>
    <dgm:cxn modelId="{DC09B988-C42E-4599-85DA-C187428FF9E6}" type="presParOf" srcId="{333A1088-737F-45CB-B68E-254E46348037}" destId="{619D679B-A015-4ECF-8348-D1034C574F40}" srcOrd="8" destOrd="0" presId="urn:microsoft.com/office/officeart/2005/8/layout/target3"/>
    <dgm:cxn modelId="{BD9B9FC5-C289-4AF2-990B-ECADEB4B140E}" type="presParOf" srcId="{333A1088-737F-45CB-B68E-254E46348037}" destId="{322283A8-4A27-4CDA-BAE3-F381106A9174}" srcOrd="9" destOrd="0" presId="urn:microsoft.com/office/officeart/2005/8/layout/target3"/>
    <dgm:cxn modelId="{6704AD59-B2B5-401F-BB19-CEE6BB7EF86C}" type="presParOf" srcId="{333A1088-737F-45CB-B68E-254E46348037}" destId="{FFC9F71D-1B4F-4AD9-A4A6-86ADEFC8AF5C}" srcOrd="10" destOrd="0" presId="urn:microsoft.com/office/officeart/2005/8/layout/target3"/>
    <dgm:cxn modelId="{B019946B-A2C9-41E2-B94E-499919763756}" type="presParOf" srcId="{333A1088-737F-45CB-B68E-254E46348037}" destId="{25B08C86-7E15-44DC-BE7F-FFB55DD49D12}" srcOrd="11" destOrd="0" presId="urn:microsoft.com/office/officeart/2005/8/layout/target3"/>
    <dgm:cxn modelId="{5D642C56-DDC9-4E5B-AA59-CA3A5E9E4F66}" type="presParOf" srcId="{333A1088-737F-45CB-B68E-254E46348037}" destId="{76644BE8-9D7C-4C09-B250-3D10AF48CBB7}" srcOrd="12" destOrd="0" presId="urn:microsoft.com/office/officeart/2005/8/layout/target3"/>
    <dgm:cxn modelId="{B2990554-3A4C-48E8-8D5F-12AE38753FFA}" type="presParOf" srcId="{333A1088-737F-45CB-B68E-254E46348037}" destId="{EE85B701-7295-41C0-BA7A-34D3756A2AE6}" srcOrd="13" destOrd="0" presId="urn:microsoft.com/office/officeart/2005/8/layout/target3"/>
    <dgm:cxn modelId="{64D3C6E4-D3FA-444A-B41D-2E32DFBFE75A}" type="presParOf" srcId="{333A1088-737F-45CB-B68E-254E46348037}" destId="{8BEBB6EC-1DAA-4CAC-8A25-BC0FCBD5DBD5}" srcOrd="14" destOrd="0" presId="urn:microsoft.com/office/officeart/2005/8/layout/target3"/>
    <dgm:cxn modelId="{D27AFB65-210E-4DBE-930E-15FD699D2927}" type="presParOf" srcId="{333A1088-737F-45CB-B68E-254E46348037}" destId="{AED2198E-93D5-4001-81B4-73124B309672}" srcOrd="15" destOrd="0" presId="urn:microsoft.com/office/officeart/2005/8/layout/target3"/>
    <dgm:cxn modelId="{53A7D423-9390-4D0D-8AD2-FD77CC70EB68}" type="presParOf" srcId="{333A1088-737F-45CB-B68E-254E46348037}" destId="{2BE915AB-18AA-4053-B92C-3BFC9ED204BB}" srcOrd="16" destOrd="0" presId="urn:microsoft.com/office/officeart/2005/8/layout/target3"/>
    <dgm:cxn modelId="{450CA736-CAE3-464E-B2EC-57C91198EDDE}" type="presParOf" srcId="{333A1088-737F-45CB-B68E-254E46348037}" destId="{6BB5E863-4638-4E1D-BFDE-399D028AC4ED}" srcOrd="17" destOrd="0" presId="urn:microsoft.com/office/officeart/2005/8/layout/target3"/>
    <dgm:cxn modelId="{A4CB0F1D-62CA-44A9-B4C3-FF212902B0E0}" type="presParOf" srcId="{333A1088-737F-45CB-B68E-254E46348037}" destId="{5A5FFA88-C948-4069-8E93-59FA12366E83}" srcOrd="18" destOrd="0" presId="urn:microsoft.com/office/officeart/2005/8/layout/target3"/>
    <dgm:cxn modelId="{1F7B94C5-5CB1-4FDC-9C4F-81F2CF951A6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VY_52_INOVACE_22: Fyzika </a:t>
          </a:r>
          <a:r>
            <a:rPr lang="cs-CZ" sz="2000" kern="1200" dirty="0" smtClean="0"/>
            <a:t>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hydrostatický tlak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E532E1-AEB4-4746-A67E-EF442B3A77F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120BF-D90D-4CCD-B33D-FF55F2D2B3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8522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Soubor:Blaise</a:t>
            </a:r>
            <a:r>
              <a:rPr lang="cs-CZ" dirty="0" smtClean="0"/>
              <a:t> Pascal.jpg.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3.7.2005 [cit. 2012-04-18]. Dostupné z: http://cs.wikipedia.org/wiki/Soubor:Blaise_pascal.jpg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F120BF-D90D-4CCD-B33D-FF55F2D2B33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7449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9801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5094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8512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0411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959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474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47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6037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3979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661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0671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845046-A8CE-4C3B-9CE6-65E83719D03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173937-7E86-43DA-922F-B97C837697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8606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179651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6969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pro opakování a procvičování učiva o hydrostatickém tlaku</a:t>
            </a:r>
          </a:p>
          <a:p>
            <a:r>
              <a:rPr lang="cs-CZ" dirty="0" smtClean="0"/>
              <a:t>Žáci pracují do cvičných sešitů nebo pracovních listů</a:t>
            </a:r>
          </a:p>
          <a:p>
            <a:r>
              <a:rPr lang="cs-CZ" dirty="0" smtClean="0"/>
              <a:t>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423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Hydrostatický tlak</a:t>
            </a:r>
            <a:endParaRPr lang="cs-CZ" sz="6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08819"/>
            <a:ext cx="7787208" cy="2268253"/>
          </a:xfrm>
        </p:spPr>
        <p:txBody>
          <a:bodyPr>
            <a:normAutofit fontScale="92500" lnSpcReduction="10000"/>
          </a:bodyPr>
          <a:lstStyle/>
          <a:p>
            <a:r>
              <a:rPr lang="cs-CZ" sz="3600" dirty="0" smtClean="0">
                <a:latin typeface="+mj-lt"/>
              </a:rPr>
              <a:t>Značka hydrostatického tlaku…. 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Hlavní jednotka….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Vzoreček…. </a:t>
            </a:r>
          </a:p>
          <a:p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18230"/>
            <a:ext cx="2952328" cy="3090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11615" y="622366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Ovál 7"/>
              <p:cNvSpPr/>
              <p:nvPr/>
            </p:nvSpPr>
            <p:spPr>
              <a:xfrm>
                <a:off x="6732240" y="1484784"/>
                <a:ext cx="936104" cy="936104"/>
              </a:xfrm>
              <a:prstGeom prst="ellipse">
                <a:avLst/>
              </a:prstGeom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 smtClean="0">
                              <a:latin typeface="Cambria Math"/>
                            </a:rPr>
                            <m:t>𝒑</m:t>
                          </m:r>
                        </m:e>
                        <m:sub>
                          <m:r>
                            <a:rPr lang="cs-CZ" sz="4000" b="1" i="1" smtClean="0">
                              <a:latin typeface="Cambria Math"/>
                            </a:rPr>
                            <m:t>𝒉</m:t>
                          </m:r>
                        </m:sub>
                      </m:sSub>
                    </m:oMath>
                  </m:oMathPara>
                </a14:m>
                <a:endParaRPr lang="cs-CZ" sz="4000" b="1" dirty="0"/>
              </a:p>
            </p:txBody>
          </p:sp>
        </mc:Choice>
        <mc:Fallback>
          <p:sp>
            <p:nvSpPr>
              <p:cNvPr id="8" name="Ovál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1484784"/>
                <a:ext cx="936104" cy="936104"/>
              </a:xfrm>
              <a:prstGeom prst="ellipse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vál 8"/>
          <p:cNvSpPr/>
          <p:nvPr/>
        </p:nvSpPr>
        <p:spPr>
          <a:xfrm>
            <a:off x="4157954" y="2276872"/>
            <a:ext cx="2268252" cy="100811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(pascal) Pa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Ovál 9"/>
              <p:cNvSpPr/>
              <p:nvPr/>
            </p:nvSpPr>
            <p:spPr>
              <a:xfrm>
                <a:off x="2915816" y="3302763"/>
                <a:ext cx="2880320" cy="64807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𝑝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sz="3200" dirty="0" smtClean="0"/>
                  <a:t>= h.</a:t>
                </a:r>
                <a:r>
                  <a:rPr lang="el-GR" sz="3200" dirty="0" smtClean="0"/>
                  <a:t>ρ</a:t>
                </a:r>
                <a:r>
                  <a:rPr lang="cs-CZ" sz="3200" dirty="0" smtClean="0"/>
                  <a:t>.g</a:t>
                </a:r>
                <a:endParaRPr lang="cs-CZ" sz="3200" dirty="0"/>
              </a:p>
            </p:txBody>
          </p:sp>
        </mc:Choice>
        <mc:Fallback>
          <p:sp>
            <p:nvSpPr>
              <p:cNvPr id="10" name="Ová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3302763"/>
                <a:ext cx="2880320" cy="648072"/>
              </a:xfrm>
              <a:prstGeom prst="ellipse">
                <a:avLst/>
              </a:prstGeom>
              <a:blipFill rotWithShape="1">
                <a:blip r:embed="rId5" cstate="print"/>
                <a:stretch>
                  <a:fillRect t="-4545" b="-2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0182729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na Pascaly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3hPa = 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0,7 </a:t>
            </a:r>
            <a:r>
              <a:rPr lang="cs-CZ" dirty="0" err="1" smtClean="0"/>
              <a:t>MPa</a:t>
            </a:r>
            <a:r>
              <a:rPr lang="cs-CZ" dirty="0" smtClean="0"/>
              <a:t> = 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4,85 </a:t>
            </a:r>
            <a:r>
              <a:rPr lang="cs-CZ" dirty="0" err="1" smtClean="0"/>
              <a:t>kPa</a:t>
            </a:r>
            <a:r>
              <a:rPr lang="cs-CZ" dirty="0" smtClean="0"/>
              <a:t> = 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8,2 </a:t>
            </a:r>
            <a:r>
              <a:rPr lang="cs-CZ" dirty="0" err="1" smtClean="0"/>
              <a:t>MPa</a:t>
            </a:r>
            <a:r>
              <a:rPr lang="cs-CZ" dirty="0" smtClean="0"/>
              <a:t> =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9,9 hPa = 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325 </a:t>
            </a:r>
            <a:r>
              <a:rPr lang="cs-CZ" dirty="0" err="1" smtClean="0"/>
              <a:t>kPa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337815" y="5805264"/>
            <a:ext cx="1744960" cy="626368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325000 Pa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337815" y="4941168"/>
            <a:ext cx="1744960" cy="62636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990 Pa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303922" y="4077072"/>
            <a:ext cx="1744960" cy="6263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8200000 Pa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73299" y="3140968"/>
            <a:ext cx="1744960" cy="62636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4850 Pa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34649" y="2323162"/>
            <a:ext cx="1744960" cy="62636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700000 Pa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34649" y="1412776"/>
            <a:ext cx="1744960" cy="626368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300 Pa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925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Urči hydrostatický tlak u dna nádoby </a:t>
            </a:r>
            <a:r>
              <a:rPr lang="cs-CZ" dirty="0" smtClean="0"/>
              <a:t>                     s </a:t>
            </a:r>
            <a:r>
              <a:rPr lang="cs-CZ" dirty="0" smtClean="0"/>
              <a:t>naftou v hloubce 2,5 metru</a:t>
            </a:r>
          </a:p>
          <a:p>
            <a:r>
              <a:rPr lang="cs-CZ" dirty="0" smtClean="0"/>
              <a:t>B) porovnej s tlakem ve vodě v téže hloubce</a:t>
            </a:r>
          </a:p>
          <a:p>
            <a:endParaRPr lang="cs-CZ" dirty="0"/>
          </a:p>
        </p:txBody>
      </p:sp>
      <p:pic>
        <p:nvPicPr>
          <p:cNvPr id="2050" name="Picture 2" descr="C:\Users\08CC\AppData\Local\Microsoft\Windows\Temporary Internet Files\Content.IE5\S7687CZ2\MC900353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56992"/>
            <a:ext cx="3456384" cy="331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9102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268760"/>
                <a:ext cx="4038600" cy="485740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A) </a:t>
                </a:r>
              </a:p>
              <a:p>
                <a:pPr marL="0" indent="0">
                  <a:buNone/>
                </a:pPr>
                <a:r>
                  <a:rPr lang="cs-CZ" dirty="0" smtClean="0"/>
                  <a:t>h = 2,5 m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800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𝑘𝑔</m:t>
                            </m:r>
                          </m:num>
                          <m:den>
                            <m:sSup>
                              <m:sSup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𝑚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3</m:t>
                                </m:r>
                              </m:sup>
                            </m:sSup>
                          </m:den>
                        </m:f>
                      </m:e>
                    </m:box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g = 10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𝑁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𝑘𝑔</m:t>
                            </m:r>
                          </m:den>
                        </m:f>
                      </m:e>
                    </m:box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--------------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𝑝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dirty="0" smtClean="0"/>
                  <a:t>= h.</a:t>
                </a:r>
                <a:r>
                  <a:rPr lang="el-GR" dirty="0" smtClean="0"/>
                  <a:t>ρ</a:t>
                </a:r>
                <a:r>
                  <a:rPr lang="cs-CZ" dirty="0" smtClean="0"/>
                  <a:t>.g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𝑝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dirty="0" smtClean="0"/>
                  <a:t>= 2,5.800.10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u="sng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u="sng" smtClean="0">
                            <a:latin typeface="Cambria Math"/>
                          </a:rPr>
                          <m:t>𝑝</m:t>
                        </m:r>
                      </m:e>
                      <m:sub>
                        <m:r>
                          <a:rPr lang="cs-CZ" b="0" i="1" u="sng" smtClean="0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u="sng" dirty="0" smtClean="0"/>
                  <a:t>= 20 000 Pa</a:t>
                </a:r>
                <a:endParaRPr lang="cs-CZ" u="sng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268760"/>
                <a:ext cx="4038600" cy="4857403"/>
              </a:xfrm>
              <a:blipFill rotWithShape="1">
                <a:blip r:embed="rId2" cstate="print"/>
                <a:stretch>
                  <a:fillRect l="-2564" t="-1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6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283968" y="1196752"/>
                <a:ext cx="4402832" cy="4929411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B)</a:t>
                </a:r>
              </a:p>
              <a:p>
                <a:pPr marL="0" indent="0">
                  <a:buNone/>
                </a:pPr>
                <a:r>
                  <a:rPr lang="cs-CZ" dirty="0" smtClean="0"/>
                  <a:t>h = 2,5m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1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000</m:t>
                    </m:r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𝑘𝑔</m:t>
                            </m:r>
                          </m:num>
                          <m:den>
                            <m:sSup>
                              <m:sSup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𝑚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3</m:t>
                                </m:r>
                              </m:sup>
                            </m:sSup>
                          </m:den>
                        </m:f>
                      </m:e>
                    </m:box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g = 10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𝑁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𝑘𝑔</m:t>
                            </m:r>
                          </m:den>
                        </m:f>
                      </m:e>
                    </m:box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--------------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𝑝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dirty="0" smtClean="0"/>
                  <a:t>= h.</a:t>
                </a:r>
                <a:r>
                  <a:rPr lang="el-GR" dirty="0" smtClean="0"/>
                  <a:t>ρ</a:t>
                </a:r>
                <a:r>
                  <a:rPr lang="cs-CZ" dirty="0" smtClean="0"/>
                  <a:t>.g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𝑝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dirty="0" smtClean="0"/>
                  <a:t>= 2,5.1000.10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u="sng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u="sng" smtClean="0">
                            <a:latin typeface="Cambria Math"/>
                          </a:rPr>
                          <m:t>𝑝</m:t>
                        </m:r>
                      </m:e>
                      <m:sub>
                        <m:r>
                          <a:rPr lang="cs-CZ" b="0" i="1" u="sng" smtClean="0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u="sng" dirty="0" smtClean="0"/>
                  <a:t>= 25 000 Pa</a:t>
                </a:r>
              </a:p>
              <a:p>
                <a:pPr marL="0" indent="0">
                  <a:buNone/>
                </a:pPr>
                <a:endParaRPr lang="cs-CZ" u="sng" dirty="0" smtClean="0"/>
              </a:p>
              <a:p>
                <a:pPr marL="0" indent="0">
                  <a:buNone/>
                </a:pPr>
                <a:r>
                  <a:rPr lang="cs-CZ" dirty="0" smtClean="0"/>
                  <a:t>Ve vodě je hydrostatický tlak o 5000 Pascalů větší než v naftě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283968" y="1196752"/>
                <a:ext cx="4402832" cy="4929411"/>
              </a:xfrm>
              <a:blipFill rotWithShape="1">
                <a:blip r:embed="rId3" cstate="print"/>
                <a:stretch>
                  <a:fillRect l="-2493" t="-1854" r="-693" b="-25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58718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Seřaďte látky podle hydrostatického tlaku v hloubce 1 metr </a:t>
            </a:r>
            <a:r>
              <a:rPr lang="cs-CZ" u="sng" dirty="0" smtClean="0"/>
              <a:t>od největšího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038600" cy="4281339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rtuť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</a:t>
            </a:r>
            <a:r>
              <a:rPr lang="cs-CZ" dirty="0" smtClean="0"/>
              <a:t>oda </a:t>
            </a:r>
            <a:r>
              <a:rPr lang="cs-CZ" dirty="0" smtClean="0"/>
              <a:t>sladká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olej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</a:t>
            </a:r>
            <a:r>
              <a:rPr lang="cs-CZ" dirty="0" smtClean="0"/>
              <a:t>rev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</a:t>
            </a:r>
            <a:r>
              <a:rPr lang="cs-CZ" dirty="0" smtClean="0"/>
              <a:t>oda </a:t>
            </a:r>
            <a:r>
              <a:rPr lang="cs-CZ" dirty="0" smtClean="0"/>
              <a:t>mořská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</a:t>
            </a:r>
            <a:r>
              <a:rPr lang="cs-CZ" dirty="0" smtClean="0"/>
              <a:t>etrolej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benzín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44824"/>
            <a:ext cx="4038600" cy="4281339"/>
          </a:xfrm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rtuť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krev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</a:t>
            </a:r>
            <a:r>
              <a:rPr lang="cs-CZ" dirty="0" smtClean="0"/>
              <a:t>oda </a:t>
            </a:r>
            <a:r>
              <a:rPr lang="cs-CZ" dirty="0" smtClean="0"/>
              <a:t>mořská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</a:t>
            </a:r>
            <a:r>
              <a:rPr lang="cs-CZ" dirty="0" smtClean="0"/>
              <a:t>oda </a:t>
            </a:r>
            <a:r>
              <a:rPr lang="cs-CZ" dirty="0" smtClean="0"/>
              <a:t>sladká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</a:t>
            </a:r>
            <a:r>
              <a:rPr lang="cs-CZ" dirty="0" smtClean="0"/>
              <a:t>lej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</a:t>
            </a:r>
            <a:r>
              <a:rPr lang="cs-CZ" dirty="0" smtClean="0"/>
              <a:t>etrolej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benzín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11044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5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Text je dílem autora 18.4. 2012</a:t>
            </a:r>
          </a:p>
          <a:p>
            <a:r>
              <a:rPr lang="cs-CZ" u="sng" dirty="0" smtClean="0"/>
              <a:t>Obrázek č.1:</a:t>
            </a:r>
          </a:p>
          <a:p>
            <a:pPr marL="0" indent="0">
              <a:buNone/>
            </a:pPr>
            <a:r>
              <a:rPr lang="cs-CZ" dirty="0" err="1" smtClean="0"/>
              <a:t>Soubor:Blaise</a:t>
            </a:r>
            <a:r>
              <a:rPr lang="cs-CZ" dirty="0" smtClean="0"/>
              <a:t> Pascal.jpg.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3.7.2005 [cit. 2012-04-18]. Dostupné z: http://cs.wikipedia.org/wiki/Soubor:Blaise_pascal.jpg </a:t>
            </a:r>
          </a:p>
          <a:p>
            <a:pPr marL="0" indent="0">
              <a:buNone/>
            </a:pPr>
            <a:r>
              <a:rPr lang="cs-CZ" u="sng" dirty="0" smtClean="0"/>
              <a:t>Ostatní obrázky:</a:t>
            </a:r>
          </a:p>
          <a:p>
            <a:pPr marL="0" indent="0">
              <a:buNone/>
            </a:pPr>
            <a:r>
              <a:rPr lang="cs-CZ" dirty="0" smtClean="0"/>
              <a:t>Otevřená galerie Microsoft </a:t>
            </a:r>
            <a:r>
              <a:rPr lang="cs-CZ" dirty="0"/>
              <a:t>O</a:t>
            </a:r>
            <a:r>
              <a:rPr lang="cs-CZ" dirty="0" smtClean="0"/>
              <a:t>ffice 18.4.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448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</TotalTime>
  <Words>245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Hydrostatický tlak</vt:lpstr>
      <vt:lpstr>Převeďte na Pascaly</vt:lpstr>
      <vt:lpstr>Vypočítej příklad:</vt:lpstr>
      <vt:lpstr>Řešení</vt:lpstr>
      <vt:lpstr>Seřaďte látky podle hydrostatického tlaku v hloubce 1 metr od největšího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12</cp:revision>
  <dcterms:created xsi:type="dcterms:W3CDTF">2012-04-18T19:37:27Z</dcterms:created>
  <dcterms:modified xsi:type="dcterms:W3CDTF">2012-08-24T07:20:12Z</dcterms:modified>
</cp:coreProperties>
</file>