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6" r:id="rId3"/>
    <p:sldId id="258" r:id="rId4"/>
    <p:sldId id="262" r:id="rId5"/>
    <p:sldId id="263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dirty="0" smtClean="0"/>
            <a:t>: VY_52_INOVACE_23: Fyzika </a:t>
          </a:r>
          <a:r>
            <a:rPr lang="cs-CZ" sz="2000" dirty="0" smtClean="0"/>
            <a:t>7.ročník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Archimedův zákon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DC3629-5826-40A7-AF11-DA675C6BA728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0AD3B34-39EA-43B5-80F3-6B2F357195DF}" type="presOf" srcId="{B651F6E3-6281-48DB-9319-2AEAFDAE7572}" destId="{6BB5E863-4638-4E1D-BFDE-399D028AC4ED}" srcOrd="1" destOrd="0" presId="urn:microsoft.com/office/officeart/2005/8/layout/target3"/>
    <dgm:cxn modelId="{6A5912D9-79B6-49AF-81F5-DBEDCFEDFC03}" type="presOf" srcId="{D1B46980-6531-4606-95E6-44980827E919}" destId="{2BE915AB-18AA-4053-B92C-3BFC9ED204BB}" srcOrd="1" destOrd="0" presId="urn:microsoft.com/office/officeart/2005/8/layout/target3"/>
    <dgm:cxn modelId="{12C15A11-AC7F-4FD2-B5E1-ACFB28DE2FB4}" type="presOf" srcId="{4C35D32F-0EAB-4CD7-82EE-45574DC2A586}" destId="{890E4F0B-2866-4A3F-A3C7-2A14B1797930}" srcOrd="1" destOrd="0" presId="urn:microsoft.com/office/officeart/2005/8/layout/target3"/>
    <dgm:cxn modelId="{0CBEC8AE-58F2-4ECB-AE0D-1152434DF5D4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648FBF2-0638-42CB-B18D-91900097C924}" type="presOf" srcId="{4C35D32F-0EAB-4CD7-82EE-45574DC2A586}" destId="{8BEBB6EC-1DAA-4CAC-8A25-BC0FCBD5DBD5}" srcOrd="0" destOrd="0" presId="urn:microsoft.com/office/officeart/2005/8/layout/target3"/>
    <dgm:cxn modelId="{D68073E6-0742-45CA-A04B-D0AE8B89EF47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7489E07-93D6-4046-AA2D-78A91BD64D87}" type="presOf" srcId="{D1D4F407-5343-4D3F-B5B9-D407B03CAEB4}" destId="{AED2198E-93D5-4001-81B4-73124B309672}" srcOrd="1" destOrd="0" presId="urn:microsoft.com/office/officeart/2005/8/layout/target3"/>
    <dgm:cxn modelId="{62925ADE-A579-46B9-A736-4FEE83E42100}" type="presOf" srcId="{D8197B8C-B260-4A16-BDF4-0947B075E274}" destId="{5A5FFA88-C948-4069-8E93-59FA12366E83}" srcOrd="1" destOrd="0" presId="urn:microsoft.com/office/officeart/2005/8/layout/target3"/>
    <dgm:cxn modelId="{8DC58DF0-0ECD-4754-9F1B-B9243932EF0E}" type="presOf" srcId="{D8197B8C-B260-4A16-BDF4-0947B075E274}" destId="{25B08C86-7E15-44DC-BE7F-FFB55DD49D12}" srcOrd="0" destOrd="0" presId="urn:microsoft.com/office/officeart/2005/8/layout/target3"/>
    <dgm:cxn modelId="{0F12FF4F-710C-4BE6-9C52-5E2718826750}" type="presOf" srcId="{D1D4F407-5343-4D3F-B5B9-D407B03CAEB4}" destId="{D005CE8C-CC26-4C3E-AC11-E15060ECD759}" srcOrd="0" destOrd="0" presId="urn:microsoft.com/office/officeart/2005/8/layout/target3"/>
    <dgm:cxn modelId="{921895DA-8BF5-4EB8-859B-391FE471A35A}" type="presParOf" srcId="{333A1088-737F-45CB-B68E-254E46348037}" destId="{F5ABB229-8D3B-4694-996A-96F23CF14429}" srcOrd="0" destOrd="0" presId="urn:microsoft.com/office/officeart/2005/8/layout/target3"/>
    <dgm:cxn modelId="{12B6C505-415D-4D8D-B298-25C719C41141}" type="presParOf" srcId="{333A1088-737F-45CB-B68E-254E46348037}" destId="{F41139FD-01EE-4571-8B17-4FB00FC51163}" srcOrd="1" destOrd="0" presId="urn:microsoft.com/office/officeart/2005/8/layout/target3"/>
    <dgm:cxn modelId="{0EBED50F-B126-40F2-B1BF-25F36A32CAFF}" type="presParOf" srcId="{333A1088-737F-45CB-B68E-254E46348037}" destId="{D005CE8C-CC26-4C3E-AC11-E15060ECD759}" srcOrd="2" destOrd="0" presId="urn:microsoft.com/office/officeart/2005/8/layout/target3"/>
    <dgm:cxn modelId="{B1024A30-7E89-4AAA-875B-CC13E1F4BA94}" type="presParOf" srcId="{333A1088-737F-45CB-B68E-254E46348037}" destId="{2C702D82-9B77-49B7-9568-BB8EB47C3372}" srcOrd="3" destOrd="0" presId="urn:microsoft.com/office/officeart/2005/8/layout/target3"/>
    <dgm:cxn modelId="{42224938-64A9-4216-ABD1-22D4E6A7540B}" type="presParOf" srcId="{333A1088-737F-45CB-B68E-254E46348037}" destId="{A52A0455-90FF-4808-ABD0-F02540D31D5A}" srcOrd="4" destOrd="0" presId="urn:microsoft.com/office/officeart/2005/8/layout/target3"/>
    <dgm:cxn modelId="{D26B25B8-A6D5-4CE8-9C02-5DA578951A6F}" type="presParOf" srcId="{333A1088-737F-45CB-B68E-254E46348037}" destId="{6140AFEC-043D-4C43-A2F9-D0F5331DF3A3}" srcOrd="5" destOrd="0" presId="urn:microsoft.com/office/officeart/2005/8/layout/target3"/>
    <dgm:cxn modelId="{42F53971-C66A-455F-BE77-BDD28E603C44}" type="presParOf" srcId="{333A1088-737F-45CB-B68E-254E46348037}" destId="{9358AC05-5D7D-4327-9F80-1AD486AEA664}" srcOrd="6" destOrd="0" presId="urn:microsoft.com/office/officeart/2005/8/layout/target3"/>
    <dgm:cxn modelId="{BFFCB5D8-D106-40A1-B104-D45E186519DF}" type="presParOf" srcId="{333A1088-737F-45CB-B68E-254E46348037}" destId="{313FC574-E1CD-4FB4-B054-0B805CE0447D}" srcOrd="7" destOrd="0" presId="urn:microsoft.com/office/officeart/2005/8/layout/target3"/>
    <dgm:cxn modelId="{24C85053-E057-4269-841F-7B4C37338F99}" type="presParOf" srcId="{333A1088-737F-45CB-B68E-254E46348037}" destId="{619D679B-A015-4ECF-8348-D1034C574F40}" srcOrd="8" destOrd="0" presId="urn:microsoft.com/office/officeart/2005/8/layout/target3"/>
    <dgm:cxn modelId="{529318BF-1CB4-4E6F-8A9B-FFA910F97C92}" type="presParOf" srcId="{333A1088-737F-45CB-B68E-254E46348037}" destId="{322283A8-4A27-4CDA-BAE3-F381106A9174}" srcOrd="9" destOrd="0" presId="urn:microsoft.com/office/officeart/2005/8/layout/target3"/>
    <dgm:cxn modelId="{EFBE0F1C-AD42-4D88-A9DA-83CE9A72C3B1}" type="presParOf" srcId="{333A1088-737F-45CB-B68E-254E46348037}" destId="{FFC9F71D-1B4F-4AD9-A4A6-86ADEFC8AF5C}" srcOrd="10" destOrd="0" presId="urn:microsoft.com/office/officeart/2005/8/layout/target3"/>
    <dgm:cxn modelId="{943E8B34-FDA1-4D57-BEC0-780E43A32624}" type="presParOf" srcId="{333A1088-737F-45CB-B68E-254E46348037}" destId="{25B08C86-7E15-44DC-BE7F-FFB55DD49D12}" srcOrd="11" destOrd="0" presId="urn:microsoft.com/office/officeart/2005/8/layout/target3"/>
    <dgm:cxn modelId="{566270FC-0456-4D85-9797-3857B184011C}" type="presParOf" srcId="{333A1088-737F-45CB-B68E-254E46348037}" destId="{76644BE8-9D7C-4C09-B250-3D10AF48CBB7}" srcOrd="12" destOrd="0" presId="urn:microsoft.com/office/officeart/2005/8/layout/target3"/>
    <dgm:cxn modelId="{9839D494-F18A-48A4-9AD7-FDA8C77BC655}" type="presParOf" srcId="{333A1088-737F-45CB-B68E-254E46348037}" destId="{EE85B701-7295-41C0-BA7A-34D3756A2AE6}" srcOrd="13" destOrd="0" presId="urn:microsoft.com/office/officeart/2005/8/layout/target3"/>
    <dgm:cxn modelId="{A1FCCB84-B841-45DB-B40E-743D67DFAD9C}" type="presParOf" srcId="{333A1088-737F-45CB-B68E-254E46348037}" destId="{8BEBB6EC-1DAA-4CAC-8A25-BC0FCBD5DBD5}" srcOrd="14" destOrd="0" presId="urn:microsoft.com/office/officeart/2005/8/layout/target3"/>
    <dgm:cxn modelId="{DD1718EC-3C74-41F3-84F4-CAAE6E5A2731}" type="presParOf" srcId="{333A1088-737F-45CB-B68E-254E46348037}" destId="{AED2198E-93D5-4001-81B4-73124B309672}" srcOrd="15" destOrd="0" presId="urn:microsoft.com/office/officeart/2005/8/layout/target3"/>
    <dgm:cxn modelId="{9D270F29-ABB2-43AD-B492-2B8896048A84}" type="presParOf" srcId="{333A1088-737F-45CB-B68E-254E46348037}" destId="{2BE915AB-18AA-4053-B92C-3BFC9ED204BB}" srcOrd="16" destOrd="0" presId="urn:microsoft.com/office/officeart/2005/8/layout/target3"/>
    <dgm:cxn modelId="{76FF373E-6091-4665-83F5-7AAA4504BDDA}" type="presParOf" srcId="{333A1088-737F-45CB-B68E-254E46348037}" destId="{6BB5E863-4638-4E1D-BFDE-399D028AC4ED}" srcOrd="17" destOrd="0" presId="urn:microsoft.com/office/officeart/2005/8/layout/target3"/>
    <dgm:cxn modelId="{0907A7BA-8C06-4D9F-8F07-73158CECB074}" type="presParOf" srcId="{333A1088-737F-45CB-B68E-254E46348037}" destId="{5A5FFA88-C948-4069-8E93-59FA12366E83}" srcOrd="18" destOrd="0" presId="urn:microsoft.com/office/officeart/2005/8/layout/target3"/>
    <dgm:cxn modelId="{D97BE3F1-5FF5-4998-A4CD-53B23F0CBBC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dirty="0" smtClean="0"/>
            <a:t>: VY_52_INOVACE_23: Fyzika </a:t>
          </a:r>
          <a:r>
            <a:rPr lang="cs-CZ" sz="2000" kern="1200" dirty="0" smtClean="0"/>
            <a:t>7.ročník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Archimedův zákon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C99641-3BE8-468F-83E7-60B4B84F2FB0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3985BA-C0DE-4EA2-908C-6AC3A50A83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74304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Obr.: </a:t>
            </a:r>
            <a:r>
              <a:rPr lang="cs-CZ" dirty="0" err="1" smtClean="0"/>
              <a:t>Soubor:Archimedes</a:t>
            </a:r>
            <a:r>
              <a:rPr lang="cs-CZ" dirty="0" smtClean="0"/>
              <a:t> </a:t>
            </a:r>
            <a:r>
              <a:rPr lang="cs-CZ" dirty="0" err="1" smtClean="0"/>
              <a:t>naples</a:t>
            </a:r>
            <a:r>
              <a:rPr lang="cs-CZ" dirty="0" smtClean="0"/>
              <a:t> statue.jpg. </a:t>
            </a:r>
            <a:r>
              <a:rPr lang="cs-CZ" i="1" dirty="0" smtClean="0"/>
              <a:t>Www.wikipedia.org</a:t>
            </a:r>
            <a:r>
              <a:rPr lang="cs-CZ" dirty="0" smtClean="0"/>
              <a:t> [online]. 3.8. 2007 [cit. 2012-04-23]. Dostupné z: http://cs.wikipedia.org/wiki/Soubor:Archimedes_naples_statue.jpg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Text-</a:t>
            </a:r>
            <a:r>
              <a:rPr lang="cs-CZ" baseline="0" dirty="0" smtClean="0"/>
              <a:t> </a:t>
            </a:r>
            <a:r>
              <a:rPr lang="cs-CZ" baseline="0" dirty="0" err="1" smtClean="0"/>
              <a:t>Archimédés</a:t>
            </a:r>
            <a:r>
              <a:rPr lang="cs-CZ" baseline="0" dirty="0" smtClean="0"/>
              <a:t>: </a:t>
            </a:r>
            <a:r>
              <a:rPr lang="cs-CZ" dirty="0" err="1" smtClean="0"/>
              <a:t>Archimédés</a:t>
            </a:r>
            <a:r>
              <a:rPr lang="cs-CZ" dirty="0" smtClean="0"/>
              <a:t>- Wikipedie.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23. 4. 2012 [cit. 2012-04-23]. Dostupné z: http://cs.wikipedia.org/wiki/Archim%C3%A9d%C3%A9s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3985BA-C0DE-4EA2-908C-6AC3A50A8302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23351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4B802-595D-40B1-B5BA-EE2A54DF63B7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7A214-2224-441F-8871-4D8FD2948B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731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4B802-595D-40B1-B5BA-EE2A54DF63B7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7A214-2224-441F-8871-4D8FD2948B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024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4B802-595D-40B1-B5BA-EE2A54DF63B7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7A214-2224-441F-8871-4D8FD2948B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55792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4B802-595D-40B1-B5BA-EE2A54DF63B7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7A214-2224-441F-8871-4D8FD2948B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3160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4B802-595D-40B1-B5BA-EE2A54DF63B7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7A214-2224-441F-8871-4D8FD2948B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46353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4B802-595D-40B1-B5BA-EE2A54DF63B7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7A214-2224-441F-8871-4D8FD2948B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2786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4B802-595D-40B1-B5BA-EE2A54DF63B7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7A214-2224-441F-8871-4D8FD2948B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26416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4B802-595D-40B1-B5BA-EE2A54DF63B7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7A214-2224-441F-8871-4D8FD2948B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34469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4B802-595D-40B1-B5BA-EE2A54DF63B7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7A214-2224-441F-8871-4D8FD2948B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0103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4B802-595D-40B1-B5BA-EE2A54DF63B7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7A214-2224-441F-8871-4D8FD2948B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7036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4B802-595D-40B1-B5BA-EE2A54DF63B7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7A214-2224-441F-8871-4D8FD2948B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87597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94B802-595D-40B1-B5BA-EE2A54DF63B7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E7A214-2224-441F-8871-4D8FD2948B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4204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75050776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16965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Hydrostatická vztlaková síla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Je to síla, která působí na každé těleso v kapalině a má směr </a:t>
                </a:r>
                <a:r>
                  <a:rPr lang="cs-CZ" u="sng" dirty="0" smtClean="0"/>
                  <a:t>svislý vzhůru </a:t>
                </a:r>
                <a:endParaRPr lang="cs-CZ" dirty="0" smtClean="0"/>
              </a:p>
              <a:p>
                <a:r>
                  <a:rPr lang="cs-CZ" dirty="0" smtClean="0"/>
                  <a:t>Síla způsobuje „nadlehčování“ těles</a:t>
                </a:r>
              </a:p>
              <a:p>
                <a:r>
                  <a:rPr lang="cs-CZ" dirty="0" smtClean="0"/>
                  <a:t>Značka…..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𝑣𝑧</m:t>
                        </m:r>
                      </m:sub>
                    </m:sSub>
                  </m:oMath>
                </a14:m>
                <a:endParaRPr lang="cs-CZ" dirty="0" smtClean="0"/>
              </a:p>
              <a:p>
                <a:r>
                  <a:rPr lang="cs-CZ" dirty="0" smtClean="0"/>
                  <a:t>Jednotka…..Newton (N)</a:t>
                </a:r>
                <a:endParaRPr lang="cs-CZ" dirty="0"/>
              </a:p>
            </p:txBody>
          </p:sp>
        </mc:Choice>
        <mc:Fallback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aoblený obdélník 5"/>
          <p:cNvSpPr/>
          <p:nvPr/>
        </p:nvSpPr>
        <p:spPr>
          <a:xfrm>
            <a:off x="5868144" y="5085184"/>
            <a:ext cx="1944216" cy="1080120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6840252" y="4293096"/>
            <a:ext cx="0" cy="792088"/>
          </a:xfrm>
          <a:prstGeom prst="straightConnector1">
            <a:avLst/>
          </a:prstGeom>
          <a:ln w="57150">
            <a:solidFill>
              <a:schemeClr val="tx1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6840252" y="3997452"/>
                <a:ext cx="64807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𝑣𝑧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40252" y="3997452"/>
                <a:ext cx="648072" cy="58477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5259524" y="4869160"/>
            <a:ext cx="3240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868144" y="4689140"/>
            <a:ext cx="3240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306380" y="5373216"/>
            <a:ext cx="3240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731995" y="5085184"/>
            <a:ext cx="3240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857742" y="5625244"/>
            <a:ext cx="3240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421542" y="5805264"/>
            <a:ext cx="3240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840252" y="6472871"/>
            <a:ext cx="3240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668522" y="6453336"/>
            <a:ext cx="3240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8118394" y="5603215"/>
            <a:ext cx="3240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8280412" y="5085184"/>
            <a:ext cx="3240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7302923" y="4869160"/>
            <a:ext cx="3240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8118394" y="6093296"/>
            <a:ext cx="3240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8474465" y="5810944"/>
            <a:ext cx="3240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7956376" y="4708675"/>
            <a:ext cx="3240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829944" y="5949280"/>
            <a:ext cx="3240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695724" y="6184839"/>
            <a:ext cx="3240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144362" y="6478551"/>
            <a:ext cx="3240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370449" y="6157129"/>
            <a:ext cx="3240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8381809" y="6450842"/>
            <a:ext cx="3240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006779" y="6472871"/>
            <a:ext cx="3240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61444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Archimedův zákon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2260848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</a:rPr>
              <a:t>„Na těleso ponořené v kapalině působí svisle vzhůru hydrostatická vztlaková síla. Její velikost se rovná gravitační síle působící na vytlačenou část kapaliny“</a:t>
            </a:r>
            <a:endParaRPr lang="cs-CZ" dirty="0">
              <a:ln>
                <a:solidFill>
                  <a:schemeClr val="accent3">
                    <a:lumMod val="50000"/>
                  </a:schemeClr>
                </a:solidFill>
              </a:ln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Obdélník 3"/>
              <p:cNvSpPr/>
              <p:nvPr/>
            </p:nvSpPr>
            <p:spPr>
              <a:xfrm>
                <a:off x="2195736" y="4581128"/>
                <a:ext cx="4536504" cy="923330"/>
              </a:xfrm>
              <a:prstGeom prst="rect">
                <a:avLst/>
              </a:prstGeom>
              <a:noFill/>
              <a:ln w="76200" cmpd="dbl">
                <a:solidFill>
                  <a:schemeClr val="tx1"/>
                </a:solidFill>
              </a:ln>
            </p:spPr>
            <p:txBody>
              <a:bodyPr wrap="square" lIns="91440" tIns="45720" rIns="91440" bIns="4572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cs-CZ" sz="5400" b="1" i="1" cap="none" spc="0" smtClean="0">
                            <a:ln w="10541" cmpd="sng">
                              <a:solidFill>
                                <a:srgbClr val="7D7D7D">
                                  <a:tint val="100000"/>
                                  <a:shade val="100000"/>
                                  <a:satMod val="110000"/>
                                </a:srgbClr>
                              </a:solidFill>
                              <a:prstDash val="solid"/>
                            </a:ln>
                            <a:gradFill>
                              <a:gsLst>
                                <a:gs pos="0">
                                  <a:srgbClr val="FFFFFF">
                                    <a:tint val="40000"/>
                                    <a:satMod val="250000"/>
                                  </a:srgbClr>
                                </a:gs>
                                <a:gs pos="9000">
                                  <a:srgbClr val="FFFFFF">
                                    <a:tint val="52000"/>
                                    <a:satMod val="300000"/>
                                  </a:srgbClr>
                                </a:gs>
                                <a:gs pos="50000">
                                  <a:srgbClr val="FFFFFF">
                                    <a:shade val="20000"/>
                                    <a:satMod val="300000"/>
                                  </a:srgbClr>
                                </a:gs>
                                <a:gs pos="79000">
                                  <a:srgbClr val="FFFFFF">
                                    <a:tint val="52000"/>
                                    <a:satMod val="300000"/>
                                  </a:srgbClr>
                                </a:gs>
                                <a:gs pos="100000">
                                  <a:srgbClr val="FFFFFF">
                                    <a:tint val="40000"/>
                                    <a:satMod val="250000"/>
                                  </a:srgbClr>
                                </a:gs>
                              </a:gsLst>
                              <a:lin ang="5400000"/>
                            </a:gradFill>
                            <a:effectLst/>
                            <a:latin typeface="Cambria Math"/>
                          </a:rPr>
                        </m:ctrlPr>
                      </m:sSubPr>
                      <m:e>
                        <m:r>
                          <a:rPr lang="cs-CZ" sz="5400" b="1" i="1" cap="none" spc="0" smtClean="0">
                            <a:ln w="10541" cmpd="sng">
                              <a:solidFill>
                                <a:srgbClr val="7D7D7D">
                                  <a:tint val="100000"/>
                                  <a:shade val="100000"/>
                                  <a:satMod val="110000"/>
                                </a:srgbClr>
                              </a:solidFill>
                              <a:prstDash val="solid"/>
                            </a:ln>
                            <a:gradFill>
                              <a:gsLst>
                                <a:gs pos="0">
                                  <a:srgbClr val="FFFFFF">
                                    <a:tint val="40000"/>
                                    <a:satMod val="250000"/>
                                  </a:srgbClr>
                                </a:gs>
                                <a:gs pos="9000">
                                  <a:srgbClr val="FFFFFF">
                                    <a:tint val="52000"/>
                                    <a:satMod val="300000"/>
                                  </a:srgbClr>
                                </a:gs>
                                <a:gs pos="50000">
                                  <a:srgbClr val="FFFFFF">
                                    <a:shade val="20000"/>
                                    <a:satMod val="300000"/>
                                  </a:srgbClr>
                                </a:gs>
                                <a:gs pos="79000">
                                  <a:srgbClr val="FFFFFF">
                                    <a:tint val="52000"/>
                                    <a:satMod val="300000"/>
                                  </a:srgbClr>
                                </a:gs>
                                <a:gs pos="100000">
                                  <a:srgbClr val="FFFFFF">
                                    <a:tint val="40000"/>
                                    <a:satMod val="250000"/>
                                  </a:srgbClr>
                                </a:gs>
                              </a:gsLst>
                              <a:lin ang="5400000"/>
                            </a:gradFill>
                            <a:effectLst/>
                            <a:latin typeface="Cambria Math"/>
                          </a:rPr>
                          <m:t>𝑭</m:t>
                        </m:r>
                      </m:e>
                      <m:sub>
                        <m:r>
                          <a:rPr lang="cs-CZ" sz="5400" b="1" i="1" cap="none" spc="0" smtClean="0">
                            <a:ln w="10541" cmpd="sng">
                              <a:solidFill>
                                <a:srgbClr val="7D7D7D">
                                  <a:tint val="100000"/>
                                  <a:shade val="100000"/>
                                  <a:satMod val="110000"/>
                                </a:srgbClr>
                              </a:solidFill>
                              <a:prstDash val="solid"/>
                            </a:ln>
                            <a:gradFill>
                              <a:gsLst>
                                <a:gs pos="0">
                                  <a:srgbClr val="FFFFFF">
                                    <a:tint val="40000"/>
                                    <a:satMod val="250000"/>
                                  </a:srgbClr>
                                </a:gs>
                                <a:gs pos="9000">
                                  <a:srgbClr val="FFFFFF">
                                    <a:tint val="52000"/>
                                    <a:satMod val="300000"/>
                                  </a:srgbClr>
                                </a:gs>
                                <a:gs pos="50000">
                                  <a:srgbClr val="FFFFFF">
                                    <a:shade val="20000"/>
                                    <a:satMod val="300000"/>
                                  </a:srgbClr>
                                </a:gs>
                                <a:gs pos="79000">
                                  <a:srgbClr val="FFFFFF">
                                    <a:tint val="52000"/>
                                    <a:satMod val="300000"/>
                                  </a:srgbClr>
                                </a:gs>
                                <a:gs pos="100000">
                                  <a:srgbClr val="FFFFFF">
                                    <a:tint val="40000"/>
                                    <a:satMod val="250000"/>
                                  </a:srgbClr>
                                </a:gs>
                              </a:gsLst>
                              <a:lin ang="5400000"/>
                            </a:gradFill>
                            <a:effectLst/>
                            <a:latin typeface="Cambria Math"/>
                          </a:rPr>
                          <m:t>𝒗𝒛</m:t>
                        </m:r>
                      </m:sub>
                    </m:sSub>
                  </m:oMath>
                </a14:m>
                <a:r>
                  <a:rPr lang="cs-CZ" sz="5400" b="1" cap="none" spc="0" dirty="0" smtClean="0">
                    <a:ln w="10541" cmpd="sng">
                      <a:solidFill>
                        <a:srgbClr val="7D7D7D">
                          <a:tint val="100000"/>
                          <a:shade val="100000"/>
                          <a:satMod val="110000"/>
                        </a:srgbClr>
                      </a:solidFill>
                      <a:prstDash val="solid"/>
                    </a:ln>
                    <a:gradFill>
                      <a:gsLst>
                        <a:gs pos="0">
                          <a:srgbClr val="FFFFFF">
                            <a:tint val="40000"/>
                            <a:satMod val="250000"/>
                          </a:srgbClr>
                        </a:gs>
                        <a:gs pos="9000">
                          <a:srgbClr val="FFFFFF">
                            <a:tint val="52000"/>
                            <a:satMod val="300000"/>
                          </a:srgbClr>
                        </a:gs>
                        <a:gs pos="50000">
                          <a:srgbClr val="FFFFFF">
                            <a:shade val="20000"/>
                            <a:satMod val="300000"/>
                          </a:srgbClr>
                        </a:gs>
                        <a:gs pos="79000">
                          <a:srgbClr val="FFFFFF">
                            <a:tint val="52000"/>
                            <a:satMod val="300000"/>
                          </a:srgbClr>
                        </a:gs>
                        <a:gs pos="100000">
                          <a:srgbClr val="FFFFFF">
                            <a:tint val="40000"/>
                            <a:satMod val="250000"/>
                          </a:srgbClr>
                        </a:gs>
                      </a:gsLst>
                      <a:lin ang="5400000"/>
                    </a:gradFill>
                    <a:effectLst/>
                  </a:rPr>
                  <a:t> = V.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5400" b="1" i="1" cap="none" spc="0" smtClean="0">
                            <a:ln w="10541" cmpd="sng">
                              <a:solidFill>
                                <a:srgbClr val="7D7D7D">
                                  <a:tint val="100000"/>
                                  <a:shade val="100000"/>
                                  <a:satMod val="110000"/>
                                </a:srgbClr>
                              </a:solidFill>
                              <a:prstDash val="solid"/>
                            </a:ln>
                            <a:gradFill>
                              <a:gsLst>
                                <a:gs pos="0">
                                  <a:srgbClr val="FFFFFF">
                                    <a:tint val="40000"/>
                                    <a:satMod val="250000"/>
                                  </a:srgbClr>
                                </a:gs>
                                <a:gs pos="9000">
                                  <a:srgbClr val="FFFFFF">
                                    <a:tint val="52000"/>
                                    <a:satMod val="300000"/>
                                  </a:srgbClr>
                                </a:gs>
                                <a:gs pos="50000">
                                  <a:srgbClr val="FFFFFF">
                                    <a:shade val="20000"/>
                                    <a:satMod val="300000"/>
                                  </a:srgbClr>
                                </a:gs>
                                <a:gs pos="79000">
                                  <a:srgbClr val="FFFFFF">
                                    <a:tint val="52000"/>
                                    <a:satMod val="300000"/>
                                  </a:srgbClr>
                                </a:gs>
                                <a:gs pos="100000">
                                  <a:srgbClr val="FFFFFF">
                                    <a:tint val="40000"/>
                                    <a:satMod val="250000"/>
                                  </a:srgbClr>
                                </a:gs>
                              </a:gsLst>
                              <a:lin ang="5400000"/>
                            </a:gradFill>
                            <a:effectLst/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sz="5400" b="1" i="1" cap="none" spc="0" smtClean="0">
                            <a:ln w="10541" cmpd="sng">
                              <a:solidFill>
                                <a:srgbClr val="7D7D7D">
                                  <a:tint val="100000"/>
                                  <a:shade val="100000"/>
                                  <a:satMod val="110000"/>
                                </a:srgbClr>
                              </a:solidFill>
                              <a:prstDash val="solid"/>
                            </a:ln>
                            <a:gradFill>
                              <a:gsLst>
                                <a:gs pos="0">
                                  <a:srgbClr val="FFFFFF">
                                    <a:tint val="40000"/>
                                    <a:satMod val="250000"/>
                                  </a:srgbClr>
                                </a:gs>
                                <a:gs pos="9000">
                                  <a:srgbClr val="FFFFFF">
                                    <a:tint val="52000"/>
                                    <a:satMod val="300000"/>
                                  </a:srgbClr>
                                </a:gs>
                                <a:gs pos="50000">
                                  <a:srgbClr val="FFFFFF">
                                    <a:shade val="20000"/>
                                    <a:satMod val="300000"/>
                                  </a:srgbClr>
                                </a:gs>
                                <a:gs pos="79000">
                                  <a:srgbClr val="FFFFFF">
                                    <a:tint val="52000"/>
                                    <a:satMod val="300000"/>
                                  </a:srgbClr>
                                </a:gs>
                                <a:gs pos="100000">
                                  <a:srgbClr val="FFFFFF">
                                    <a:tint val="40000"/>
                                    <a:satMod val="250000"/>
                                  </a:srgbClr>
                                </a:gs>
                              </a:gsLst>
                              <a:lin ang="5400000"/>
                            </a:gradFill>
                            <a:effectLst/>
                            <a:latin typeface="Cambria Math"/>
                          </a:rPr>
                          <m:t>ρ</m:t>
                        </m:r>
                      </m:e>
                      <m:sub>
                        <m:r>
                          <a:rPr lang="cs-CZ" sz="5400" b="1" i="1" cap="none" spc="0" smtClean="0">
                            <a:ln w="10541" cmpd="sng">
                              <a:solidFill>
                                <a:srgbClr val="7D7D7D">
                                  <a:tint val="100000"/>
                                  <a:shade val="100000"/>
                                  <a:satMod val="110000"/>
                                </a:srgbClr>
                              </a:solidFill>
                              <a:prstDash val="solid"/>
                            </a:ln>
                            <a:gradFill>
                              <a:gsLst>
                                <a:gs pos="0">
                                  <a:srgbClr val="FFFFFF">
                                    <a:tint val="40000"/>
                                    <a:satMod val="250000"/>
                                  </a:srgbClr>
                                </a:gs>
                                <a:gs pos="9000">
                                  <a:srgbClr val="FFFFFF">
                                    <a:tint val="52000"/>
                                    <a:satMod val="300000"/>
                                  </a:srgbClr>
                                </a:gs>
                                <a:gs pos="50000">
                                  <a:srgbClr val="FFFFFF">
                                    <a:shade val="20000"/>
                                    <a:satMod val="300000"/>
                                  </a:srgbClr>
                                </a:gs>
                                <a:gs pos="79000">
                                  <a:srgbClr val="FFFFFF">
                                    <a:tint val="52000"/>
                                    <a:satMod val="300000"/>
                                  </a:srgbClr>
                                </a:gs>
                                <a:gs pos="100000">
                                  <a:srgbClr val="FFFFFF">
                                    <a:tint val="40000"/>
                                    <a:satMod val="250000"/>
                                  </a:srgbClr>
                                </a:gs>
                              </a:gsLst>
                              <a:lin ang="5400000"/>
                            </a:gradFill>
                            <a:effectLst/>
                            <a:latin typeface="Cambria Math"/>
                          </a:rPr>
                          <m:t>𝒌</m:t>
                        </m:r>
                        <m:r>
                          <a:rPr lang="cs-CZ" sz="5400" b="1" i="1" cap="none" spc="0" smtClean="0">
                            <a:ln w="10541" cmpd="sng">
                              <a:solidFill>
                                <a:srgbClr val="7D7D7D">
                                  <a:tint val="100000"/>
                                  <a:shade val="100000"/>
                                  <a:satMod val="110000"/>
                                </a:srgbClr>
                              </a:solidFill>
                              <a:prstDash val="solid"/>
                            </a:ln>
                            <a:gradFill>
                              <a:gsLst>
                                <a:gs pos="0">
                                  <a:srgbClr val="FFFFFF">
                                    <a:tint val="40000"/>
                                    <a:satMod val="250000"/>
                                  </a:srgbClr>
                                </a:gs>
                                <a:gs pos="9000">
                                  <a:srgbClr val="FFFFFF">
                                    <a:tint val="52000"/>
                                    <a:satMod val="300000"/>
                                  </a:srgbClr>
                                </a:gs>
                                <a:gs pos="50000">
                                  <a:srgbClr val="FFFFFF">
                                    <a:shade val="20000"/>
                                    <a:satMod val="300000"/>
                                  </a:srgbClr>
                                </a:gs>
                                <a:gs pos="79000">
                                  <a:srgbClr val="FFFFFF">
                                    <a:tint val="52000"/>
                                    <a:satMod val="300000"/>
                                  </a:srgbClr>
                                </a:gs>
                                <a:gs pos="100000">
                                  <a:srgbClr val="FFFFFF">
                                    <a:tint val="40000"/>
                                    <a:satMod val="250000"/>
                                  </a:srgbClr>
                                </a:gs>
                              </a:gsLst>
                              <a:lin ang="5400000"/>
                            </a:gradFill>
                            <a:effectLst/>
                            <a:latin typeface="Cambria Math"/>
                          </a:rPr>
                          <m:t> </m:t>
                        </m:r>
                      </m:sub>
                    </m:sSub>
                  </m:oMath>
                </a14:m>
                <a:r>
                  <a:rPr lang="cs-CZ" sz="5400" b="1" cap="none" spc="0" dirty="0" smtClean="0">
                    <a:ln w="10541" cmpd="sng">
                      <a:solidFill>
                        <a:srgbClr val="7D7D7D">
                          <a:tint val="100000"/>
                          <a:shade val="100000"/>
                          <a:satMod val="110000"/>
                        </a:srgbClr>
                      </a:solidFill>
                      <a:prstDash val="solid"/>
                    </a:ln>
                    <a:gradFill>
                      <a:gsLst>
                        <a:gs pos="0">
                          <a:srgbClr val="FFFFFF">
                            <a:tint val="40000"/>
                            <a:satMod val="250000"/>
                          </a:srgbClr>
                        </a:gs>
                        <a:gs pos="9000">
                          <a:srgbClr val="FFFFFF">
                            <a:tint val="52000"/>
                            <a:satMod val="300000"/>
                          </a:srgbClr>
                        </a:gs>
                        <a:gs pos="50000">
                          <a:srgbClr val="FFFFFF">
                            <a:shade val="20000"/>
                            <a:satMod val="300000"/>
                          </a:srgbClr>
                        </a:gs>
                        <a:gs pos="79000">
                          <a:srgbClr val="FFFFFF">
                            <a:tint val="52000"/>
                            <a:satMod val="300000"/>
                          </a:srgbClr>
                        </a:gs>
                        <a:gs pos="100000">
                          <a:srgbClr val="FFFFFF">
                            <a:tint val="40000"/>
                            <a:satMod val="250000"/>
                          </a:srgbClr>
                        </a:gs>
                      </a:gsLst>
                      <a:lin ang="5400000"/>
                    </a:gradFill>
                    <a:effectLst/>
                  </a:rPr>
                  <a:t>. g</a:t>
                </a:r>
                <a:endParaRPr lang="cs-CZ" sz="5400" b="1" cap="none" spc="0" dirty="0">
                  <a:ln w="10541" cmpd="sng">
                    <a:solidFill>
                      <a:srgbClr val="7D7D7D">
                        <a:tint val="100000"/>
                        <a:shade val="100000"/>
                        <a:satMod val="110000"/>
                      </a:srgbClr>
                    </a:solidFill>
                    <a:prstDash val="solid"/>
                  </a:ln>
                  <a:gradFill>
                    <a:gsLst>
                      <a:gs pos="0">
                        <a:srgbClr val="FFFFFF">
                          <a:tint val="40000"/>
                          <a:satMod val="250000"/>
                        </a:srgbClr>
                      </a:gs>
                      <a:gs pos="9000">
                        <a:srgbClr val="FFFFFF">
                          <a:tint val="52000"/>
                          <a:satMod val="300000"/>
                        </a:srgbClr>
                      </a:gs>
                      <a:gs pos="50000">
                        <a:srgbClr val="FFFFFF">
                          <a:shade val="20000"/>
                          <a:satMod val="300000"/>
                        </a:srgbClr>
                      </a:gs>
                      <a:gs pos="79000">
                        <a:srgbClr val="FFFFFF">
                          <a:tint val="52000"/>
                          <a:satMod val="300000"/>
                        </a:srgbClr>
                      </a:gs>
                      <a:gs pos="100000">
                        <a:srgbClr val="FFFFFF">
                          <a:tint val="40000"/>
                          <a:satMod val="250000"/>
                        </a:srgbClr>
                      </a:gs>
                    </a:gsLst>
                    <a:lin ang="5400000"/>
                  </a:gradFill>
                  <a:effectLst/>
                </a:endParaRPr>
              </a:p>
            </p:txBody>
          </p:sp>
        </mc:Choice>
        <mc:Fallback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4581128"/>
                <a:ext cx="4536504" cy="92333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t="-12727" r="-528" b="-32121"/>
                </a:stretch>
              </a:blipFill>
              <a:ln w="76200" cmpd="dbl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07782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Vyřešte příklad do pracovního sešitu: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Jak velká vztlaková síla působí na kámen          o objemu 500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/>
                  <a:t> zcela ponořeném do vody?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630" t="-1752" r="-8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08CC\AppData\Local\Microsoft\Windows\Temporary Internet Files\Content.IE5\S7687CZ2\MP9004009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140968"/>
            <a:ext cx="4471000" cy="357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59174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V = 500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/>
                  <a:t>= 0,0005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el-GR" dirty="0" smtClean="0"/>
                  <a:t>ρ</a:t>
                </a:r>
                <a:r>
                  <a:rPr lang="cs-CZ" dirty="0" smtClean="0"/>
                  <a:t> = 1000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i="1" smtClean="0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𝑘𝑔</m:t>
                            </m:r>
                          </m:num>
                          <m:den>
                            <m:sSup>
                              <m:sSupPr>
                                <m:ctrlPr>
                                  <a:rPr lang="cs-CZ" i="1" smtClean="0"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b="0" i="1" smtClean="0">
                                    <a:latin typeface="Cambria Math"/>
                                  </a:rPr>
                                  <m:t>𝑚</m:t>
                                </m:r>
                              </m:e>
                              <m:sup>
                                <m:r>
                                  <a:rPr lang="cs-CZ" b="0" i="1" smtClean="0">
                                    <a:latin typeface="Cambria Math"/>
                                  </a:rPr>
                                  <m:t>3</m:t>
                                </m:r>
                              </m:sup>
                            </m:sSup>
                          </m:den>
                        </m:f>
                      </m:e>
                    </m:box>
                  </m:oMath>
                </a14:m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dirty="0" smtClean="0"/>
                  <a:t>g = 10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i="1" smtClean="0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𝑁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𝑘𝑔</m:t>
                            </m:r>
                          </m:den>
                        </m:f>
                      </m:e>
                    </m:box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-------------------</a:t>
                </a:r>
                <a:endParaRPr lang="cs-CZ" sz="2800" dirty="0">
                  <a:ln w="10541" cmpd="sng">
                    <a:solidFill>
                      <a:srgbClr val="7D7D7D">
                        <a:tint val="100000"/>
                        <a:shade val="100000"/>
                        <a:satMod val="110000"/>
                      </a:srgbClr>
                    </a:solidFill>
                    <a:prstDash val="solid"/>
                  </a:ln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𝑣𝑧</m:t>
                        </m:r>
                      </m:sub>
                    </m:sSub>
                  </m:oMath>
                </a14:m>
                <a:r>
                  <a:rPr lang="cs-CZ" dirty="0" smtClean="0"/>
                  <a:t>= V 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 smtClean="0">
                            <a:latin typeface="Cambria Math"/>
                          </a:rPr>
                          <m:t>ρ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𝑘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sub>
                    </m:sSub>
                  </m:oMath>
                </a14:m>
                <a:r>
                  <a:rPr lang="cs-CZ" dirty="0" smtClean="0"/>
                  <a:t>. g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𝑣𝑧</m:t>
                        </m:r>
                      </m:sub>
                    </m:sSub>
                  </m:oMath>
                </a14:m>
                <a:r>
                  <a:rPr lang="cs-CZ" dirty="0" smtClean="0"/>
                  <a:t> = 0,0005 . 1000 . 10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u="sng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u="sng" smtClean="0"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b="0" i="1" u="sng" smtClean="0">
                            <a:latin typeface="Cambria Math"/>
                          </a:rPr>
                          <m:t>𝑣𝑧</m:t>
                        </m:r>
                      </m:sub>
                    </m:sSub>
                  </m:oMath>
                </a14:m>
                <a:r>
                  <a:rPr lang="cs-CZ" u="sng" dirty="0" smtClean="0"/>
                  <a:t> = 5N </a:t>
                </a:r>
              </a:p>
              <a:p>
                <a:pPr marL="0" indent="0">
                  <a:buNone/>
                </a:pPr>
                <a:r>
                  <a:rPr lang="cs-CZ" dirty="0" smtClean="0"/>
                  <a:t>Na kámen působí vztlaková síla 5N.</a:t>
                </a: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852" t="-2695" b="-37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56626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Archimédés</a:t>
            </a:r>
            <a:r>
              <a:rPr lang="cs-CZ" dirty="0" smtClean="0"/>
              <a:t> ze Syrakus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276129" cy="45259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2843808" y="1268760"/>
            <a:ext cx="5842992" cy="4857403"/>
          </a:xfrm>
          <a:ln>
            <a:solidFill>
              <a:schemeClr val="bg1"/>
            </a:solidFill>
          </a:ln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000" dirty="0" err="1" smtClean="0"/>
              <a:t>Archimédés</a:t>
            </a:r>
            <a:r>
              <a:rPr lang="cs-CZ" sz="2000" dirty="0" smtClean="0"/>
              <a:t> je považován i za zakladatele hydrostatiky. Zkoumal zákonitosti plování a hydrostatického vztlaku. Uvědomoval si nestlačitelnost vody a dokázal ji pravděpodobně využít pro zjišťování objemu nepravidelných těles. Pochopil význam pojmu hustota, přesně jej formuloval a pravděpodobně nalezl metodu jejího měření dvojím vážením. Formuloval Archimédův zákon. </a:t>
            </a:r>
            <a:r>
              <a:rPr lang="cs-CZ" sz="2000" dirty="0" err="1" smtClean="0">
                <a:effectLst/>
              </a:rPr>
              <a:t>Archimédés</a:t>
            </a:r>
            <a:r>
              <a:rPr lang="cs-CZ" sz="2000" dirty="0" smtClean="0">
                <a:effectLst/>
              </a:rPr>
              <a:t> běhal zcela nahý syrakuskými ulicemi a volal „</a:t>
            </a:r>
            <a:r>
              <a:rPr lang="cs-CZ" sz="2000" dirty="0" smtClean="0">
                <a:effectLst/>
              </a:rPr>
              <a:t>Heuréka!“</a:t>
            </a:r>
            <a:endParaRPr lang="cs-CZ" sz="2000" dirty="0" smtClean="0">
              <a:effectLst/>
            </a:endParaRPr>
          </a:p>
          <a:p>
            <a:pPr marL="0" indent="0" algn="just">
              <a:buNone/>
            </a:pPr>
            <a:r>
              <a:rPr lang="cs-CZ" sz="2000" dirty="0" smtClean="0"/>
              <a:t>Jeho objevy týkající se hustoty a vztlaku jsou tradovány i v anekdotické historce o zlaté koruně syrakuského krále.</a:t>
            </a:r>
          </a:p>
          <a:p>
            <a:pPr marL="0" indent="0" algn="just">
              <a:buNone/>
            </a:pPr>
            <a:r>
              <a:rPr lang="cs-CZ" sz="2000" dirty="0" err="1" smtClean="0">
                <a:effectLst/>
              </a:rPr>
              <a:t>Archimédés</a:t>
            </a:r>
            <a:r>
              <a:rPr lang="cs-CZ" sz="2000" dirty="0" smtClean="0">
                <a:effectLst/>
              </a:rPr>
              <a:t> možná použil princip vztlaku k ověření pravosti koruny</a:t>
            </a:r>
            <a:endParaRPr lang="cs-CZ" sz="20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5" y="2132856"/>
            <a:ext cx="2337793" cy="2601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9490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Legenda o Archimédovi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200" dirty="0" smtClean="0"/>
              <a:t>Podle Vitruvia si nechal král </a:t>
            </a:r>
            <a:r>
              <a:rPr lang="cs-CZ" sz="2200" dirty="0" err="1" smtClean="0"/>
              <a:t>Hierón</a:t>
            </a:r>
            <a:r>
              <a:rPr lang="cs-CZ" sz="2200" dirty="0" smtClean="0"/>
              <a:t> II. zhotovit novou zlatou korunu </a:t>
            </a:r>
            <a:r>
              <a:rPr lang="cs-CZ" sz="2200" dirty="0" smtClean="0"/>
              <a:t>             ve </a:t>
            </a:r>
            <a:r>
              <a:rPr lang="cs-CZ" sz="2200" dirty="0" smtClean="0"/>
              <a:t>tvaru vavřínového věnce a požádal Archiméda, aby zjistil, je-li vyrobena z ryzího zlata, a zda do ní nepoctivý zlatník nepřidal méně ušlechtilé kovy.</a:t>
            </a:r>
            <a:r>
              <a:rPr lang="cs-CZ" sz="2200" baseline="30000" dirty="0"/>
              <a:t> </a:t>
            </a:r>
            <a:r>
              <a:rPr lang="cs-CZ" sz="2200" dirty="0" err="1" smtClean="0"/>
              <a:t>Archimédés</a:t>
            </a:r>
            <a:r>
              <a:rPr lang="cs-CZ" sz="2200" dirty="0" smtClean="0"/>
              <a:t> musel vyřešit problém bez poškození koruny, takže ji nemohl přetavit do pravidelného geometrického tvaru, u kterého by mohl spočítat objem, z hmotnosti pak určit i jeho hustotu a porovnat s hustotou zlata. Řešení ho prý napadlo při koupeli, když si všiml, že hladina stoupla, když se ponořil do vody. Uvědomil si, že může využít nestlačitelnost vody, a ponoří-li korunu do nádoby naplněné vodou až po okraj, bude objem přeteklé vody rovný objemu koruny</a:t>
            </a:r>
            <a:r>
              <a:rPr lang="cs-CZ" sz="2200" dirty="0" smtClean="0"/>
              <a:t>. Podle </a:t>
            </a:r>
            <a:r>
              <a:rPr lang="cs-CZ" sz="2200" dirty="0" smtClean="0"/>
              <a:t>legendy vyskočil z koupele, zcela nahý probíhal syrakuskými ulicemi a volal „Heuréka“ (řecky: „</a:t>
            </a:r>
            <a:r>
              <a:rPr lang="el-GR" sz="2200" dirty="0" smtClean="0"/>
              <a:t>εὕρηκα!“, </a:t>
            </a:r>
            <a:r>
              <a:rPr lang="cs-CZ" sz="2200" dirty="0" smtClean="0"/>
              <a:t>což znamená „Nalezl jsem!“). Poté zjistil, že koruna byla vyrobena převážně ze zlata, ale bylo v ní přidáno i </a:t>
            </a:r>
            <a:r>
              <a:rPr lang="cs-CZ" sz="2200" dirty="0" smtClean="0"/>
              <a:t>stříbro.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1220806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Obrázek: </a:t>
            </a:r>
            <a:r>
              <a:rPr lang="cs-CZ" dirty="0" err="1" smtClean="0"/>
              <a:t>Soubor:Archimedes</a:t>
            </a:r>
            <a:r>
              <a:rPr lang="cs-CZ" dirty="0" smtClean="0"/>
              <a:t> </a:t>
            </a:r>
            <a:r>
              <a:rPr lang="cs-CZ" dirty="0" err="1" smtClean="0"/>
              <a:t>naples</a:t>
            </a:r>
            <a:r>
              <a:rPr lang="cs-CZ" dirty="0" smtClean="0"/>
              <a:t> statue.jpg. </a:t>
            </a:r>
            <a:r>
              <a:rPr lang="cs-CZ" i="1" dirty="0" smtClean="0"/>
              <a:t>Www.wikipedia.org</a:t>
            </a:r>
            <a:r>
              <a:rPr lang="cs-CZ" dirty="0" smtClean="0"/>
              <a:t> [online]. 3.8. 2007 [cit. 2012-04-23]. Dostupné z: http://cs.wikipedia.org/wiki/Soubor:Archimedes_naples_statue.jpg </a:t>
            </a:r>
          </a:p>
          <a:p>
            <a:pPr>
              <a:spcBef>
                <a:spcPts val="0"/>
              </a:spcBef>
              <a:defRPr/>
            </a:pPr>
            <a:r>
              <a:rPr lang="cs-CZ" dirty="0" smtClean="0"/>
              <a:t>Text- </a:t>
            </a:r>
            <a:r>
              <a:rPr lang="cs-CZ" dirty="0" err="1" smtClean="0"/>
              <a:t>Archimédés</a:t>
            </a:r>
            <a:r>
              <a:rPr lang="cs-CZ" dirty="0" smtClean="0"/>
              <a:t>: </a:t>
            </a:r>
            <a:r>
              <a:rPr lang="cs-CZ" dirty="0" err="1"/>
              <a:t>Archimédés</a:t>
            </a:r>
            <a:r>
              <a:rPr lang="cs-CZ" dirty="0"/>
              <a:t>- Wikipedie.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23. 4. 2012 [cit. 2012-04-23]. Dostupné z: http://cs.wikipedia.org/wiki/Archim%C3%A9d%C3%A9s </a:t>
            </a:r>
          </a:p>
          <a:p>
            <a:r>
              <a:rPr lang="cs-CZ" dirty="0" smtClean="0"/>
              <a:t>Ostatní text: je dílem autora 23.4. 2012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623266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322</Words>
  <Application>Microsoft Office PowerPoint</Application>
  <PresentationFormat>Předvádění na obrazovce (4:3)</PresentationFormat>
  <Paragraphs>28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Hydrostatická vztlaková síla</vt:lpstr>
      <vt:lpstr>Archimedův zákon</vt:lpstr>
      <vt:lpstr>Vyřešte příklad do pracovního sešitu:</vt:lpstr>
      <vt:lpstr>řešení</vt:lpstr>
      <vt:lpstr>Archimédés ze Syrakus</vt:lpstr>
      <vt:lpstr>Legenda o Archimédovi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Dum</cp:lastModifiedBy>
  <cp:revision>15</cp:revision>
  <dcterms:created xsi:type="dcterms:W3CDTF">2012-04-23T18:30:35Z</dcterms:created>
  <dcterms:modified xsi:type="dcterms:W3CDTF">2012-08-24T07:22:46Z</dcterms:modified>
</cp:coreProperties>
</file>