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VY_52_INOVACE_25:F </a:t>
          </a:r>
          <a:r>
            <a:rPr lang="cs-CZ" sz="2000" dirty="0" err="1" smtClean="0"/>
            <a:t>yzika</a:t>
          </a:r>
          <a:r>
            <a:rPr lang="cs-CZ" sz="2000" dirty="0" smtClean="0"/>
            <a:t> </a:t>
          </a:r>
          <a:r>
            <a:rPr lang="cs-CZ" sz="2000" dirty="0" smtClean="0"/>
            <a:t>8.ročník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Leon Hahn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b="0" dirty="0" smtClean="0"/>
            <a:t>TÉMA: Zdroje napětí</a:t>
          </a:r>
          <a:endParaRPr lang="cs-CZ" sz="2000" b="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8F4FA13-6E2B-4D9C-A6D6-4B63BE37E51F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A274E6A-8800-4ADF-B5D0-4F58F3B996B4}" type="presOf" srcId="{D8197B8C-B260-4A16-BDF4-0947B075E274}" destId="{25B08C86-7E15-44DC-BE7F-FFB55DD49D12}" srcOrd="0" destOrd="0" presId="urn:microsoft.com/office/officeart/2005/8/layout/target3"/>
    <dgm:cxn modelId="{63668BA6-BA36-4A61-95E5-248F1B70657C}" type="presOf" srcId="{757F3AB3-0718-4624-B441-E567A8F0AB56}" destId="{333A1088-737F-45CB-B68E-254E46348037}" srcOrd="0" destOrd="0" presId="urn:microsoft.com/office/officeart/2005/8/layout/target3"/>
    <dgm:cxn modelId="{F9AC2B31-331B-4F5D-911D-B5DE65569379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6EA493C4-B72E-4E7D-A3FB-546686C3A8BE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FC4B494-F20B-4F83-9DA4-9FE2BF437DA3}" type="presOf" srcId="{B651F6E3-6281-48DB-9319-2AEAFDAE7572}" destId="{619D679B-A015-4ECF-8348-D1034C574F40}" srcOrd="0" destOrd="0" presId="urn:microsoft.com/office/officeart/2005/8/layout/target3"/>
    <dgm:cxn modelId="{C4FB74EC-0AED-42B0-99D6-DA27AC30327A}" type="presOf" srcId="{D1D4F407-5343-4D3F-B5B9-D407B03CAEB4}" destId="{D005CE8C-CC26-4C3E-AC11-E15060ECD759}" srcOrd="0" destOrd="0" presId="urn:microsoft.com/office/officeart/2005/8/layout/target3"/>
    <dgm:cxn modelId="{97095C66-F290-4EA1-B033-26E55E9E8196}" type="presOf" srcId="{D1D4F407-5343-4D3F-B5B9-D407B03CAEB4}" destId="{AED2198E-93D5-4001-81B4-73124B309672}" srcOrd="1" destOrd="0" presId="urn:microsoft.com/office/officeart/2005/8/layout/target3"/>
    <dgm:cxn modelId="{F670F150-85B2-47F9-8374-2411574F384C}" type="presOf" srcId="{D1B46980-6531-4606-95E6-44980827E919}" destId="{2BE915AB-18AA-4053-B92C-3BFC9ED204BB}" srcOrd="1" destOrd="0" presId="urn:microsoft.com/office/officeart/2005/8/layout/target3"/>
    <dgm:cxn modelId="{4DD5301B-028E-4812-B706-8B7AA89A4865}" type="presOf" srcId="{D1B46980-6531-4606-95E6-44980827E919}" destId="{6140AFEC-043D-4C43-A2F9-D0F5331DF3A3}" srcOrd="0" destOrd="0" presId="urn:microsoft.com/office/officeart/2005/8/layout/target3"/>
    <dgm:cxn modelId="{C91DEA46-19AB-4444-BA40-A1ADB55D3EB3}" type="presOf" srcId="{B651F6E3-6281-48DB-9319-2AEAFDAE7572}" destId="{6BB5E863-4638-4E1D-BFDE-399D028AC4ED}" srcOrd="1" destOrd="0" presId="urn:microsoft.com/office/officeart/2005/8/layout/target3"/>
    <dgm:cxn modelId="{E5D05D29-2ACD-464B-A6A8-5F6AD936EA2C}" type="presParOf" srcId="{333A1088-737F-45CB-B68E-254E46348037}" destId="{F5ABB229-8D3B-4694-996A-96F23CF14429}" srcOrd="0" destOrd="0" presId="urn:microsoft.com/office/officeart/2005/8/layout/target3"/>
    <dgm:cxn modelId="{400657DA-2B67-40F2-86EF-46B5F8139856}" type="presParOf" srcId="{333A1088-737F-45CB-B68E-254E46348037}" destId="{F41139FD-01EE-4571-8B17-4FB00FC51163}" srcOrd="1" destOrd="0" presId="urn:microsoft.com/office/officeart/2005/8/layout/target3"/>
    <dgm:cxn modelId="{F7123693-8DD3-497C-A05C-80C6C84BA8E5}" type="presParOf" srcId="{333A1088-737F-45CB-B68E-254E46348037}" destId="{D005CE8C-CC26-4C3E-AC11-E15060ECD759}" srcOrd="2" destOrd="0" presId="urn:microsoft.com/office/officeart/2005/8/layout/target3"/>
    <dgm:cxn modelId="{F2EB80C5-341A-4112-85E5-D1DEB10882C2}" type="presParOf" srcId="{333A1088-737F-45CB-B68E-254E46348037}" destId="{2C702D82-9B77-49B7-9568-BB8EB47C3372}" srcOrd="3" destOrd="0" presId="urn:microsoft.com/office/officeart/2005/8/layout/target3"/>
    <dgm:cxn modelId="{2ABF701A-6210-435A-BA95-0C0559C6ADF1}" type="presParOf" srcId="{333A1088-737F-45CB-B68E-254E46348037}" destId="{A52A0455-90FF-4808-ABD0-F02540D31D5A}" srcOrd="4" destOrd="0" presId="urn:microsoft.com/office/officeart/2005/8/layout/target3"/>
    <dgm:cxn modelId="{1F199F1A-F07D-4518-8BA0-46308A0A1FD0}" type="presParOf" srcId="{333A1088-737F-45CB-B68E-254E46348037}" destId="{6140AFEC-043D-4C43-A2F9-D0F5331DF3A3}" srcOrd="5" destOrd="0" presId="urn:microsoft.com/office/officeart/2005/8/layout/target3"/>
    <dgm:cxn modelId="{19791F9E-3267-4F94-B2F7-F8C8C8A58272}" type="presParOf" srcId="{333A1088-737F-45CB-B68E-254E46348037}" destId="{9358AC05-5D7D-4327-9F80-1AD486AEA664}" srcOrd="6" destOrd="0" presId="urn:microsoft.com/office/officeart/2005/8/layout/target3"/>
    <dgm:cxn modelId="{66F73220-EF13-4BE3-A3BC-74F7C8AD6973}" type="presParOf" srcId="{333A1088-737F-45CB-B68E-254E46348037}" destId="{313FC574-E1CD-4FB4-B054-0B805CE0447D}" srcOrd="7" destOrd="0" presId="urn:microsoft.com/office/officeart/2005/8/layout/target3"/>
    <dgm:cxn modelId="{3B79DD79-A7BF-4B65-AF24-AC19D0CDB98C}" type="presParOf" srcId="{333A1088-737F-45CB-B68E-254E46348037}" destId="{619D679B-A015-4ECF-8348-D1034C574F40}" srcOrd="8" destOrd="0" presId="urn:microsoft.com/office/officeart/2005/8/layout/target3"/>
    <dgm:cxn modelId="{C5C4DB07-65B0-49EF-9813-343F79C7BC01}" type="presParOf" srcId="{333A1088-737F-45CB-B68E-254E46348037}" destId="{322283A8-4A27-4CDA-BAE3-F381106A9174}" srcOrd="9" destOrd="0" presId="urn:microsoft.com/office/officeart/2005/8/layout/target3"/>
    <dgm:cxn modelId="{99B60FB2-6032-44F9-8EFD-51EBB85D77F9}" type="presParOf" srcId="{333A1088-737F-45CB-B68E-254E46348037}" destId="{FFC9F71D-1B4F-4AD9-A4A6-86ADEFC8AF5C}" srcOrd="10" destOrd="0" presId="urn:microsoft.com/office/officeart/2005/8/layout/target3"/>
    <dgm:cxn modelId="{C1B005D8-1438-4599-93B2-5B253CC838A1}" type="presParOf" srcId="{333A1088-737F-45CB-B68E-254E46348037}" destId="{25B08C86-7E15-44DC-BE7F-FFB55DD49D12}" srcOrd="11" destOrd="0" presId="urn:microsoft.com/office/officeart/2005/8/layout/target3"/>
    <dgm:cxn modelId="{4A15AB7F-7F1E-4293-89B3-798BBB03DC31}" type="presParOf" srcId="{333A1088-737F-45CB-B68E-254E46348037}" destId="{76644BE8-9D7C-4C09-B250-3D10AF48CBB7}" srcOrd="12" destOrd="0" presId="urn:microsoft.com/office/officeart/2005/8/layout/target3"/>
    <dgm:cxn modelId="{9796C213-7B32-4859-A1DE-1ED29BFBEF3D}" type="presParOf" srcId="{333A1088-737F-45CB-B68E-254E46348037}" destId="{EE85B701-7295-41C0-BA7A-34D3756A2AE6}" srcOrd="13" destOrd="0" presId="urn:microsoft.com/office/officeart/2005/8/layout/target3"/>
    <dgm:cxn modelId="{21425332-34B8-435C-B39F-D8280A1D290B}" type="presParOf" srcId="{333A1088-737F-45CB-B68E-254E46348037}" destId="{8BEBB6EC-1DAA-4CAC-8A25-BC0FCBD5DBD5}" srcOrd="14" destOrd="0" presId="urn:microsoft.com/office/officeart/2005/8/layout/target3"/>
    <dgm:cxn modelId="{20CF28A4-C207-422D-B481-C765AC328A43}" type="presParOf" srcId="{333A1088-737F-45CB-B68E-254E46348037}" destId="{AED2198E-93D5-4001-81B4-73124B309672}" srcOrd="15" destOrd="0" presId="urn:microsoft.com/office/officeart/2005/8/layout/target3"/>
    <dgm:cxn modelId="{8A413ECB-5D23-4BD4-8BD7-04F430630837}" type="presParOf" srcId="{333A1088-737F-45CB-B68E-254E46348037}" destId="{2BE915AB-18AA-4053-B92C-3BFC9ED204BB}" srcOrd="16" destOrd="0" presId="urn:microsoft.com/office/officeart/2005/8/layout/target3"/>
    <dgm:cxn modelId="{BB214F6A-EC88-48DE-A8F6-C007CDB5935C}" type="presParOf" srcId="{333A1088-737F-45CB-B68E-254E46348037}" destId="{6BB5E863-4638-4E1D-BFDE-399D028AC4ED}" srcOrd="17" destOrd="0" presId="urn:microsoft.com/office/officeart/2005/8/layout/target3"/>
    <dgm:cxn modelId="{E6F78D47-9987-46C5-B3B2-82F322C9BAF5}" type="presParOf" srcId="{333A1088-737F-45CB-B68E-254E46348037}" destId="{5A5FFA88-C948-4069-8E93-59FA12366E83}" srcOrd="18" destOrd="0" presId="urn:microsoft.com/office/officeart/2005/8/layout/target3"/>
    <dgm:cxn modelId="{7B208F62-8A27-4200-AF1A-0D95821FA39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Leon Hahn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VY_52_INOVACE_25:F </a:t>
          </a:r>
          <a:r>
            <a:rPr lang="cs-CZ" sz="2000" kern="1200" dirty="0" err="1" smtClean="0"/>
            <a:t>yzika</a:t>
          </a:r>
          <a:r>
            <a:rPr lang="cs-CZ" sz="2000" kern="1200" dirty="0" smtClean="0"/>
            <a:t> </a:t>
          </a:r>
          <a:r>
            <a:rPr lang="cs-CZ" sz="2000" kern="1200" dirty="0" smtClean="0"/>
            <a:t>8.ročník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TÉMA: Zdroje napětí</a:t>
          </a:r>
          <a:endParaRPr lang="cs-CZ" sz="2000" b="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CF765-D830-48CA-B4A9-DBB3752716CD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CB516-D8FB-41D4-96A7-B3292C3205F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5085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CF765-D830-48CA-B4A9-DBB3752716CD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CB516-D8FB-41D4-96A7-B3292C3205F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19524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CF765-D830-48CA-B4A9-DBB3752716CD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CB516-D8FB-41D4-96A7-B3292C3205F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0100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CF765-D830-48CA-B4A9-DBB3752716CD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CB516-D8FB-41D4-96A7-B3292C3205F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33109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CF765-D830-48CA-B4A9-DBB3752716CD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CB516-D8FB-41D4-96A7-B3292C3205F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6618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CF765-D830-48CA-B4A9-DBB3752716CD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CB516-D8FB-41D4-96A7-B3292C3205F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6034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CF765-D830-48CA-B4A9-DBB3752716CD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CB516-D8FB-41D4-96A7-B3292C3205F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06478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CF765-D830-48CA-B4A9-DBB3752716CD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CB516-D8FB-41D4-96A7-B3292C3205F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53790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CF765-D830-48CA-B4A9-DBB3752716CD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CB516-D8FB-41D4-96A7-B3292C3205F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0951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CF765-D830-48CA-B4A9-DBB3752716CD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CB516-D8FB-41D4-96A7-B3292C3205F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42394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CF765-D830-48CA-B4A9-DBB3752716CD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CB516-D8FB-41D4-96A7-B3292C3205F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77070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6CF765-D830-48CA-B4A9-DBB3752716CD}" type="datetimeFigureOut">
              <a:rPr lang="cs-CZ" smtClean="0"/>
              <a:pPr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CCB516-D8FB-41D4-96A7-B3292C3205F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85191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hyperlink" Target="http://cs.wikipedia.org/wiki/Alessandro_Volta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25680386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3056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slouží pro seznámení žáků se zdroji elektrického napětí v praxi</a:t>
            </a:r>
          </a:p>
          <a:p>
            <a:r>
              <a:rPr lang="cs-CZ" dirty="0" smtClean="0"/>
              <a:t>Část lze využít jako zápis do sešitů</a:t>
            </a:r>
          </a:p>
          <a:p>
            <a:r>
              <a:rPr lang="cs-CZ" dirty="0" smtClean="0"/>
              <a:t>Obsahuje interaktivní vstup</a:t>
            </a:r>
          </a:p>
          <a:p>
            <a:r>
              <a:rPr lang="cs-CZ" dirty="0" smtClean="0"/>
              <a:t>Obsahuje opakovací cvičení (žáci pracují </a:t>
            </a:r>
            <a:r>
              <a:rPr lang="cs-CZ" dirty="0" smtClean="0"/>
              <a:t>               do </a:t>
            </a:r>
            <a:r>
              <a:rPr lang="cs-CZ" dirty="0" smtClean="0"/>
              <a:t>sešitů)</a:t>
            </a:r>
          </a:p>
          <a:p>
            <a:r>
              <a:rPr lang="cs-CZ" dirty="0" smtClean="0"/>
              <a:t>Seznamuje žáky s ekologickou likvidací zdrojů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6401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</a:t>
            </a:r>
            <a:r>
              <a:rPr lang="cs-CZ" dirty="0"/>
              <a:t>e</a:t>
            </a:r>
            <a:r>
              <a:rPr lang="cs-CZ" dirty="0" smtClean="0"/>
              <a:t>lektrického napětí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- jejich úkolem je vyrábět elektrickou energii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cs-CZ" dirty="0" smtClean="0"/>
              <a:t>Výroba probíhá </a:t>
            </a:r>
            <a:r>
              <a:rPr lang="cs-CZ" u="sng" dirty="0" smtClean="0"/>
              <a:t>chemickou</a:t>
            </a:r>
            <a:r>
              <a:rPr lang="cs-CZ" dirty="0" smtClean="0"/>
              <a:t> cestou</a:t>
            </a:r>
          </a:p>
          <a:p>
            <a:pPr>
              <a:buFontTx/>
              <a:buChar char="-"/>
            </a:pPr>
            <a:r>
              <a:rPr lang="cs-CZ" dirty="0" smtClean="0"/>
              <a:t>Zdroji napětí jsou </a:t>
            </a:r>
            <a:r>
              <a:rPr lang="cs-CZ" b="1" u="sng" dirty="0" smtClean="0"/>
              <a:t>elektrické články (monočlánky) a baterie</a:t>
            </a:r>
          </a:p>
          <a:p>
            <a:pPr>
              <a:buFontTx/>
              <a:buChar char="-"/>
            </a:pPr>
            <a:endParaRPr lang="cs-CZ" b="1" u="sng" dirty="0"/>
          </a:p>
        </p:txBody>
      </p:sp>
      <p:pic>
        <p:nvPicPr>
          <p:cNvPr id="1026" name="Picture 2" descr="C:\Users\08CC\AppData\Local\Microsoft\Windows\Temporary Internet Files\Content.IE5\AM1I8PN9\MC90038431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717032"/>
            <a:ext cx="2736304" cy="2997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58918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Monočlánky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/>
              <a:t>První článek sestavil </a:t>
            </a:r>
            <a:r>
              <a:rPr lang="cs-CZ" b="1" u="sng" dirty="0" smtClean="0"/>
              <a:t>Alessandro Volta </a:t>
            </a:r>
          </a:p>
          <a:p>
            <a:r>
              <a:rPr lang="cs-CZ" dirty="0" smtClean="0"/>
              <a:t>napětí 1,5V (voltu)</a:t>
            </a:r>
          </a:p>
          <a:p>
            <a:pPr marL="0" indent="0">
              <a:buNone/>
            </a:pPr>
            <a:r>
              <a:rPr lang="cs-CZ" b="1" u="sng" dirty="0" smtClean="0"/>
              <a:t>Nejznámější monočlánky:</a:t>
            </a:r>
          </a:p>
          <a:p>
            <a:pPr marL="0" indent="0">
              <a:buNone/>
            </a:pPr>
            <a:r>
              <a:rPr lang="cs-CZ" dirty="0" smtClean="0"/>
              <a:t>AA – tužkový (fotoaparát, radiopřijímače,….)</a:t>
            </a:r>
          </a:p>
          <a:p>
            <a:pPr marL="0" indent="0">
              <a:buNone/>
            </a:pPr>
            <a:r>
              <a:rPr lang="cs-CZ" dirty="0" smtClean="0"/>
              <a:t>AAA – mikrotužkový (ovladače TV, DVD,….)</a:t>
            </a:r>
          </a:p>
          <a:p>
            <a:pPr marL="0" indent="0">
              <a:buNone/>
            </a:pPr>
            <a:r>
              <a:rPr lang="cs-CZ" dirty="0" smtClean="0"/>
              <a:t>Knoflíkový (hodinky)</a:t>
            </a:r>
          </a:p>
          <a:p>
            <a:pPr marL="0" indent="0">
              <a:buNone/>
            </a:pPr>
            <a:r>
              <a:rPr lang="cs-CZ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Všechny mají napětí 1,5V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lačítko akce: Informace 3">
            <a:hlinkClick r:id="rId2" highlightClick="1"/>
          </p:cNvPr>
          <p:cNvSpPr/>
          <p:nvPr/>
        </p:nvSpPr>
        <p:spPr>
          <a:xfrm>
            <a:off x="7236296" y="1484784"/>
            <a:ext cx="1042416" cy="1042416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C:\Users\08CC\AppData\Local\Microsoft\Windows\Temporary Internet Files\Content.IE5\S7687CZ2\MC90030736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687458"/>
            <a:ext cx="2016224" cy="1954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93847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Baterie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u="sng" dirty="0" smtClean="0"/>
              <a:t>Nejznámější baterie:</a:t>
            </a:r>
          </a:p>
          <a:p>
            <a:pPr marL="0" indent="0">
              <a:buNone/>
            </a:pPr>
            <a:r>
              <a:rPr lang="cs-CZ" dirty="0" smtClean="0"/>
              <a:t>Plochá baterie (4,5V)</a:t>
            </a:r>
          </a:p>
          <a:p>
            <a:pPr marL="0" indent="0">
              <a:buNone/>
            </a:pPr>
            <a:r>
              <a:rPr lang="cs-CZ" dirty="0" smtClean="0"/>
              <a:t>Devíti voltová (9V)</a:t>
            </a:r>
          </a:p>
          <a:p>
            <a:pPr marL="0" indent="0">
              <a:buNone/>
            </a:pPr>
            <a:r>
              <a:rPr lang="cs-CZ" dirty="0" smtClean="0"/>
              <a:t>Autobaterie (12V)</a:t>
            </a:r>
            <a:endParaRPr lang="cs-CZ" dirty="0"/>
          </a:p>
        </p:txBody>
      </p:sp>
      <p:pic>
        <p:nvPicPr>
          <p:cNvPr id="3074" name="Picture 2" descr="C:\Users\08CC\AppData\Local\Microsoft\Windows\Temporary Internet Files\Content.IE5\DE4CGPLA\MC90043259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944919"/>
            <a:ext cx="2952328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08CC\AppData\Local\Microsoft\Windows\Temporary Internet Files\Content.IE5\K0O7W0UI\MC90027981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32970" y="1268760"/>
            <a:ext cx="2674958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02196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Akumulátory: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Takto říkáme monočlánkům a bateriím, které lze </a:t>
            </a:r>
            <a:r>
              <a:rPr lang="cs-CZ" b="1" u="sng" dirty="0" smtClean="0"/>
              <a:t>opakovaně nabíjet </a:t>
            </a:r>
          </a:p>
          <a:p>
            <a:r>
              <a:rPr lang="cs-CZ" dirty="0" smtClean="0"/>
              <a:t>Vždy je nutné použít nabíječku (adaptér)</a:t>
            </a:r>
            <a:endParaRPr lang="cs-CZ" dirty="0"/>
          </a:p>
        </p:txBody>
      </p:sp>
      <p:pic>
        <p:nvPicPr>
          <p:cNvPr id="4098" name="Picture 2" descr="C:\Users\08CC\AppData\Local\Microsoft\Windows\Temporary Internet Files\Content.IE5\S7687CZ2\MP90043283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573010"/>
            <a:ext cx="3920480" cy="2912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00024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Přiřaďte k sobě správné číslice </a:t>
            </a:r>
            <a:r>
              <a:rPr lang="cs-CZ" dirty="0" smtClean="0"/>
              <a:t>                        a </a:t>
            </a:r>
            <a:r>
              <a:rPr lang="cs-CZ" dirty="0" smtClean="0"/>
              <a:t>písmena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AutoNum type="arabicParenR"/>
            </a:pPr>
            <a:r>
              <a:rPr lang="cs-CZ" dirty="0" smtClean="0"/>
              <a:t>Plochá baterie</a:t>
            </a:r>
          </a:p>
          <a:p>
            <a:pPr marL="514350" indent="-514350">
              <a:buAutoNum type="arabicParenR"/>
            </a:pPr>
            <a:r>
              <a:rPr lang="cs-CZ" dirty="0" smtClean="0"/>
              <a:t>Akumulátor</a:t>
            </a:r>
          </a:p>
          <a:p>
            <a:pPr marL="514350" indent="-514350">
              <a:buAutoNum type="arabicParenR"/>
            </a:pPr>
            <a:r>
              <a:rPr lang="cs-CZ" dirty="0" smtClean="0"/>
              <a:t>Alessandro Volta</a:t>
            </a:r>
          </a:p>
          <a:p>
            <a:pPr marL="514350" indent="-514350">
              <a:buAutoNum type="arabicParenR"/>
            </a:pPr>
            <a:r>
              <a:rPr lang="cs-CZ" dirty="0" smtClean="0"/>
              <a:t>Hodinky</a:t>
            </a:r>
          </a:p>
          <a:p>
            <a:pPr marL="514350" indent="-514350">
              <a:buAutoNum type="arabicParenR"/>
            </a:pPr>
            <a:r>
              <a:rPr lang="cs-CZ" dirty="0" smtClean="0"/>
              <a:t>AAA</a:t>
            </a:r>
          </a:p>
          <a:p>
            <a:pPr marL="514350" indent="-514350">
              <a:buAutoNum type="arabicParenR"/>
            </a:pPr>
            <a:r>
              <a:rPr lang="cs-CZ" dirty="0" smtClean="0"/>
              <a:t>1,5V</a:t>
            </a:r>
          </a:p>
          <a:p>
            <a:pPr marL="514350" indent="-514350">
              <a:buAutoNum type="arabicParenR"/>
            </a:pPr>
            <a:r>
              <a:rPr lang="cs-CZ" dirty="0" smtClean="0"/>
              <a:t>A</a:t>
            </a:r>
            <a:r>
              <a:rPr lang="cs-CZ" dirty="0" smtClean="0"/>
              <a:t>daptér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AutoNum type="alphaLcParenR"/>
            </a:pPr>
            <a:r>
              <a:rPr lang="cs-CZ" dirty="0" smtClean="0"/>
              <a:t>Monočlánek</a:t>
            </a:r>
          </a:p>
          <a:p>
            <a:pPr marL="514350" indent="-514350">
              <a:buAutoNum type="alphaLcParenR"/>
            </a:pPr>
            <a:r>
              <a:rPr lang="cs-CZ" dirty="0" smtClean="0"/>
              <a:t>Možnost dobíjení</a:t>
            </a:r>
          </a:p>
          <a:p>
            <a:pPr marL="514350" indent="-514350">
              <a:buAutoNum type="alphaLcParenR"/>
            </a:pPr>
            <a:r>
              <a:rPr lang="cs-CZ" dirty="0" smtClean="0"/>
              <a:t>Knoflíkový článek</a:t>
            </a:r>
          </a:p>
          <a:p>
            <a:pPr marL="514350" indent="-514350">
              <a:buAutoNum type="alphaLcParenR"/>
            </a:pPr>
            <a:r>
              <a:rPr lang="cs-CZ" dirty="0" smtClean="0"/>
              <a:t>4,5V</a:t>
            </a:r>
          </a:p>
          <a:p>
            <a:pPr marL="514350" indent="-514350">
              <a:buAutoNum type="alphaLcParenR"/>
            </a:pPr>
            <a:r>
              <a:rPr lang="cs-CZ" dirty="0" smtClean="0"/>
              <a:t>Nabíječka</a:t>
            </a:r>
          </a:p>
          <a:p>
            <a:pPr marL="514350" indent="-514350">
              <a:buAutoNum type="alphaLcParenR"/>
            </a:pPr>
            <a:r>
              <a:rPr lang="cs-CZ" dirty="0" smtClean="0"/>
              <a:t>Historicky první článek</a:t>
            </a:r>
          </a:p>
          <a:p>
            <a:pPr marL="514350" indent="-514350">
              <a:buAutoNum type="alphaLcParenR"/>
            </a:pPr>
            <a:r>
              <a:rPr lang="cs-CZ" dirty="0" smtClean="0"/>
              <a:t>Mikrotužkový monočlánek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20051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arenR"/>
            </a:pPr>
            <a:r>
              <a:rPr lang="cs-CZ" dirty="0"/>
              <a:t>d</a:t>
            </a: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/>
              <a:t>b</a:t>
            </a: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smtClean="0"/>
              <a:t>f</a:t>
            </a:r>
          </a:p>
          <a:p>
            <a:pPr marL="514350" indent="-514350">
              <a:buAutoNum type="arabicParenR"/>
            </a:pPr>
            <a:r>
              <a:rPr lang="cs-CZ" dirty="0" smtClean="0"/>
              <a:t>c</a:t>
            </a:r>
          </a:p>
          <a:p>
            <a:pPr marL="514350" indent="-514350">
              <a:buAutoNum type="arabicParenR"/>
            </a:pPr>
            <a:r>
              <a:rPr lang="cs-CZ" dirty="0" smtClean="0"/>
              <a:t>g</a:t>
            </a:r>
          </a:p>
          <a:p>
            <a:pPr marL="514350" indent="-514350">
              <a:buAutoNum type="arabicParenR"/>
            </a:pPr>
            <a:r>
              <a:rPr lang="cs-CZ" dirty="0" smtClean="0"/>
              <a:t>a</a:t>
            </a:r>
          </a:p>
          <a:p>
            <a:pPr marL="514350" indent="-514350">
              <a:buAutoNum type="arabicParenR"/>
            </a:pPr>
            <a:r>
              <a:rPr lang="cs-CZ" dirty="0" smtClean="0"/>
              <a:t>e</a:t>
            </a:r>
            <a:endParaRPr lang="cs-CZ" dirty="0"/>
          </a:p>
        </p:txBody>
      </p:sp>
      <p:pic>
        <p:nvPicPr>
          <p:cNvPr id="5122" name="Picture 2" descr="C:\Users\08CC\AppData\Local\Microsoft\Windows\Temporary Internet Files\Content.IE5\DE4CGPLA\MC90040414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861048"/>
            <a:ext cx="2163956" cy="2179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08CC\AppData\Local\Microsoft\Windows\Temporary Internet Files\Content.IE5\K0O7W0UI\MC900432643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91516" y="1520974"/>
            <a:ext cx="2369418" cy="2369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08CC\AppData\Local\Microsoft\Windows\Temporary Internet Files\Content.IE5\AM1I8PN9\MC90025216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273293"/>
            <a:ext cx="1936699" cy="1762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11070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Likvidace zdrojů el. napětí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Použité monočlánky a baterie vždy odevzdáváme na </a:t>
            </a:r>
            <a:r>
              <a:rPr lang="cs-CZ" b="1" u="sng" dirty="0" smtClean="0"/>
              <a:t>sběrná místa ( ve školách,    v obchodech, na úřadech,….)</a:t>
            </a:r>
          </a:p>
          <a:p>
            <a:r>
              <a:rPr lang="cs-CZ" b="1" u="sng" dirty="0" smtClean="0"/>
              <a:t>Slouží k recyklaci !!!</a:t>
            </a:r>
          </a:p>
          <a:p>
            <a:endParaRPr lang="cs-CZ" b="1" u="sng" dirty="0"/>
          </a:p>
        </p:txBody>
      </p:sp>
      <p:pic>
        <p:nvPicPr>
          <p:cNvPr id="6146" name="Picture 2" descr="C:\Users\08CC\AppData\Local\Microsoft\Windows\Temporary Internet Files\Content.IE5\S7687CZ2\MC90003020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069902"/>
            <a:ext cx="4104456" cy="3788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0881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sestaven autorem 7.5. 2012</a:t>
            </a:r>
          </a:p>
          <a:p>
            <a:r>
              <a:rPr lang="cs-CZ" dirty="0" smtClean="0"/>
              <a:t>Obrázky: Otevřená galerie Microsoft Office 7.5. 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1480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247</Words>
  <Application>Microsoft Office PowerPoint</Application>
  <PresentationFormat>Předvádění na obrazovce (4:3)</PresentationFormat>
  <Paragraphs>60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Anotace:</vt:lpstr>
      <vt:lpstr>Zdroje elektrického napětí</vt:lpstr>
      <vt:lpstr>Monočlánky</vt:lpstr>
      <vt:lpstr>Baterie</vt:lpstr>
      <vt:lpstr>Akumulátory:</vt:lpstr>
      <vt:lpstr>Přiřaďte k sobě správné číslice                         a písmena</vt:lpstr>
      <vt:lpstr>Řešení:</vt:lpstr>
      <vt:lpstr>Likvidace zdrojů el. napětí</vt:lpstr>
      <vt:lpstr>Citace: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08CC</dc:creator>
  <cp:lastModifiedBy>Dum</cp:lastModifiedBy>
  <cp:revision>8</cp:revision>
  <dcterms:created xsi:type="dcterms:W3CDTF">2012-05-09T04:42:50Z</dcterms:created>
  <dcterms:modified xsi:type="dcterms:W3CDTF">2012-08-24T07:26:36Z</dcterms:modified>
</cp:coreProperties>
</file>