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NÁZEV:VY_52_INOVACE_26:Fyzika 7.ročník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</a:t>
          </a:r>
          <a:r>
            <a:rPr lang="cs-CZ" sz="2000" b="0" dirty="0" smtClean="0"/>
            <a:t>Hydrostatika- opakování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942463-7EFE-4101-82DA-7F3A533830A5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2F6EE3E-6680-430C-8458-4CAF3101B475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77926AA-0C85-4157-BEEA-08A3B2DD9ECE}" type="presOf" srcId="{D1D4F407-5343-4D3F-B5B9-D407B03CAEB4}" destId="{D005CE8C-CC26-4C3E-AC11-E15060ECD759}" srcOrd="0" destOrd="0" presId="urn:microsoft.com/office/officeart/2005/8/layout/target3"/>
    <dgm:cxn modelId="{C7423B2E-0E3B-4D1D-8072-7519D7869BA4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BE85B01-6B04-46A7-8C61-8641633BEBF4}" type="presOf" srcId="{4C35D32F-0EAB-4CD7-82EE-45574DC2A586}" destId="{8BEBB6EC-1DAA-4CAC-8A25-BC0FCBD5DBD5}" srcOrd="0" destOrd="0" presId="urn:microsoft.com/office/officeart/2005/8/layout/target3"/>
    <dgm:cxn modelId="{79986C2E-AF31-42BA-8B2D-361D3FE13579}" type="presOf" srcId="{4C35D32F-0EAB-4CD7-82EE-45574DC2A586}" destId="{890E4F0B-2866-4A3F-A3C7-2A14B1797930}" srcOrd="1" destOrd="0" presId="urn:microsoft.com/office/officeart/2005/8/layout/target3"/>
    <dgm:cxn modelId="{98CC4DEF-9520-419D-92FD-394F7498C4C9}" type="presOf" srcId="{D1B46980-6531-4606-95E6-44980827E919}" destId="{2BE915AB-18AA-4053-B92C-3BFC9ED204BB}" srcOrd="1" destOrd="0" presId="urn:microsoft.com/office/officeart/2005/8/layout/target3"/>
    <dgm:cxn modelId="{B97BE86F-DB26-4D4C-8B9A-F4B05EFA59F6}" type="presOf" srcId="{757F3AB3-0718-4624-B441-E567A8F0AB56}" destId="{333A1088-737F-45CB-B68E-254E46348037}" srcOrd="0" destOrd="0" presId="urn:microsoft.com/office/officeart/2005/8/layout/target3"/>
    <dgm:cxn modelId="{F5E3CFFE-6C23-4746-9968-DB1A8B625C23}" type="presOf" srcId="{B651F6E3-6281-48DB-9319-2AEAFDAE7572}" destId="{6BB5E863-4638-4E1D-BFDE-399D028AC4ED}" srcOrd="1" destOrd="0" presId="urn:microsoft.com/office/officeart/2005/8/layout/target3"/>
    <dgm:cxn modelId="{4C06D566-DDAE-4386-8344-B0CB8A300F77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7B6BE2E-6452-4C54-8048-99C7BB840064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075F99-6EFF-40CC-A1D1-65A9465C952D}" type="presParOf" srcId="{333A1088-737F-45CB-B68E-254E46348037}" destId="{F5ABB229-8D3B-4694-996A-96F23CF14429}" srcOrd="0" destOrd="0" presId="urn:microsoft.com/office/officeart/2005/8/layout/target3"/>
    <dgm:cxn modelId="{5C70923E-2724-41AD-8D60-15D88BDB3695}" type="presParOf" srcId="{333A1088-737F-45CB-B68E-254E46348037}" destId="{F41139FD-01EE-4571-8B17-4FB00FC51163}" srcOrd="1" destOrd="0" presId="urn:microsoft.com/office/officeart/2005/8/layout/target3"/>
    <dgm:cxn modelId="{670CE887-6816-428D-946A-D1421D5E455A}" type="presParOf" srcId="{333A1088-737F-45CB-B68E-254E46348037}" destId="{D005CE8C-CC26-4C3E-AC11-E15060ECD759}" srcOrd="2" destOrd="0" presId="urn:microsoft.com/office/officeart/2005/8/layout/target3"/>
    <dgm:cxn modelId="{F881EC87-77D0-4472-94AA-C900A359B68E}" type="presParOf" srcId="{333A1088-737F-45CB-B68E-254E46348037}" destId="{2C702D82-9B77-49B7-9568-BB8EB47C3372}" srcOrd="3" destOrd="0" presId="urn:microsoft.com/office/officeart/2005/8/layout/target3"/>
    <dgm:cxn modelId="{19D3570E-7A78-4A8F-8662-BB6CAFD7C127}" type="presParOf" srcId="{333A1088-737F-45CB-B68E-254E46348037}" destId="{A52A0455-90FF-4808-ABD0-F02540D31D5A}" srcOrd="4" destOrd="0" presId="urn:microsoft.com/office/officeart/2005/8/layout/target3"/>
    <dgm:cxn modelId="{4480E594-83A6-4EC9-BDDC-5299663747B9}" type="presParOf" srcId="{333A1088-737F-45CB-B68E-254E46348037}" destId="{6140AFEC-043D-4C43-A2F9-D0F5331DF3A3}" srcOrd="5" destOrd="0" presId="urn:microsoft.com/office/officeart/2005/8/layout/target3"/>
    <dgm:cxn modelId="{2D2B4ECE-8A70-40CE-BA48-69FCF5BCFD20}" type="presParOf" srcId="{333A1088-737F-45CB-B68E-254E46348037}" destId="{9358AC05-5D7D-4327-9F80-1AD486AEA664}" srcOrd="6" destOrd="0" presId="urn:microsoft.com/office/officeart/2005/8/layout/target3"/>
    <dgm:cxn modelId="{84D66504-457C-4BC2-B00B-F9A672A927F6}" type="presParOf" srcId="{333A1088-737F-45CB-B68E-254E46348037}" destId="{313FC574-E1CD-4FB4-B054-0B805CE0447D}" srcOrd="7" destOrd="0" presId="urn:microsoft.com/office/officeart/2005/8/layout/target3"/>
    <dgm:cxn modelId="{C9AB30DC-9F7B-48BE-8527-BEDA87F9C917}" type="presParOf" srcId="{333A1088-737F-45CB-B68E-254E46348037}" destId="{619D679B-A015-4ECF-8348-D1034C574F40}" srcOrd="8" destOrd="0" presId="urn:microsoft.com/office/officeart/2005/8/layout/target3"/>
    <dgm:cxn modelId="{221F9367-56A1-4D6C-9323-CF250112FF83}" type="presParOf" srcId="{333A1088-737F-45CB-B68E-254E46348037}" destId="{322283A8-4A27-4CDA-BAE3-F381106A9174}" srcOrd="9" destOrd="0" presId="urn:microsoft.com/office/officeart/2005/8/layout/target3"/>
    <dgm:cxn modelId="{8CDFEBDD-9A9E-40AA-9158-FD6816D873C5}" type="presParOf" srcId="{333A1088-737F-45CB-B68E-254E46348037}" destId="{FFC9F71D-1B4F-4AD9-A4A6-86ADEFC8AF5C}" srcOrd="10" destOrd="0" presId="urn:microsoft.com/office/officeart/2005/8/layout/target3"/>
    <dgm:cxn modelId="{C0BE0930-65BC-45FE-9F59-06B68EB98208}" type="presParOf" srcId="{333A1088-737F-45CB-B68E-254E46348037}" destId="{25B08C86-7E15-44DC-BE7F-FFB55DD49D12}" srcOrd="11" destOrd="0" presId="urn:microsoft.com/office/officeart/2005/8/layout/target3"/>
    <dgm:cxn modelId="{B9435466-DF24-47C6-A360-0D4983ED2708}" type="presParOf" srcId="{333A1088-737F-45CB-B68E-254E46348037}" destId="{76644BE8-9D7C-4C09-B250-3D10AF48CBB7}" srcOrd="12" destOrd="0" presId="urn:microsoft.com/office/officeart/2005/8/layout/target3"/>
    <dgm:cxn modelId="{EB61F428-427D-4668-AF0D-09DAC6E6987C}" type="presParOf" srcId="{333A1088-737F-45CB-B68E-254E46348037}" destId="{EE85B701-7295-41C0-BA7A-34D3756A2AE6}" srcOrd="13" destOrd="0" presId="urn:microsoft.com/office/officeart/2005/8/layout/target3"/>
    <dgm:cxn modelId="{1F4AC987-EB71-4ED8-AEC3-41D04B32B968}" type="presParOf" srcId="{333A1088-737F-45CB-B68E-254E46348037}" destId="{8BEBB6EC-1DAA-4CAC-8A25-BC0FCBD5DBD5}" srcOrd="14" destOrd="0" presId="urn:microsoft.com/office/officeart/2005/8/layout/target3"/>
    <dgm:cxn modelId="{3F92B0A2-7340-461D-8E4F-99A1A2CD76AC}" type="presParOf" srcId="{333A1088-737F-45CB-B68E-254E46348037}" destId="{AED2198E-93D5-4001-81B4-73124B309672}" srcOrd="15" destOrd="0" presId="urn:microsoft.com/office/officeart/2005/8/layout/target3"/>
    <dgm:cxn modelId="{BFC74243-B7F2-4D3D-AA3E-8829FE874A20}" type="presParOf" srcId="{333A1088-737F-45CB-B68E-254E46348037}" destId="{2BE915AB-18AA-4053-B92C-3BFC9ED204BB}" srcOrd="16" destOrd="0" presId="urn:microsoft.com/office/officeart/2005/8/layout/target3"/>
    <dgm:cxn modelId="{9FDD7C3A-F200-48A9-900F-95260BB4FDD8}" type="presParOf" srcId="{333A1088-737F-45CB-B68E-254E46348037}" destId="{6BB5E863-4638-4E1D-BFDE-399D028AC4ED}" srcOrd="17" destOrd="0" presId="urn:microsoft.com/office/officeart/2005/8/layout/target3"/>
    <dgm:cxn modelId="{11C1E3CD-3E7A-4F24-818F-89D24AA95197}" type="presParOf" srcId="{333A1088-737F-45CB-B68E-254E46348037}" destId="{5A5FFA88-C948-4069-8E93-59FA12366E83}" srcOrd="18" destOrd="0" presId="urn:microsoft.com/office/officeart/2005/8/layout/target3"/>
    <dgm:cxn modelId="{65A08EF9-2502-4C3A-8300-2A37AFF3F95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NÁZEV:VY_52_INOVACE_26:Fyzika 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</a:t>
          </a:r>
          <a:r>
            <a:rPr lang="cs-CZ" sz="2000" b="0" kern="1200" dirty="0" smtClean="0"/>
            <a:t>Hydrostatika- opakování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C36DE-CD24-4245-AC27-BA373113F60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9A863A-5EA8-4619-9FF4-139FBBDE95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9417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9A863A-5EA8-4619-9FF4-139FBBDE956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2400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3BC-ADB3-4624-8341-8A27162B8FF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AAAB-AD91-4A8B-AF1C-4A2B630D4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283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3BC-ADB3-4624-8341-8A27162B8FF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AAAB-AD91-4A8B-AF1C-4A2B630D4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028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3BC-ADB3-4624-8341-8A27162B8FF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AAAB-AD91-4A8B-AF1C-4A2B630D4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236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3BC-ADB3-4624-8341-8A27162B8FF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AAAB-AD91-4A8B-AF1C-4A2B630D4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722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3BC-ADB3-4624-8341-8A27162B8FF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AAAB-AD91-4A8B-AF1C-4A2B630D4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111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3BC-ADB3-4624-8341-8A27162B8FF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AAAB-AD91-4A8B-AF1C-4A2B630D4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4548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3BC-ADB3-4624-8341-8A27162B8FF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AAAB-AD91-4A8B-AF1C-4A2B630D4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372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3BC-ADB3-4624-8341-8A27162B8FF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AAAB-AD91-4A8B-AF1C-4A2B630D4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91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3BC-ADB3-4624-8341-8A27162B8FF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AAAB-AD91-4A8B-AF1C-4A2B630D4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733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3BC-ADB3-4624-8341-8A27162B8FF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AAAB-AD91-4A8B-AF1C-4A2B630D4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823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43BC-ADB3-4624-8341-8A27162B8FF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AAAB-AD91-4A8B-AF1C-4A2B630D4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67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3143BC-ADB3-4624-8341-8A27162B8FF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EEAAAB-AD91-4A8B-AF1C-4A2B630D4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661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067757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31897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procvičení znalostí z hydrostatiky v 7. ročníku</a:t>
            </a:r>
          </a:p>
          <a:p>
            <a:r>
              <a:rPr lang="cs-CZ" dirty="0" smtClean="0"/>
              <a:t>Žáci mohou pracovat do pracovních sešitů nebo přímo na interaktivní tabuli pomocí fixu či vhodného programu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7352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Řešte opakovací úkoly do cvičných sešitů nebo na papír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u="sng" dirty="0" smtClean="0"/>
              <a:t>Co nám říká Pascalův zákon?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Tlak vyvolaný vnější silou není v uzavřené     nádobě všude stejný</a:t>
            </a:r>
          </a:p>
          <a:p>
            <a:pPr marL="514350" indent="-514350">
              <a:buFont typeface="Arial" pitchFamily="34" charset="0"/>
              <a:buAutoNum type="alphaLcParenR"/>
            </a:pPr>
            <a:r>
              <a:rPr lang="cs-CZ" dirty="0"/>
              <a:t>Tlak vyvolaný vnější silou je v uzavřené     nádobě všude stejný</a:t>
            </a:r>
          </a:p>
          <a:p>
            <a:pPr marL="514350" indent="-514350">
              <a:buFont typeface="Arial" pitchFamily="34" charset="0"/>
              <a:buAutoNum type="alphaLcParenR"/>
            </a:pPr>
            <a:r>
              <a:rPr lang="cs-CZ" dirty="0"/>
              <a:t>Tlak vyvolaný vnější silou je v </a:t>
            </a:r>
            <a:r>
              <a:rPr lang="cs-CZ" dirty="0" smtClean="0"/>
              <a:t>uzavřené i otevřené </a:t>
            </a:r>
            <a:r>
              <a:rPr lang="cs-CZ" dirty="0"/>
              <a:t>nádobě všude stejný</a:t>
            </a:r>
          </a:p>
          <a:p>
            <a:pPr marL="514350" indent="-51435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1518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2) Vyberte z uvedených možností, kde se používá hydraulického zařízení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Kladka na stavbě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Zvedání „korby“ nákladního auta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Injekční stříkačka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Páka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Motor benzínového auta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Zvedák aut v autoservisu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vrtačka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2894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3) Doplňte chybějící slova ve větách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Hydrostatická tlaková síla se s rostoucí hloubkou ……………………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Při potápění na nás působí ……………… tlak.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U dna přehrady je hráz ……………… než u hladiny přehrady.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Když je těleso částečně nad hladinou kapaliny a částečně pod, říkáme že …………………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Vztlakovou silou se zabýval řecký učenec 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86664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4) Jak velkou silou podle obrázku zvedneme těleso z vody?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m= 50 kg</a:t>
            </a:r>
          </a:p>
          <a:p>
            <a:pPr marL="0" indent="0">
              <a:buNone/>
            </a:pPr>
            <a:r>
              <a:rPr lang="cs-CZ" dirty="0" err="1" smtClean="0"/>
              <a:t>Fvz</a:t>
            </a:r>
            <a:r>
              <a:rPr lang="cs-CZ" dirty="0" smtClean="0"/>
              <a:t> = 220 N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012892" y="3140968"/>
            <a:ext cx="5184576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3635896" y="4365104"/>
            <a:ext cx="1512168" cy="864096"/>
          </a:xfrm>
          <a:prstGeom prst="cub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nahoru 7"/>
          <p:cNvSpPr/>
          <p:nvPr/>
        </p:nvSpPr>
        <p:spPr>
          <a:xfrm>
            <a:off x="4283968" y="3789040"/>
            <a:ext cx="288032" cy="576064"/>
          </a:xfrm>
          <a:prstGeom prst="up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4260451" y="4797152"/>
            <a:ext cx="263058" cy="1080120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503828" y="3404350"/>
            <a:ext cx="7589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Fvz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23509" y="5337212"/>
            <a:ext cx="6245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Fg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29475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/>
              <a:t>Ř</a:t>
            </a:r>
            <a:r>
              <a:rPr lang="cs-CZ" dirty="0" smtClean="0"/>
              <a:t>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u="sng" dirty="0" smtClean="0"/>
              <a:t>Co nám říká Pascalův zákon?</a:t>
            </a:r>
            <a:endParaRPr lang="cs-CZ" u="sng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b) Tlak </a:t>
            </a:r>
            <a:r>
              <a:rPr lang="cs-CZ" dirty="0"/>
              <a:t>vyvolaný vnější silou je v uzavřené     nádobě všude stejný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1026" name="Picture 2" descr="C:\Users\08CC\AppData\Local\Microsoft\Windows\Temporary Internet Files\Content.IE5\AM1I8PN9\MP9003028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645024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4421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2) Vyberte z uvedených možností, kde se používá hydraulického zařízení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b) Zvedání </a:t>
            </a:r>
            <a:r>
              <a:rPr lang="cs-CZ" dirty="0" smtClean="0"/>
              <a:t>„korby“ nákladního auta</a:t>
            </a:r>
          </a:p>
          <a:p>
            <a:pPr marL="0" indent="0">
              <a:buNone/>
            </a:pPr>
            <a:r>
              <a:rPr lang="cs-CZ" dirty="0" smtClean="0"/>
              <a:t>c) Injekční stříkačka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e) Motor </a:t>
            </a:r>
            <a:r>
              <a:rPr lang="cs-CZ" dirty="0" smtClean="0"/>
              <a:t>benzínového auta</a:t>
            </a:r>
          </a:p>
          <a:p>
            <a:pPr marL="0" indent="0">
              <a:buNone/>
            </a:pPr>
            <a:r>
              <a:rPr lang="cs-CZ" dirty="0" smtClean="0"/>
              <a:t>f) Zvedák </a:t>
            </a:r>
            <a:r>
              <a:rPr lang="cs-CZ" dirty="0" smtClean="0"/>
              <a:t>aut v autoservisu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  <p:pic>
        <p:nvPicPr>
          <p:cNvPr id="2050" name="Picture 2" descr="C:\Users\08CC\AppData\Local\Microsoft\Windows\Temporary Internet Files\Content.IE5\S7687CZ2\MC900056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284984"/>
            <a:ext cx="4003265" cy="313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8740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3) Doplňte chybějící slova ve větách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Hydrostatická tlaková síla se s rostoucí hloubkou </a:t>
            </a:r>
            <a:r>
              <a:rPr lang="cs-CZ" dirty="0" smtClean="0"/>
              <a:t>…</a:t>
            </a:r>
            <a:r>
              <a:rPr lang="cs-CZ" dirty="0" smtClean="0">
                <a:solidFill>
                  <a:srgbClr val="FF0000"/>
                </a:solidFill>
              </a:rPr>
              <a:t>zvětšuje</a:t>
            </a:r>
            <a:r>
              <a:rPr lang="cs-CZ" dirty="0" smtClean="0"/>
              <a:t>…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Při potápění na nás působí </a:t>
            </a:r>
            <a:r>
              <a:rPr lang="cs-CZ" dirty="0" smtClean="0">
                <a:solidFill>
                  <a:srgbClr val="FF0000"/>
                </a:solidFill>
              </a:rPr>
              <a:t>hydrostatický</a:t>
            </a:r>
            <a:r>
              <a:rPr lang="cs-CZ" dirty="0" smtClean="0"/>
              <a:t> </a:t>
            </a:r>
            <a:r>
              <a:rPr lang="cs-CZ" dirty="0" smtClean="0"/>
              <a:t>tlak.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U dna přehrady je hráz </a:t>
            </a:r>
            <a:r>
              <a:rPr lang="cs-CZ" dirty="0" smtClean="0">
                <a:solidFill>
                  <a:srgbClr val="FF0000"/>
                </a:solidFill>
              </a:rPr>
              <a:t>silnější</a:t>
            </a:r>
            <a:r>
              <a:rPr lang="cs-CZ" dirty="0" smtClean="0"/>
              <a:t>… </a:t>
            </a:r>
            <a:r>
              <a:rPr lang="cs-CZ" dirty="0" smtClean="0"/>
              <a:t>než u hladiny přehrady.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Když je těleso částečně nad hladinou kapaliny a částečně pod, říkáme že </a:t>
            </a:r>
            <a:r>
              <a:rPr lang="cs-CZ" dirty="0" smtClean="0"/>
              <a:t>…</a:t>
            </a:r>
            <a:r>
              <a:rPr lang="cs-CZ" dirty="0" smtClean="0">
                <a:solidFill>
                  <a:srgbClr val="FF0000"/>
                </a:solidFill>
              </a:rPr>
              <a:t>plove</a:t>
            </a:r>
            <a:r>
              <a:rPr lang="cs-CZ" dirty="0" smtClean="0"/>
              <a:t>…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Vztlakovou silou se zabýval řecký učenec </a:t>
            </a:r>
            <a:r>
              <a:rPr lang="cs-CZ" dirty="0" smtClean="0">
                <a:solidFill>
                  <a:srgbClr val="FF0000"/>
                </a:solidFill>
              </a:rPr>
              <a:t>Archimedes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5550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4) Jak velkou silou podle obrázku zvedneme těleso z vody?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m= 50 kg</a:t>
            </a:r>
          </a:p>
          <a:p>
            <a:pPr marL="0" indent="0">
              <a:buNone/>
            </a:pPr>
            <a:r>
              <a:rPr lang="cs-CZ" dirty="0" err="1" smtClean="0"/>
              <a:t>Fvz</a:t>
            </a:r>
            <a:r>
              <a:rPr lang="cs-CZ" dirty="0" smtClean="0"/>
              <a:t> = 220 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95536" y="2102122"/>
            <a:ext cx="4038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Fg</a:t>
            </a:r>
            <a:r>
              <a:rPr lang="cs-CZ" dirty="0" smtClean="0"/>
              <a:t>= m . g</a:t>
            </a:r>
          </a:p>
          <a:p>
            <a:r>
              <a:rPr lang="cs-CZ" dirty="0" err="1" smtClean="0"/>
              <a:t>Fg</a:t>
            </a:r>
            <a:r>
              <a:rPr lang="cs-CZ" dirty="0" smtClean="0"/>
              <a:t>= 500N</a:t>
            </a:r>
          </a:p>
          <a:p>
            <a:endParaRPr lang="cs-CZ" dirty="0"/>
          </a:p>
          <a:p>
            <a:r>
              <a:rPr lang="cs-CZ" dirty="0" smtClean="0"/>
              <a:t>F= </a:t>
            </a:r>
            <a:r>
              <a:rPr lang="cs-CZ" dirty="0" err="1" smtClean="0"/>
              <a:t>Fg</a:t>
            </a:r>
            <a:r>
              <a:rPr lang="cs-CZ" dirty="0" smtClean="0"/>
              <a:t> – </a:t>
            </a:r>
            <a:r>
              <a:rPr lang="cs-CZ" dirty="0" err="1" smtClean="0"/>
              <a:t>Fvz</a:t>
            </a:r>
            <a:endParaRPr lang="cs-CZ" dirty="0" smtClean="0"/>
          </a:p>
          <a:p>
            <a:r>
              <a:rPr lang="cs-CZ" dirty="0" smtClean="0"/>
              <a:t>F= 500 – 220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F= 280N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131840" y="1556792"/>
            <a:ext cx="5184576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4827758" y="2914569"/>
            <a:ext cx="1512168" cy="864096"/>
          </a:xfrm>
          <a:prstGeom prst="cub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nahoru 7"/>
          <p:cNvSpPr/>
          <p:nvPr/>
        </p:nvSpPr>
        <p:spPr>
          <a:xfrm>
            <a:off x="5343023" y="2314632"/>
            <a:ext cx="288032" cy="576064"/>
          </a:xfrm>
          <a:prstGeom prst="up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5320784" y="3537012"/>
            <a:ext cx="263058" cy="1080120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452313" y="1988840"/>
            <a:ext cx="7589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Fvz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87039" y="4365104"/>
            <a:ext cx="6245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Fg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2766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Citace: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sestaven autorem 20.5. 2012</a:t>
            </a:r>
          </a:p>
          <a:p>
            <a:r>
              <a:rPr lang="cs-CZ" dirty="0" smtClean="0"/>
              <a:t>Obrázky:</a:t>
            </a:r>
          </a:p>
          <a:p>
            <a:pPr marL="0" indent="0">
              <a:buNone/>
            </a:pPr>
            <a:r>
              <a:rPr lang="cs-CZ" dirty="0" smtClean="0"/>
              <a:t>Otevřená galerie Microsoft Office 20.5.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6451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386</Words>
  <Application>Microsoft Office PowerPoint</Application>
  <PresentationFormat>Předvádění na obrazovce (4:3)</PresentationFormat>
  <Paragraphs>66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Řešte opakovací úkoly do cvičných sešitů nebo na papír</vt:lpstr>
      <vt:lpstr>2) Vyberte z uvedených možností, kde se používá hydraulického zařízení</vt:lpstr>
      <vt:lpstr>3) Doplňte chybějící slova ve větách</vt:lpstr>
      <vt:lpstr>4) Jak velkou silou podle obrázku zvedneme těleso z vody?</vt:lpstr>
      <vt:lpstr>Řešení</vt:lpstr>
      <vt:lpstr>2) Vyberte z uvedených možností, kde se používá hydraulického zařízení</vt:lpstr>
      <vt:lpstr>3) Doplňte chybějící slova ve větách</vt:lpstr>
      <vt:lpstr>4) Jak velkou silou podle obrázku zvedneme těleso z vody?</vt:lpstr>
      <vt:lpstr>Citace: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9</cp:revision>
  <dcterms:created xsi:type="dcterms:W3CDTF">2012-05-17T08:43:49Z</dcterms:created>
  <dcterms:modified xsi:type="dcterms:W3CDTF">2012-05-21T20:03:17Z</dcterms:modified>
</cp:coreProperties>
</file>