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NÁZEV:VY_52_INOVACE_28:Fyzika 7.ročník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Leon Hahn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b="0" dirty="0" smtClean="0"/>
            <a:t>TÉMA: atmosférický tlak</a:t>
          </a:r>
          <a:endParaRPr lang="cs-CZ" sz="2000" b="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B0C6A1D-B2A6-4AD2-A200-95E961516A1E}" type="presOf" srcId="{D1B46980-6531-4606-95E6-44980827E919}" destId="{2BE915AB-18AA-4053-B92C-3BFC9ED204BB}" srcOrd="1" destOrd="0" presId="urn:microsoft.com/office/officeart/2005/8/layout/target3"/>
    <dgm:cxn modelId="{83D96F3E-00CD-4C51-8278-7871407BF4E3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892D0F7-AFFD-4836-945C-07D77A18226D}" type="presOf" srcId="{4C35D32F-0EAB-4CD7-82EE-45574DC2A586}" destId="{890E4F0B-2866-4A3F-A3C7-2A14B1797930}" srcOrd="1" destOrd="0" presId="urn:microsoft.com/office/officeart/2005/8/layout/target3"/>
    <dgm:cxn modelId="{DCFE0A30-5042-4680-9684-99D17B4197F0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6D834A8-BFB9-433F-A3CD-4DEC5BA182EB}" type="presOf" srcId="{D1D4F407-5343-4D3F-B5B9-D407B03CAEB4}" destId="{AED2198E-93D5-4001-81B4-73124B309672}" srcOrd="1" destOrd="0" presId="urn:microsoft.com/office/officeart/2005/8/layout/target3"/>
    <dgm:cxn modelId="{2DEB1E92-5E93-491A-8332-5C7D83D15BDA}" type="presOf" srcId="{D1D4F407-5343-4D3F-B5B9-D407B03CAEB4}" destId="{D005CE8C-CC26-4C3E-AC11-E15060ECD759}" srcOrd="0" destOrd="0" presId="urn:microsoft.com/office/officeart/2005/8/layout/target3"/>
    <dgm:cxn modelId="{51C591D7-B3B6-4D5D-BC16-408298F6A5B7}" type="presOf" srcId="{4C35D32F-0EAB-4CD7-82EE-45574DC2A586}" destId="{8BEBB6EC-1DAA-4CAC-8A25-BC0FCBD5DBD5}" srcOrd="0" destOrd="0" presId="urn:microsoft.com/office/officeart/2005/8/layout/target3"/>
    <dgm:cxn modelId="{36E4C7FD-CD33-423A-BEEB-632458819192}" type="presOf" srcId="{D8197B8C-B260-4A16-BDF4-0947B075E274}" destId="{25B08C86-7E15-44DC-BE7F-FFB55DD49D12}" srcOrd="0" destOrd="0" presId="urn:microsoft.com/office/officeart/2005/8/layout/target3"/>
    <dgm:cxn modelId="{0C348EA3-793A-4A2C-888D-DD15BF28DED1}" type="presOf" srcId="{B651F6E3-6281-48DB-9319-2AEAFDAE7572}" destId="{619D679B-A015-4ECF-8348-D1034C574F40}" srcOrd="0" destOrd="0" presId="urn:microsoft.com/office/officeart/2005/8/layout/target3"/>
    <dgm:cxn modelId="{EA1134B7-74F2-4428-B474-4490D63D4D52}" type="presOf" srcId="{D1B46980-6531-4606-95E6-44980827E919}" destId="{6140AFEC-043D-4C43-A2F9-D0F5331DF3A3}" srcOrd="0" destOrd="0" presId="urn:microsoft.com/office/officeart/2005/8/layout/target3"/>
    <dgm:cxn modelId="{1DC72DD3-ECA0-4003-BCE0-258EF8B07DDE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86E892-7521-4D00-B016-522B531DF1C7}" type="presParOf" srcId="{333A1088-737F-45CB-B68E-254E46348037}" destId="{F5ABB229-8D3B-4694-996A-96F23CF14429}" srcOrd="0" destOrd="0" presId="urn:microsoft.com/office/officeart/2005/8/layout/target3"/>
    <dgm:cxn modelId="{0959A5B6-6939-4C6A-AAA7-07280AA8F8BB}" type="presParOf" srcId="{333A1088-737F-45CB-B68E-254E46348037}" destId="{F41139FD-01EE-4571-8B17-4FB00FC51163}" srcOrd="1" destOrd="0" presId="urn:microsoft.com/office/officeart/2005/8/layout/target3"/>
    <dgm:cxn modelId="{5B780315-41D4-431C-A9B3-D89F09D435DE}" type="presParOf" srcId="{333A1088-737F-45CB-B68E-254E46348037}" destId="{D005CE8C-CC26-4C3E-AC11-E15060ECD759}" srcOrd="2" destOrd="0" presId="urn:microsoft.com/office/officeart/2005/8/layout/target3"/>
    <dgm:cxn modelId="{5E06912D-225E-438B-A155-B7A0478323A0}" type="presParOf" srcId="{333A1088-737F-45CB-B68E-254E46348037}" destId="{2C702D82-9B77-49B7-9568-BB8EB47C3372}" srcOrd="3" destOrd="0" presId="urn:microsoft.com/office/officeart/2005/8/layout/target3"/>
    <dgm:cxn modelId="{3AD85AB5-40A0-40DA-8808-E4039AFE00D4}" type="presParOf" srcId="{333A1088-737F-45CB-B68E-254E46348037}" destId="{A52A0455-90FF-4808-ABD0-F02540D31D5A}" srcOrd="4" destOrd="0" presId="urn:microsoft.com/office/officeart/2005/8/layout/target3"/>
    <dgm:cxn modelId="{CE27BA45-54E2-4096-A17D-1B7B4A5B1206}" type="presParOf" srcId="{333A1088-737F-45CB-B68E-254E46348037}" destId="{6140AFEC-043D-4C43-A2F9-D0F5331DF3A3}" srcOrd="5" destOrd="0" presId="urn:microsoft.com/office/officeart/2005/8/layout/target3"/>
    <dgm:cxn modelId="{D8845FBF-AEF8-4297-BF74-E85B0E4D85F8}" type="presParOf" srcId="{333A1088-737F-45CB-B68E-254E46348037}" destId="{9358AC05-5D7D-4327-9F80-1AD486AEA664}" srcOrd="6" destOrd="0" presId="urn:microsoft.com/office/officeart/2005/8/layout/target3"/>
    <dgm:cxn modelId="{1959ADD5-3FA2-4C7C-B8AD-A52E9AFC22A0}" type="presParOf" srcId="{333A1088-737F-45CB-B68E-254E46348037}" destId="{313FC574-E1CD-4FB4-B054-0B805CE0447D}" srcOrd="7" destOrd="0" presId="urn:microsoft.com/office/officeart/2005/8/layout/target3"/>
    <dgm:cxn modelId="{EB2C4EBE-CF15-4F52-B7E4-E1051B90F99A}" type="presParOf" srcId="{333A1088-737F-45CB-B68E-254E46348037}" destId="{619D679B-A015-4ECF-8348-D1034C574F40}" srcOrd="8" destOrd="0" presId="urn:microsoft.com/office/officeart/2005/8/layout/target3"/>
    <dgm:cxn modelId="{3F8412C8-544D-4F35-9A10-F3BE9C78FBE1}" type="presParOf" srcId="{333A1088-737F-45CB-B68E-254E46348037}" destId="{322283A8-4A27-4CDA-BAE3-F381106A9174}" srcOrd="9" destOrd="0" presId="urn:microsoft.com/office/officeart/2005/8/layout/target3"/>
    <dgm:cxn modelId="{313247C3-8240-4679-96D0-8471766E3412}" type="presParOf" srcId="{333A1088-737F-45CB-B68E-254E46348037}" destId="{FFC9F71D-1B4F-4AD9-A4A6-86ADEFC8AF5C}" srcOrd="10" destOrd="0" presId="urn:microsoft.com/office/officeart/2005/8/layout/target3"/>
    <dgm:cxn modelId="{0070C9A7-48E6-4CE9-95FC-8DED051CCE03}" type="presParOf" srcId="{333A1088-737F-45CB-B68E-254E46348037}" destId="{25B08C86-7E15-44DC-BE7F-FFB55DD49D12}" srcOrd="11" destOrd="0" presId="urn:microsoft.com/office/officeart/2005/8/layout/target3"/>
    <dgm:cxn modelId="{D802F540-6D7F-48DC-80E5-89DD4741149A}" type="presParOf" srcId="{333A1088-737F-45CB-B68E-254E46348037}" destId="{76644BE8-9D7C-4C09-B250-3D10AF48CBB7}" srcOrd="12" destOrd="0" presId="urn:microsoft.com/office/officeart/2005/8/layout/target3"/>
    <dgm:cxn modelId="{358361B9-1EE6-44FF-B117-33A5F36F3B59}" type="presParOf" srcId="{333A1088-737F-45CB-B68E-254E46348037}" destId="{EE85B701-7295-41C0-BA7A-34D3756A2AE6}" srcOrd="13" destOrd="0" presId="urn:microsoft.com/office/officeart/2005/8/layout/target3"/>
    <dgm:cxn modelId="{490A5C1A-9C5D-4E35-98BA-DBF449FD825B}" type="presParOf" srcId="{333A1088-737F-45CB-B68E-254E46348037}" destId="{8BEBB6EC-1DAA-4CAC-8A25-BC0FCBD5DBD5}" srcOrd="14" destOrd="0" presId="urn:microsoft.com/office/officeart/2005/8/layout/target3"/>
    <dgm:cxn modelId="{4D4649E8-561F-41ED-A66C-68A5FD060FC6}" type="presParOf" srcId="{333A1088-737F-45CB-B68E-254E46348037}" destId="{AED2198E-93D5-4001-81B4-73124B309672}" srcOrd="15" destOrd="0" presId="urn:microsoft.com/office/officeart/2005/8/layout/target3"/>
    <dgm:cxn modelId="{2A62B013-119B-483A-9537-8731F930C541}" type="presParOf" srcId="{333A1088-737F-45CB-B68E-254E46348037}" destId="{2BE915AB-18AA-4053-B92C-3BFC9ED204BB}" srcOrd="16" destOrd="0" presId="urn:microsoft.com/office/officeart/2005/8/layout/target3"/>
    <dgm:cxn modelId="{00E53A56-9FD8-4281-8C79-E7ED296FF014}" type="presParOf" srcId="{333A1088-737F-45CB-B68E-254E46348037}" destId="{6BB5E863-4638-4E1D-BFDE-399D028AC4ED}" srcOrd="17" destOrd="0" presId="urn:microsoft.com/office/officeart/2005/8/layout/target3"/>
    <dgm:cxn modelId="{25E3C754-D671-48CD-9FDA-0D4C20F6C49D}" type="presParOf" srcId="{333A1088-737F-45CB-B68E-254E46348037}" destId="{5A5FFA88-C948-4069-8E93-59FA12366E83}" srcOrd="18" destOrd="0" presId="urn:microsoft.com/office/officeart/2005/8/layout/target3"/>
    <dgm:cxn modelId="{7E663D81-2B70-4F0F-87CB-8CDE1B3BDB9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Leon Hahn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NÁZEV:VY_52_INOVACE_28:Fyzika 7.ročník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TÉMA: atmosférický tlak</a:t>
          </a:r>
          <a:endParaRPr lang="cs-CZ" sz="2000" b="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5B9127-CD98-47D6-BBCF-41F3FAC3C9DE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6DA018-385C-42D9-B31C-73BB8D53B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3818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Soubor:Top</a:t>
            </a:r>
            <a:r>
              <a:rPr lang="en-US" dirty="0" smtClean="0"/>
              <a:t> of Atmosphere.jpg. In: </a:t>
            </a:r>
            <a:r>
              <a:rPr lang="en-US" i="1" dirty="0" smtClean="0"/>
              <a:t>Wikipedia</a:t>
            </a:r>
            <a:r>
              <a:rPr lang="en-US" dirty="0" smtClean="0"/>
              <a:t>: </a:t>
            </a:r>
            <a:r>
              <a:rPr lang="en-US" i="1" dirty="0" smtClean="0"/>
              <a:t>the free encyclopedia</a:t>
            </a:r>
            <a:r>
              <a:rPr lang="en-US" dirty="0" smtClean="0"/>
              <a:t> [online]. San Francisco (CA): Wikimedia Foundation, 20.7. 2006 [cit. 2012-05-29]. </a:t>
            </a:r>
            <a:r>
              <a:rPr lang="en-US" dirty="0" err="1" smtClean="0"/>
              <a:t>Dostupné</a:t>
            </a:r>
            <a:r>
              <a:rPr lang="en-US" dirty="0" smtClean="0"/>
              <a:t> z: http://cs.wikipedia.org/wiki/Soubor:Top_of_Atmosphere.jpg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DA018-385C-42D9-B31C-73BB8D53B30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353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Soubor:Rtut</a:t>
            </a:r>
            <a:r>
              <a:rPr lang="cs-CZ" dirty="0" smtClean="0"/>
              <a:t> tlakomer.png.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30.11.2006 [cit. 2012-05-29]. Dostupné z: http://cs.wikipedia.org/wiki/Soubor:Rtut_tlakomer.png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DA018-385C-42D9-B31C-73BB8D53B30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470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6550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2854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7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8849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2488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4150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679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573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92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462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535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6DADD-546A-4706-A763-C5CA7F27DCA4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4A858-E9EB-4991-814C-2CCD3B30F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80038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cs.wikipedia.org/wiki/Torricelli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4305669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55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pochopení učiva o atmosférickém tlaku</a:t>
            </a:r>
          </a:p>
          <a:p>
            <a:r>
              <a:rPr lang="cs-CZ" dirty="0" smtClean="0"/>
              <a:t>Obsahuje interaktivní vstupy</a:t>
            </a:r>
          </a:p>
          <a:p>
            <a:r>
              <a:rPr lang="cs-CZ" dirty="0" smtClean="0"/>
              <a:t>Závěrečné cvičení žáci zpracují do cvičných sešitů nebo přímo na tabuli pomocí vhodného softwaru nebo fixu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6957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Atmosféra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z="2800" dirty="0" smtClean="0"/>
              <a:t>- je to plynný obal Země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- hranice atmosféry je asi 80 km od povrchu Země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- v </a:t>
            </a:r>
            <a:r>
              <a:rPr lang="cs-CZ" sz="2800" dirty="0"/>
              <a:t>a</a:t>
            </a:r>
            <a:r>
              <a:rPr lang="cs-CZ" sz="2800" dirty="0" smtClean="0"/>
              <a:t>tmosféře vzniká díky gravitaci </a:t>
            </a:r>
            <a:r>
              <a:rPr lang="cs-CZ" sz="2800" u="sng" dirty="0" smtClean="0"/>
              <a:t>atmosférický tlak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08920"/>
            <a:ext cx="5898232" cy="3914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6021288"/>
            <a:ext cx="690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7802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Atmosférický tlak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dirty="0" smtClean="0"/>
                  <a:t>Značíme jej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sub>
                    </m:sSub>
                  </m:oMath>
                </a14:m>
                <a:endParaRPr lang="cs-CZ" sz="4000" dirty="0" smtClean="0"/>
              </a:p>
              <a:p>
                <a:r>
                  <a:rPr lang="cs-CZ" dirty="0" smtClean="0"/>
                  <a:t>Největší hodnotu má při hladině moře</a:t>
                </a:r>
              </a:p>
              <a:p>
                <a:r>
                  <a:rPr lang="cs-CZ" dirty="0" smtClean="0"/>
                  <a:t>Větší tlak nazýváme </a:t>
                </a:r>
                <a:r>
                  <a:rPr lang="cs-CZ" u="sng" dirty="0" smtClean="0"/>
                  <a:t>přetlak</a:t>
                </a:r>
              </a:p>
              <a:p>
                <a:r>
                  <a:rPr lang="cs-CZ" dirty="0" smtClean="0"/>
                  <a:t>Menší tlak je </a:t>
                </a:r>
                <a:r>
                  <a:rPr lang="cs-CZ" u="sng" dirty="0" smtClean="0"/>
                  <a:t>podtlak</a:t>
                </a:r>
              </a:p>
              <a:p>
                <a:endParaRPr lang="cs-CZ" u="sng" dirty="0" smtClean="0"/>
              </a:p>
              <a:p>
                <a:r>
                  <a:rPr lang="cs-CZ" u="sng" dirty="0" smtClean="0"/>
                  <a:t>Normální atmosférický tlak: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cs-CZ" dirty="0" smtClean="0"/>
                  <a:t>= 101325 Pa = 1013,25 hPa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9626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Měření atmosférického tlaku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4968552"/>
          </a:xfrm>
        </p:spPr>
        <p:txBody>
          <a:bodyPr/>
          <a:lstStyle/>
          <a:p>
            <a:r>
              <a:rPr lang="cs-CZ" dirty="0" smtClean="0"/>
              <a:t>Rtuťový tlakoměr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4038600" cy="4641379"/>
          </a:xfrm>
        </p:spPr>
        <p:txBody>
          <a:bodyPr/>
          <a:lstStyle/>
          <a:p>
            <a:r>
              <a:rPr lang="cs-CZ" dirty="0" smtClean="0"/>
              <a:t>Pracuje na principu vyrovnání atmosférického a hydrostatického tlaku v trubici se rtutí</a:t>
            </a:r>
          </a:p>
          <a:p>
            <a:r>
              <a:rPr lang="cs-CZ" dirty="0" smtClean="0"/>
              <a:t>Princip objevil </a:t>
            </a:r>
            <a:r>
              <a:rPr lang="cs-CZ" dirty="0" err="1"/>
              <a:t>i</a:t>
            </a:r>
            <a:r>
              <a:rPr lang="cs-CZ" dirty="0" err="1" smtClean="0"/>
              <a:t>tal</a:t>
            </a:r>
            <a:r>
              <a:rPr lang="cs-CZ" dirty="0" smtClean="0"/>
              <a:t> Evangelista </a:t>
            </a:r>
            <a:r>
              <a:rPr lang="cs-CZ" dirty="0" err="1" smtClean="0"/>
              <a:t>Torricelli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3917801" cy="4797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lačítko akce: Informace 4">
            <a:hlinkClick r:id="rId4" highlightClick="1"/>
          </p:cNvPr>
          <p:cNvSpPr/>
          <p:nvPr/>
        </p:nvSpPr>
        <p:spPr>
          <a:xfrm>
            <a:off x="7884368" y="5688408"/>
            <a:ext cx="766881" cy="826392"/>
          </a:xfrm>
          <a:prstGeom prst="actionButtonInformatio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27584" y="6168040"/>
            <a:ext cx="690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4818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měřidla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barometr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Barograf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aneroid</a:t>
            </a:r>
            <a:endParaRPr lang="cs-CZ" dirty="0"/>
          </a:p>
        </p:txBody>
      </p:sp>
      <p:pic>
        <p:nvPicPr>
          <p:cNvPr id="3074" name="Picture 2" descr="C:\Users\08CC\AppData\Local\Microsoft\Windows\Temporary Internet Files\Content.IE5\DH509JT3\MP90038670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240" y="1171924"/>
            <a:ext cx="3442935" cy="245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CC\AppData\Local\Microsoft\Windows\Temporary Internet Files\Content.IE5\DH509JT3\MP90038763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752" y="3200400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CC\AppData\Local\Microsoft\Windows\Temporary Internet Files\Content.IE5\13AZ14GS\MP90040158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840" y="3662784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32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 chybějící údaje: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40560"/>
          </a:xfrm>
        </p:spPr>
        <p:txBody>
          <a:bodyPr/>
          <a:lstStyle/>
          <a:p>
            <a:r>
              <a:rPr lang="cs-CZ" dirty="0" smtClean="0"/>
              <a:t>101325 Pa = ……………….</a:t>
            </a:r>
            <a:r>
              <a:rPr lang="cs-CZ" dirty="0" err="1" smtClean="0"/>
              <a:t>kPa</a:t>
            </a:r>
            <a:endParaRPr lang="cs-CZ" dirty="0" smtClean="0"/>
          </a:p>
          <a:p>
            <a:r>
              <a:rPr lang="cs-CZ" dirty="0" smtClean="0"/>
              <a:t>456 hPa = …………………..Pa</a:t>
            </a:r>
          </a:p>
          <a:p>
            <a:r>
              <a:rPr lang="cs-CZ" dirty="0" smtClean="0"/>
              <a:t>Atmosférickým tlakem se zabýval fyzik </a:t>
            </a:r>
            <a:r>
              <a:rPr lang="cs-CZ" dirty="0" err="1" smtClean="0"/>
              <a:t>Evengelista</a:t>
            </a:r>
            <a:r>
              <a:rPr lang="cs-CZ" dirty="0" smtClean="0"/>
              <a:t> …………………</a:t>
            </a:r>
          </a:p>
          <a:p>
            <a:r>
              <a:rPr lang="cs-CZ" dirty="0" smtClean="0"/>
              <a:t>Rtuťový tlakoměr využívá vyrovnání atmosférického a ……………………tlaku</a:t>
            </a:r>
          </a:p>
          <a:p>
            <a:r>
              <a:rPr lang="cs-CZ" dirty="0" smtClean="0"/>
              <a:t>Atmosféra Země má tloušťku </a:t>
            </a:r>
            <a:r>
              <a:rPr lang="cs-CZ" dirty="0" smtClean="0"/>
              <a:t>asi </a:t>
            </a:r>
            <a:r>
              <a:rPr lang="cs-CZ" dirty="0" smtClean="0"/>
              <a:t>…………km</a:t>
            </a:r>
          </a:p>
          <a:p>
            <a:r>
              <a:rPr lang="cs-CZ" dirty="0" smtClean="0"/>
              <a:t>Podtlak je…………………tlak než atmosférický</a:t>
            </a:r>
            <a:endParaRPr lang="cs-CZ" dirty="0"/>
          </a:p>
        </p:txBody>
      </p:sp>
      <p:pic>
        <p:nvPicPr>
          <p:cNvPr id="4098" name="Picture 2" descr="C:\Users\08CC\AppData\Local\Microsoft\Windows\Temporary Internet Files\Content.IE5\3DSYFQMI\MC9000563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891540"/>
            <a:ext cx="1784909" cy="169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682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40560"/>
          </a:xfrm>
        </p:spPr>
        <p:txBody>
          <a:bodyPr/>
          <a:lstStyle/>
          <a:p>
            <a:r>
              <a:rPr lang="cs-CZ" dirty="0" smtClean="0"/>
              <a:t>101325 Pa = </a:t>
            </a:r>
            <a:r>
              <a:rPr lang="cs-CZ" dirty="0" smtClean="0">
                <a:solidFill>
                  <a:srgbClr val="FF0000"/>
                </a:solidFill>
              </a:rPr>
              <a:t>101,325</a:t>
            </a:r>
            <a:r>
              <a:rPr lang="cs-CZ" dirty="0" smtClean="0"/>
              <a:t> </a:t>
            </a:r>
            <a:r>
              <a:rPr lang="cs-CZ" dirty="0" err="1" smtClean="0"/>
              <a:t>kPa</a:t>
            </a:r>
            <a:endParaRPr lang="cs-CZ" dirty="0" smtClean="0"/>
          </a:p>
          <a:p>
            <a:r>
              <a:rPr lang="cs-CZ" dirty="0" smtClean="0"/>
              <a:t>456 hPa = </a:t>
            </a:r>
            <a:r>
              <a:rPr lang="cs-CZ" dirty="0" smtClean="0">
                <a:solidFill>
                  <a:srgbClr val="FF0000"/>
                </a:solidFill>
              </a:rPr>
              <a:t>45600</a:t>
            </a:r>
            <a:r>
              <a:rPr lang="cs-CZ" dirty="0" smtClean="0"/>
              <a:t> Pa</a:t>
            </a:r>
            <a:endParaRPr lang="cs-CZ" dirty="0" smtClean="0"/>
          </a:p>
          <a:p>
            <a:r>
              <a:rPr lang="cs-CZ" dirty="0" smtClean="0"/>
              <a:t>Atmosférickým tlakem se zabýval fyzik </a:t>
            </a:r>
            <a:r>
              <a:rPr lang="cs-CZ" dirty="0" err="1" smtClean="0"/>
              <a:t>Evengelista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Torricelli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Rtuťový tlakoměr využívá vyrovnání atmosférického a </a:t>
            </a:r>
            <a:r>
              <a:rPr lang="cs-CZ" dirty="0" smtClean="0">
                <a:solidFill>
                  <a:srgbClr val="FF0000"/>
                </a:solidFill>
              </a:rPr>
              <a:t>hydrostatického</a:t>
            </a:r>
            <a:r>
              <a:rPr lang="cs-CZ" dirty="0" smtClean="0"/>
              <a:t> tlaku</a:t>
            </a:r>
            <a:endParaRPr lang="cs-CZ" dirty="0" smtClean="0"/>
          </a:p>
          <a:p>
            <a:r>
              <a:rPr lang="cs-CZ" dirty="0" smtClean="0"/>
              <a:t>Atmosféra Země má tloušťku </a:t>
            </a:r>
            <a:r>
              <a:rPr lang="cs-CZ" dirty="0" smtClean="0"/>
              <a:t>asi </a:t>
            </a:r>
            <a:r>
              <a:rPr lang="cs-CZ" dirty="0" smtClean="0">
                <a:solidFill>
                  <a:srgbClr val="FF0000"/>
                </a:solidFill>
              </a:rPr>
              <a:t>80</a:t>
            </a:r>
            <a:r>
              <a:rPr lang="cs-CZ" dirty="0" smtClean="0"/>
              <a:t> km</a:t>
            </a:r>
            <a:endParaRPr lang="cs-CZ" dirty="0" smtClean="0"/>
          </a:p>
          <a:p>
            <a:r>
              <a:rPr lang="cs-CZ" dirty="0" smtClean="0"/>
              <a:t>Podtlak </a:t>
            </a:r>
            <a:r>
              <a:rPr lang="cs-CZ" dirty="0" smtClean="0"/>
              <a:t>je </a:t>
            </a:r>
            <a:r>
              <a:rPr lang="cs-CZ" dirty="0" smtClean="0">
                <a:solidFill>
                  <a:srgbClr val="FF0000"/>
                </a:solidFill>
              </a:rPr>
              <a:t>menší</a:t>
            </a:r>
            <a:r>
              <a:rPr lang="cs-CZ" dirty="0" smtClean="0"/>
              <a:t> tlak </a:t>
            </a:r>
            <a:r>
              <a:rPr lang="cs-CZ" dirty="0" smtClean="0"/>
              <a:t>než atmosférický</a:t>
            </a:r>
            <a:endParaRPr lang="cs-CZ" dirty="0"/>
          </a:p>
        </p:txBody>
      </p:sp>
      <p:pic>
        <p:nvPicPr>
          <p:cNvPr id="4098" name="Picture 2" descr="C:\Users\08CC\AppData\Local\Microsoft\Windows\Temporary Internet Files\Content.IE5\3DSYFQMI\MC9000563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891540"/>
            <a:ext cx="1784909" cy="169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776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Text je dílem autora 29.5.2012</a:t>
            </a:r>
          </a:p>
          <a:p>
            <a:r>
              <a:rPr lang="cs-CZ" dirty="0" smtClean="0"/>
              <a:t>Obr.1:  </a:t>
            </a:r>
            <a:r>
              <a:rPr lang="en-US" dirty="0" err="1"/>
              <a:t>Soubor:Top</a:t>
            </a:r>
            <a:r>
              <a:rPr lang="en-US" dirty="0"/>
              <a:t> of Atmosphere.jpg. In: </a:t>
            </a:r>
            <a:r>
              <a:rPr lang="en-US" i="1" dirty="0"/>
              <a:t>Wikipedia</a:t>
            </a:r>
            <a:r>
              <a:rPr lang="en-US" dirty="0"/>
              <a:t>: </a:t>
            </a:r>
            <a:r>
              <a:rPr lang="en-US" i="1" dirty="0"/>
              <a:t>the free encyclopedia</a:t>
            </a:r>
            <a:r>
              <a:rPr lang="en-US" dirty="0"/>
              <a:t> [online]. San Francisco (CA): Wikimedia Foundation, 20.7. 2006 [cit. 2012-05-29]. </a:t>
            </a:r>
            <a:r>
              <a:rPr lang="en-US" dirty="0" err="1"/>
              <a:t>Dostupné</a:t>
            </a:r>
            <a:r>
              <a:rPr lang="en-US" dirty="0"/>
              <a:t> z: http://cs.wikipedia.org/wiki/Soubor:Top_of_Atmosphere.jpg </a:t>
            </a:r>
          </a:p>
          <a:p>
            <a:r>
              <a:rPr lang="cs-CZ" dirty="0" smtClean="0"/>
              <a:t>Obr.2: </a:t>
            </a:r>
            <a:r>
              <a:rPr lang="cs-CZ" dirty="0" err="1"/>
              <a:t>Soubor:Rtut</a:t>
            </a:r>
            <a:r>
              <a:rPr lang="cs-CZ" dirty="0"/>
              <a:t> tlakomer.png.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30.11.2006 [cit. 2012-05-29]. Dostupné z: http://cs.wikipedia.org/wiki/Soubor:Rtut_tlakomer.png </a:t>
            </a:r>
          </a:p>
          <a:p>
            <a:r>
              <a:rPr lang="cs-CZ" dirty="0" smtClean="0"/>
              <a:t>Ostatní obrázky: otevřená galerie Microsoft Office 29.5.2012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40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</TotalTime>
  <Words>387</Words>
  <Application>Microsoft Office PowerPoint</Application>
  <PresentationFormat>Předvádění na obrazovce (4:3)</PresentationFormat>
  <Paragraphs>58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Anotace:</vt:lpstr>
      <vt:lpstr>Atmosféra</vt:lpstr>
      <vt:lpstr>Atmosférický tlak</vt:lpstr>
      <vt:lpstr>Měření atmosférického tlaku</vt:lpstr>
      <vt:lpstr>Další měřidla </vt:lpstr>
      <vt:lpstr>Doplňte chybějící údaje:</vt:lpstr>
      <vt:lpstr>Řešení: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08CC</dc:creator>
  <cp:lastModifiedBy>08CC</cp:lastModifiedBy>
  <cp:revision>7</cp:revision>
  <dcterms:created xsi:type="dcterms:W3CDTF">2012-05-29T04:38:31Z</dcterms:created>
  <dcterms:modified xsi:type="dcterms:W3CDTF">2012-05-29T20:34:03Z</dcterms:modified>
</cp:coreProperties>
</file>