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2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NÁZEV:VY_52_INOVACE_32:Fyzika 8.ročník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Leon Hahn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b="0" dirty="0" smtClean="0"/>
            <a:t>TÉMA: </a:t>
          </a:r>
          <a:r>
            <a:rPr lang="cs-CZ" sz="2000" b="0" dirty="0" smtClean="0"/>
            <a:t>rezistory</a:t>
          </a:r>
          <a:endParaRPr lang="cs-CZ" sz="2000" b="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DE00EFD-933F-4907-8CE4-03CCDB7CB5F1}" type="presOf" srcId="{D1D4F407-5343-4D3F-B5B9-D407B03CAEB4}" destId="{AED2198E-93D5-4001-81B4-73124B309672}" srcOrd="1" destOrd="0" presId="urn:microsoft.com/office/officeart/2005/8/layout/target3"/>
    <dgm:cxn modelId="{677D39B7-76DA-48FB-AFA3-0CD84ECF4BCB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8DED9CF-0411-4DE3-8274-267F91CAB508}" type="presOf" srcId="{4C35D32F-0EAB-4CD7-82EE-45574DC2A586}" destId="{8BEBB6EC-1DAA-4CAC-8A25-BC0FCBD5DBD5}" srcOrd="0" destOrd="0" presId="urn:microsoft.com/office/officeart/2005/8/layout/target3"/>
    <dgm:cxn modelId="{E5C61F22-FBDF-4E47-810A-06E8D7A79741}" type="presOf" srcId="{D1B46980-6531-4606-95E6-44980827E919}" destId="{2BE915AB-18AA-4053-B92C-3BFC9ED204BB}" srcOrd="1" destOrd="0" presId="urn:microsoft.com/office/officeart/2005/8/layout/target3"/>
    <dgm:cxn modelId="{77AC4DFE-B250-47C4-B22B-CAC403A44013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4522F44-5B0F-4FA8-AD01-FFAF975D133C}" type="presOf" srcId="{757F3AB3-0718-4624-B441-E567A8F0AB56}" destId="{333A1088-737F-45CB-B68E-254E46348037}" srcOrd="0" destOrd="0" presId="urn:microsoft.com/office/officeart/2005/8/layout/target3"/>
    <dgm:cxn modelId="{9F544614-0F6F-4665-A99D-A3DDE0BE0C2A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A3D849A-A99C-4F66-9F9F-D1F8C3D225B4}" type="presOf" srcId="{B651F6E3-6281-48DB-9319-2AEAFDAE7572}" destId="{6BB5E863-4638-4E1D-BFDE-399D028AC4ED}" srcOrd="1" destOrd="0" presId="urn:microsoft.com/office/officeart/2005/8/layout/target3"/>
    <dgm:cxn modelId="{0111998F-8E36-4047-8C83-305E24A2986E}" type="presOf" srcId="{B651F6E3-6281-48DB-9319-2AEAFDAE7572}" destId="{619D679B-A015-4ECF-8348-D1034C574F40}" srcOrd="0" destOrd="0" presId="urn:microsoft.com/office/officeart/2005/8/layout/target3"/>
    <dgm:cxn modelId="{B2BF87BE-ECD0-4DE2-9EE5-FCFDD6C1DD89}" type="presOf" srcId="{D1B46980-6531-4606-95E6-44980827E919}" destId="{6140AFEC-043D-4C43-A2F9-D0F5331DF3A3}" srcOrd="0" destOrd="0" presId="urn:microsoft.com/office/officeart/2005/8/layout/target3"/>
    <dgm:cxn modelId="{E55C4833-7F0F-4B1C-A051-13FFE87AF255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53C1AAA-04CB-4929-9073-E389BDE302F1}" type="presParOf" srcId="{333A1088-737F-45CB-B68E-254E46348037}" destId="{F5ABB229-8D3B-4694-996A-96F23CF14429}" srcOrd="0" destOrd="0" presId="urn:microsoft.com/office/officeart/2005/8/layout/target3"/>
    <dgm:cxn modelId="{D7F6D9BF-2E6C-479F-8F33-0264EB5AD964}" type="presParOf" srcId="{333A1088-737F-45CB-B68E-254E46348037}" destId="{F41139FD-01EE-4571-8B17-4FB00FC51163}" srcOrd="1" destOrd="0" presId="urn:microsoft.com/office/officeart/2005/8/layout/target3"/>
    <dgm:cxn modelId="{B2BCD1A7-078F-449F-8E6C-323F92673E11}" type="presParOf" srcId="{333A1088-737F-45CB-B68E-254E46348037}" destId="{D005CE8C-CC26-4C3E-AC11-E15060ECD759}" srcOrd="2" destOrd="0" presId="urn:microsoft.com/office/officeart/2005/8/layout/target3"/>
    <dgm:cxn modelId="{48DB017E-8B7D-40AD-9BB4-C9B3C60451F7}" type="presParOf" srcId="{333A1088-737F-45CB-B68E-254E46348037}" destId="{2C702D82-9B77-49B7-9568-BB8EB47C3372}" srcOrd="3" destOrd="0" presId="urn:microsoft.com/office/officeart/2005/8/layout/target3"/>
    <dgm:cxn modelId="{323FBB49-DCF3-4A8B-8E9E-B304498EC487}" type="presParOf" srcId="{333A1088-737F-45CB-B68E-254E46348037}" destId="{A52A0455-90FF-4808-ABD0-F02540D31D5A}" srcOrd="4" destOrd="0" presId="urn:microsoft.com/office/officeart/2005/8/layout/target3"/>
    <dgm:cxn modelId="{E1172D71-F674-4A69-A4C6-7B3E4B12485E}" type="presParOf" srcId="{333A1088-737F-45CB-B68E-254E46348037}" destId="{6140AFEC-043D-4C43-A2F9-D0F5331DF3A3}" srcOrd="5" destOrd="0" presId="urn:microsoft.com/office/officeart/2005/8/layout/target3"/>
    <dgm:cxn modelId="{43109935-34DC-460D-8B0B-ED7BBC182149}" type="presParOf" srcId="{333A1088-737F-45CB-B68E-254E46348037}" destId="{9358AC05-5D7D-4327-9F80-1AD486AEA664}" srcOrd="6" destOrd="0" presId="urn:microsoft.com/office/officeart/2005/8/layout/target3"/>
    <dgm:cxn modelId="{E5590C13-F963-44C8-AC38-FC40ACBAA030}" type="presParOf" srcId="{333A1088-737F-45CB-B68E-254E46348037}" destId="{313FC574-E1CD-4FB4-B054-0B805CE0447D}" srcOrd="7" destOrd="0" presId="urn:microsoft.com/office/officeart/2005/8/layout/target3"/>
    <dgm:cxn modelId="{1E21A0BF-2C14-4C82-A85A-6BAC88CC7D5B}" type="presParOf" srcId="{333A1088-737F-45CB-B68E-254E46348037}" destId="{619D679B-A015-4ECF-8348-D1034C574F40}" srcOrd="8" destOrd="0" presId="urn:microsoft.com/office/officeart/2005/8/layout/target3"/>
    <dgm:cxn modelId="{70166461-F664-47A6-98A8-62AC71401234}" type="presParOf" srcId="{333A1088-737F-45CB-B68E-254E46348037}" destId="{322283A8-4A27-4CDA-BAE3-F381106A9174}" srcOrd="9" destOrd="0" presId="urn:microsoft.com/office/officeart/2005/8/layout/target3"/>
    <dgm:cxn modelId="{F4891441-0A8A-49EA-9F6A-B0ADD04426BE}" type="presParOf" srcId="{333A1088-737F-45CB-B68E-254E46348037}" destId="{FFC9F71D-1B4F-4AD9-A4A6-86ADEFC8AF5C}" srcOrd="10" destOrd="0" presId="urn:microsoft.com/office/officeart/2005/8/layout/target3"/>
    <dgm:cxn modelId="{FB208F97-D4CC-45D0-B774-A23D92868DC8}" type="presParOf" srcId="{333A1088-737F-45CB-B68E-254E46348037}" destId="{25B08C86-7E15-44DC-BE7F-FFB55DD49D12}" srcOrd="11" destOrd="0" presId="urn:microsoft.com/office/officeart/2005/8/layout/target3"/>
    <dgm:cxn modelId="{D3A5E73D-14B5-4CFC-9E6A-2C84AD285A18}" type="presParOf" srcId="{333A1088-737F-45CB-B68E-254E46348037}" destId="{76644BE8-9D7C-4C09-B250-3D10AF48CBB7}" srcOrd="12" destOrd="0" presId="urn:microsoft.com/office/officeart/2005/8/layout/target3"/>
    <dgm:cxn modelId="{92EC17D2-34E1-4F22-B3A5-DA384ED17C64}" type="presParOf" srcId="{333A1088-737F-45CB-B68E-254E46348037}" destId="{EE85B701-7295-41C0-BA7A-34D3756A2AE6}" srcOrd="13" destOrd="0" presId="urn:microsoft.com/office/officeart/2005/8/layout/target3"/>
    <dgm:cxn modelId="{38FD96CE-82B3-4E49-80D9-61ED4CC9BF30}" type="presParOf" srcId="{333A1088-737F-45CB-B68E-254E46348037}" destId="{8BEBB6EC-1DAA-4CAC-8A25-BC0FCBD5DBD5}" srcOrd="14" destOrd="0" presId="urn:microsoft.com/office/officeart/2005/8/layout/target3"/>
    <dgm:cxn modelId="{49814AE9-0026-4BB2-87C0-FDE50BF0F3C6}" type="presParOf" srcId="{333A1088-737F-45CB-B68E-254E46348037}" destId="{AED2198E-93D5-4001-81B4-73124B309672}" srcOrd="15" destOrd="0" presId="urn:microsoft.com/office/officeart/2005/8/layout/target3"/>
    <dgm:cxn modelId="{A5680EC1-5298-4C35-ABBD-C512782A5E7B}" type="presParOf" srcId="{333A1088-737F-45CB-B68E-254E46348037}" destId="{2BE915AB-18AA-4053-B92C-3BFC9ED204BB}" srcOrd="16" destOrd="0" presId="urn:microsoft.com/office/officeart/2005/8/layout/target3"/>
    <dgm:cxn modelId="{02692A51-03A8-434D-A9C9-AAB79E3779A4}" type="presParOf" srcId="{333A1088-737F-45CB-B68E-254E46348037}" destId="{6BB5E863-4638-4E1D-BFDE-399D028AC4ED}" srcOrd="17" destOrd="0" presId="urn:microsoft.com/office/officeart/2005/8/layout/target3"/>
    <dgm:cxn modelId="{29C733C4-A774-4D19-A41B-89BBBF98CC94}" type="presParOf" srcId="{333A1088-737F-45CB-B68E-254E46348037}" destId="{5A5FFA88-C948-4069-8E93-59FA12366E83}" srcOrd="18" destOrd="0" presId="urn:microsoft.com/office/officeart/2005/8/layout/target3"/>
    <dgm:cxn modelId="{AB5B54CF-6D63-4BFF-866E-88474A74492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Leon Hahn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NÁZEV:VY_52_INOVACE_32:Fyzika 8.ročník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TÉMA: </a:t>
          </a:r>
          <a:r>
            <a:rPr lang="cs-CZ" sz="2000" b="0" kern="1200" dirty="0" smtClean="0"/>
            <a:t>rezistory</a:t>
          </a:r>
          <a:endParaRPr lang="cs-CZ" sz="2000" b="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62146-7369-44BD-81D8-FE61DFD26F74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BE04C-80BA-4134-BEAC-5922973FDB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74317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62146-7369-44BD-81D8-FE61DFD26F74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BE04C-80BA-4134-BEAC-5922973FDB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5818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62146-7369-44BD-81D8-FE61DFD26F74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BE04C-80BA-4134-BEAC-5922973FDB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93209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62146-7369-44BD-81D8-FE61DFD26F74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BE04C-80BA-4134-BEAC-5922973FDB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11047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62146-7369-44BD-81D8-FE61DFD26F74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BE04C-80BA-4134-BEAC-5922973FDB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84421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62146-7369-44BD-81D8-FE61DFD26F74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BE04C-80BA-4134-BEAC-5922973FDB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0482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62146-7369-44BD-81D8-FE61DFD26F74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BE04C-80BA-4134-BEAC-5922973FDB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22290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62146-7369-44BD-81D8-FE61DFD26F74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BE04C-80BA-4134-BEAC-5922973FDB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50347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62146-7369-44BD-81D8-FE61DFD26F74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BE04C-80BA-4134-BEAC-5922973FDB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273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62146-7369-44BD-81D8-FE61DFD26F74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BE04C-80BA-4134-BEAC-5922973FDB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11817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62146-7369-44BD-81D8-FE61DFD26F74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BE04C-80BA-4134-BEAC-5922973FDB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8821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60000"/>
                <a:lumOff val="4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A62146-7369-44BD-81D8-FE61DFD26F74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9BE04C-80BA-4134-BEAC-5922973FDB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29608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3481618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2049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pro seznámení s problematikou spojování rezistorů v obvodu</a:t>
            </a:r>
          </a:p>
          <a:p>
            <a:r>
              <a:rPr lang="cs-CZ" dirty="0" smtClean="0"/>
              <a:t>Část lze využít k zápisu žáků</a:t>
            </a:r>
          </a:p>
          <a:p>
            <a:r>
              <a:rPr lang="cs-CZ" dirty="0" smtClean="0"/>
              <a:t>Obsahuje cvičení pro žáky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0554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Rezistory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" name="Zástupný symbol pro obsah 4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Co bychom si měli pamatovat?</a:t>
                </a:r>
              </a:p>
              <a:p>
                <a:r>
                  <a:rPr lang="cs-CZ" dirty="0" smtClean="0"/>
                  <a:t>Rezistory mění el. energii v teplo</a:t>
                </a:r>
              </a:p>
              <a:p>
                <a:r>
                  <a:rPr lang="cs-CZ" dirty="0" smtClean="0"/>
                  <a:t>Jsou vyrobeny z odporového drátu</a:t>
                </a:r>
              </a:p>
              <a:p>
                <a:r>
                  <a:rPr lang="cs-CZ" dirty="0" smtClean="0"/>
                  <a:t>Jejich vlastností je elektrický odpor R</a:t>
                </a:r>
              </a:p>
              <a:p>
                <a:r>
                  <a:rPr lang="cs-CZ" dirty="0" smtClean="0"/>
                  <a:t>Značka odporu………..R</a:t>
                </a:r>
              </a:p>
              <a:p>
                <a:r>
                  <a:rPr lang="cs-CZ" dirty="0" smtClean="0"/>
                  <a:t>Hlavní jednotka………….ohm (</a:t>
                </a:r>
                <a:r>
                  <a:rPr lang="el-GR" dirty="0" smtClean="0"/>
                  <a:t>Ω</a:t>
                </a:r>
                <a:r>
                  <a:rPr lang="cs-CZ" dirty="0" smtClean="0"/>
                  <a:t>)</a:t>
                </a:r>
              </a:p>
              <a:p>
                <a:r>
                  <a:rPr lang="cs-CZ" dirty="0" smtClean="0"/>
                  <a:t>R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𝑈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𝐼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77920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Sériové spojení rezistorů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1"/>
          </a:solidFill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u="sng" dirty="0" smtClean="0"/>
              <a:t>Výsledný odpor:</a:t>
            </a:r>
          </a:p>
          <a:p>
            <a:pPr marL="0" indent="0">
              <a:buNone/>
            </a:pPr>
            <a:endParaRPr lang="cs-CZ" u="sng" dirty="0" smtClean="0"/>
          </a:p>
          <a:p>
            <a:pPr marL="0" indent="0">
              <a:buNone/>
            </a:pPr>
            <a:r>
              <a:rPr lang="cs-CZ" dirty="0" smtClean="0"/>
              <a:t>R = R1 + R2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Výsledný odpor se rovná součtu obou rezistorů</a:t>
            </a:r>
          </a:p>
        </p:txBody>
      </p:sp>
      <p:sp>
        <p:nvSpPr>
          <p:cNvPr id="4" name="Obdélník 3"/>
          <p:cNvSpPr/>
          <p:nvPr/>
        </p:nvSpPr>
        <p:spPr>
          <a:xfrm>
            <a:off x="1331640" y="2132856"/>
            <a:ext cx="1080120" cy="2880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699792" y="2132856"/>
            <a:ext cx="1080120" cy="2880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>
            <a:stCxn id="4" idx="3"/>
            <a:endCxn id="5" idx="1"/>
          </p:cNvCxnSpPr>
          <p:nvPr/>
        </p:nvCxnSpPr>
        <p:spPr>
          <a:xfrm>
            <a:off x="2411760" y="2276872"/>
            <a:ext cx="288032" cy="0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043608" y="2286325"/>
            <a:ext cx="288032" cy="0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779912" y="2286325"/>
            <a:ext cx="288032" cy="0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1590475" y="1690209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R1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83260" y="1713177"/>
            <a:ext cx="4267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R2</a:t>
            </a: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395536" y="3861048"/>
            <a:ext cx="2304256" cy="792088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08CC\AppData\Local\Microsoft\Windows\Temporary Internet Files\Content.IE5\13AZ14GS\MP90031659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327820"/>
            <a:ext cx="246888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3077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Paralelní spojení rezistorů</a:t>
            </a:r>
            <a:endParaRPr lang="cs-CZ" sz="32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endParaRPr lang="cs-CZ" dirty="0" smtClean="0"/>
              </a:p>
              <a:p>
                <a:endParaRPr lang="cs-CZ" dirty="0"/>
              </a:p>
              <a:p>
                <a:pPr marL="0" indent="0">
                  <a:buNone/>
                </a:pPr>
                <a:r>
                  <a:rPr lang="cs-CZ" u="sng" dirty="0" smtClean="0"/>
                  <a:t>Výsledný odpor:</a:t>
                </a:r>
              </a:p>
              <a:p>
                <a:pPr marL="0" indent="0">
                  <a:buNone/>
                </a:pPr>
                <a:endParaRPr lang="cs-CZ" u="sng" dirty="0" smtClean="0"/>
              </a:p>
              <a:p>
                <a:pPr marL="0" indent="0">
                  <a:buNone/>
                </a:pPr>
                <a:r>
                  <a:rPr lang="cs-CZ" dirty="0" smtClean="0"/>
                  <a:t>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𝑅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𝑅</m:t>
                        </m:r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den>
                    </m:f>
                  </m:oMath>
                </a14:m>
                <a:r>
                  <a:rPr lang="cs-CZ" dirty="0" smtClean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𝑅</m:t>
                        </m:r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/>
                  <a:t>     </a:t>
                </a: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298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Zástupný symbol pro text 23"/>
          <p:cNvSpPr>
            <a:spLocks noGrp="1"/>
          </p:cNvSpPr>
          <p:nvPr>
            <p:ph type="body" sz="half" idx="2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2800" dirty="0" smtClean="0"/>
              <a:t>Výsledný odpor se rovná součtu převrácených hodnot </a:t>
            </a:r>
            <a:r>
              <a:rPr lang="cs-CZ" sz="2800" dirty="0" smtClean="0"/>
              <a:t>jednotlivých  </a:t>
            </a:r>
            <a:r>
              <a:rPr lang="cs-CZ" sz="2800" dirty="0" smtClean="0"/>
              <a:t>rezistorů</a:t>
            </a:r>
            <a:endParaRPr lang="cs-CZ" sz="2800" dirty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907704" y="2060848"/>
            <a:ext cx="1008112" cy="36004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939039" y="2708920"/>
            <a:ext cx="1008112" cy="36004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>
            <a:stCxn id="4" idx="1"/>
          </p:cNvCxnSpPr>
          <p:nvPr/>
        </p:nvCxnSpPr>
        <p:spPr>
          <a:xfrm flipH="1">
            <a:off x="1403648" y="2240868"/>
            <a:ext cx="504056" cy="0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1403648" y="2240868"/>
            <a:ext cx="0" cy="648072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 flipV="1">
            <a:off x="1399309" y="2881745"/>
            <a:ext cx="561167" cy="7195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2915816" y="2251154"/>
            <a:ext cx="538750" cy="0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3454566" y="2251154"/>
            <a:ext cx="0" cy="630591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2950510" y="2881745"/>
            <a:ext cx="504056" cy="0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2155063" y="169151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R1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339752" y="3107184"/>
            <a:ext cx="4267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R2</a:t>
            </a:r>
            <a:endParaRPr lang="cs-CZ" dirty="0"/>
          </a:p>
        </p:txBody>
      </p:sp>
      <p:sp>
        <p:nvSpPr>
          <p:cNvPr id="23" name="Zaoblený obdélník 22"/>
          <p:cNvSpPr/>
          <p:nvPr/>
        </p:nvSpPr>
        <p:spPr>
          <a:xfrm>
            <a:off x="3851920" y="2658740"/>
            <a:ext cx="2160240" cy="1008112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08CC\AppData\Local\Microsoft\Windows\Temporary Internet Files\Content.IE5\DH509JT3\MP90031654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2824" y="3933056"/>
            <a:ext cx="3657600" cy="256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482746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Řešte úkoly: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Rezistory R1 = 6 </a:t>
            </a:r>
            <a:r>
              <a:rPr lang="el-GR" dirty="0" smtClean="0"/>
              <a:t>Ω</a:t>
            </a:r>
            <a:r>
              <a:rPr lang="cs-CZ" dirty="0" smtClean="0"/>
              <a:t>, R2 = 9</a:t>
            </a:r>
            <a:r>
              <a:rPr lang="cs-CZ" dirty="0" smtClean="0"/>
              <a:t> </a:t>
            </a:r>
            <a:r>
              <a:rPr lang="el-GR" dirty="0" smtClean="0"/>
              <a:t>Ω</a:t>
            </a:r>
            <a:r>
              <a:rPr lang="cs-CZ" dirty="0" smtClean="0"/>
              <a:t> a R3 = 2 </a:t>
            </a:r>
            <a:r>
              <a:rPr lang="el-GR" dirty="0" smtClean="0"/>
              <a:t>Ω</a:t>
            </a:r>
            <a:r>
              <a:rPr lang="cs-CZ" dirty="0" smtClean="0"/>
              <a:t> jsou sériově spojeny. Určete výsledný odpor.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Rezistor R1 = 5 </a:t>
            </a:r>
            <a:r>
              <a:rPr lang="el-GR" dirty="0" smtClean="0"/>
              <a:t>Ω</a:t>
            </a:r>
            <a:r>
              <a:rPr lang="cs-CZ" dirty="0" smtClean="0"/>
              <a:t> a R2 = 8 </a:t>
            </a:r>
            <a:r>
              <a:rPr lang="el-GR" dirty="0" smtClean="0"/>
              <a:t>Ω</a:t>
            </a:r>
            <a:r>
              <a:rPr lang="cs-CZ" dirty="0" smtClean="0"/>
              <a:t> jsou spojeny paralelně. Určete výsledný odpor.</a:t>
            </a:r>
            <a:endParaRPr lang="cs-CZ" dirty="0"/>
          </a:p>
        </p:txBody>
      </p:sp>
      <p:pic>
        <p:nvPicPr>
          <p:cNvPr id="3074" name="Picture 2" descr="C:\Users\08CC\AppData\Local\Microsoft\Windows\Temporary Internet Files\Content.IE5\L38W87JX\MP90038284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699792" y="3212976"/>
            <a:ext cx="2880320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5205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pPr marL="514350" indent="-514350">
                  <a:buFont typeface="+mj-lt"/>
                  <a:buAutoNum type="arabicPeriod"/>
                </a:pPr>
                <a:r>
                  <a:rPr lang="cs-CZ" dirty="0" smtClean="0"/>
                  <a:t>R = R1 + R2 + R3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R = 6 + 9 + 2</a:t>
                </a:r>
              </a:p>
              <a:p>
                <a:pPr marL="0" indent="0">
                  <a:buNone/>
                </a:pPr>
                <a:r>
                  <a:rPr lang="cs-CZ" u="sng" dirty="0"/>
                  <a:t> </a:t>
                </a:r>
                <a:r>
                  <a:rPr lang="cs-CZ" u="sng" dirty="0" smtClean="0"/>
                  <a:t>     R = 17 </a:t>
                </a:r>
                <a:r>
                  <a:rPr lang="el-GR" u="sng" dirty="0" smtClean="0"/>
                  <a:t>Ω</a:t>
                </a:r>
                <a:r>
                  <a:rPr lang="cs-CZ" dirty="0" smtClean="0"/>
                  <a:t>          Celkový odpor je 17 </a:t>
                </a:r>
                <a:r>
                  <a:rPr lang="el-GR" dirty="0" smtClean="0"/>
                  <a:t>Ω</a:t>
                </a: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2.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𝑅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𝑅</m:t>
                        </m:r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den>
                    </m:f>
                  </m:oMath>
                </a14:m>
                <a:r>
                  <a:rPr lang="cs-CZ" dirty="0" smtClean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𝑅</m:t>
                        </m:r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/>
                  <a:t>     </a:t>
                </a: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</a:t>
                </a: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𝑅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 smtClean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den>
                    </m:f>
                  </m:oMath>
                </a14:m>
                <a:r>
                  <a:rPr lang="cs-CZ" dirty="0" smtClean="0"/>
                  <a:t>  </a:t>
                </a: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</a:t>
                </a: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𝑅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40</m:t>
                        </m:r>
                      </m:den>
                    </m:f>
                  </m:oMath>
                </a14:m>
                <a:r>
                  <a:rPr lang="cs-CZ" dirty="0" smtClean="0"/>
                  <a:t> </a:t>
                </a:r>
                <a:endParaRPr lang="cs-CZ" dirty="0" smtClean="0"/>
              </a:p>
              <a:p>
                <a:pPr marL="0" indent="0">
                  <a:buNone/>
                </a:pPr>
                <a:r>
                  <a:rPr lang="cs-CZ" u="sng" dirty="0" smtClean="0"/>
                  <a:t>     R = 3,08 </a:t>
                </a:r>
                <a:r>
                  <a:rPr lang="el-GR" u="sng" dirty="0" smtClean="0"/>
                  <a:t>Ω</a:t>
                </a:r>
                <a:r>
                  <a:rPr lang="cs-CZ" u="sng" dirty="0" smtClean="0"/>
                  <a:t>   </a:t>
                </a:r>
                <a:r>
                  <a:rPr lang="cs-CZ" dirty="0" smtClean="0"/>
                  <a:t>     Celkový odpor je 3,08 </a:t>
                </a:r>
                <a:r>
                  <a:rPr lang="el-GR" dirty="0" smtClean="0"/>
                  <a:t>Ω</a:t>
                </a:r>
                <a:endParaRPr lang="cs-CZ" u="sng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926" t="-3100" b="-21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96684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sestaven autorem 11.6. 2012</a:t>
            </a:r>
          </a:p>
          <a:p>
            <a:r>
              <a:rPr lang="cs-CZ" dirty="0" smtClean="0"/>
              <a:t>Obrázky: otevřená galerie Microsoft Office 11.6.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9187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50</TotalTime>
  <Words>294</Words>
  <Application>Microsoft Office PowerPoint</Application>
  <PresentationFormat>Předvádění na obrazovce (4:3)</PresentationFormat>
  <Paragraphs>59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Anotace:</vt:lpstr>
      <vt:lpstr>Rezistory</vt:lpstr>
      <vt:lpstr>Sériové spojení rezistorů</vt:lpstr>
      <vt:lpstr>Paralelní spojení rezistorů</vt:lpstr>
      <vt:lpstr>Řešte úkoly:</vt:lpstr>
      <vt:lpstr>Řešení: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08CC</dc:creator>
  <cp:lastModifiedBy>08CC</cp:lastModifiedBy>
  <cp:revision>6</cp:revision>
  <dcterms:created xsi:type="dcterms:W3CDTF">2012-06-18T20:37:06Z</dcterms:created>
  <dcterms:modified xsi:type="dcterms:W3CDTF">2012-06-18T21:28:03Z</dcterms:modified>
</cp:coreProperties>
</file>