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6" r:id="rId3"/>
    <p:sldId id="258" r:id="rId4"/>
    <p:sldId id="261" r:id="rId5"/>
    <p:sldId id="259" r:id="rId6"/>
    <p:sldId id="260" r:id="rId7"/>
    <p:sldId id="262" r:id="rId8"/>
    <p:sldId id="263" r:id="rId9"/>
    <p:sldId id="265" r:id="rId10"/>
    <p:sldId id="266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dirty="0" smtClean="0"/>
            <a:t>: VY_52_INOVACE_33: Fyzika </a:t>
          </a:r>
          <a:r>
            <a:rPr lang="cs-CZ" sz="2000" dirty="0" smtClean="0"/>
            <a:t>6.ročník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elektrické veličiny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710718E-34FD-49D9-821D-70A921516E40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CD83055-1542-4FFE-8002-8D5F431C5FDC}" type="presOf" srcId="{D1B46980-6531-4606-95E6-44980827E919}" destId="{6140AFEC-043D-4C43-A2F9-D0F5331DF3A3}" srcOrd="0" destOrd="0" presId="urn:microsoft.com/office/officeart/2005/8/layout/target3"/>
    <dgm:cxn modelId="{F9679D94-A59B-440E-B886-DD2EF02CA6A8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C7AFBCE-4133-448E-BC0B-9DEFB066E370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7785EE3-5792-41DD-8A70-46A367068CD9}" type="presOf" srcId="{D8197B8C-B260-4A16-BDF4-0947B075E274}" destId="{5A5FFA88-C948-4069-8E93-59FA12366E83}" srcOrd="1" destOrd="0" presId="urn:microsoft.com/office/officeart/2005/8/layout/target3"/>
    <dgm:cxn modelId="{1A14B60A-94DF-464C-9A73-7625EA59AC14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7D3C693-A37C-4A7F-8404-7A3D2DCB9DFC}" type="presOf" srcId="{D1D4F407-5343-4D3F-B5B9-D407B03CAEB4}" destId="{AED2198E-93D5-4001-81B4-73124B309672}" srcOrd="1" destOrd="0" presId="urn:microsoft.com/office/officeart/2005/8/layout/target3"/>
    <dgm:cxn modelId="{A58D1534-3D3D-4F4A-9FAC-FE71AE42591F}" type="presOf" srcId="{757F3AB3-0718-4624-B441-E567A8F0AB56}" destId="{333A1088-737F-45CB-B68E-254E46348037}" srcOrd="0" destOrd="0" presId="urn:microsoft.com/office/officeart/2005/8/layout/target3"/>
    <dgm:cxn modelId="{8EAE8E8B-40CC-478B-86BE-3B6C5CACA0E6}" type="presOf" srcId="{4C35D32F-0EAB-4CD7-82EE-45574DC2A586}" destId="{8BEBB6EC-1DAA-4CAC-8A25-BC0FCBD5DBD5}" srcOrd="0" destOrd="0" presId="urn:microsoft.com/office/officeart/2005/8/layout/target3"/>
    <dgm:cxn modelId="{E0AF36E2-E66E-4B0D-B320-A21051AC86BD}" type="presOf" srcId="{D8197B8C-B260-4A16-BDF4-0947B075E274}" destId="{25B08C86-7E15-44DC-BE7F-FFB55DD49D12}" srcOrd="0" destOrd="0" presId="urn:microsoft.com/office/officeart/2005/8/layout/target3"/>
    <dgm:cxn modelId="{0695C0B3-150F-43C5-B6FA-490CCE027157}" type="presOf" srcId="{B651F6E3-6281-48DB-9319-2AEAFDAE7572}" destId="{619D679B-A015-4ECF-8348-D1034C574F40}" srcOrd="0" destOrd="0" presId="urn:microsoft.com/office/officeart/2005/8/layout/target3"/>
    <dgm:cxn modelId="{4B3344BC-8863-47E9-9785-BEBA4A6C8AB8}" type="presParOf" srcId="{333A1088-737F-45CB-B68E-254E46348037}" destId="{F5ABB229-8D3B-4694-996A-96F23CF14429}" srcOrd="0" destOrd="0" presId="urn:microsoft.com/office/officeart/2005/8/layout/target3"/>
    <dgm:cxn modelId="{147157CC-2971-4F82-A56B-972B22A79022}" type="presParOf" srcId="{333A1088-737F-45CB-B68E-254E46348037}" destId="{F41139FD-01EE-4571-8B17-4FB00FC51163}" srcOrd="1" destOrd="0" presId="urn:microsoft.com/office/officeart/2005/8/layout/target3"/>
    <dgm:cxn modelId="{C7C6A531-DD02-46F5-865E-D01434A9B709}" type="presParOf" srcId="{333A1088-737F-45CB-B68E-254E46348037}" destId="{D005CE8C-CC26-4C3E-AC11-E15060ECD759}" srcOrd="2" destOrd="0" presId="urn:microsoft.com/office/officeart/2005/8/layout/target3"/>
    <dgm:cxn modelId="{13F5431F-9D4C-4DCF-8BFF-FEAB17EDB6A7}" type="presParOf" srcId="{333A1088-737F-45CB-B68E-254E46348037}" destId="{2C702D82-9B77-49B7-9568-BB8EB47C3372}" srcOrd="3" destOrd="0" presId="urn:microsoft.com/office/officeart/2005/8/layout/target3"/>
    <dgm:cxn modelId="{E2EDC9C6-CEDE-407B-A03F-DC576931F977}" type="presParOf" srcId="{333A1088-737F-45CB-B68E-254E46348037}" destId="{A52A0455-90FF-4808-ABD0-F02540D31D5A}" srcOrd="4" destOrd="0" presId="urn:microsoft.com/office/officeart/2005/8/layout/target3"/>
    <dgm:cxn modelId="{DABBBA09-C8EF-4C01-97B1-CDC5B5CB1CA2}" type="presParOf" srcId="{333A1088-737F-45CB-B68E-254E46348037}" destId="{6140AFEC-043D-4C43-A2F9-D0F5331DF3A3}" srcOrd="5" destOrd="0" presId="urn:microsoft.com/office/officeart/2005/8/layout/target3"/>
    <dgm:cxn modelId="{4060F733-7A0D-4B93-A444-02B0B8FE66BD}" type="presParOf" srcId="{333A1088-737F-45CB-B68E-254E46348037}" destId="{9358AC05-5D7D-4327-9F80-1AD486AEA664}" srcOrd="6" destOrd="0" presId="urn:microsoft.com/office/officeart/2005/8/layout/target3"/>
    <dgm:cxn modelId="{B5176221-1A74-4FA3-AADA-EECB5898D8F3}" type="presParOf" srcId="{333A1088-737F-45CB-B68E-254E46348037}" destId="{313FC574-E1CD-4FB4-B054-0B805CE0447D}" srcOrd="7" destOrd="0" presId="urn:microsoft.com/office/officeart/2005/8/layout/target3"/>
    <dgm:cxn modelId="{2CE79DE4-DBE9-46ED-A927-158D5B8CAB63}" type="presParOf" srcId="{333A1088-737F-45CB-B68E-254E46348037}" destId="{619D679B-A015-4ECF-8348-D1034C574F40}" srcOrd="8" destOrd="0" presId="urn:microsoft.com/office/officeart/2005/8/layout/target3"/>
    <dgm:cxn modelId="{5C336843-B486-4DBA-B015-1BB5D9EC915D}" type="presParOf" srcId="{333A1088-737F-45CB-B68E-254E46348037}" destId="{322283A8-4A27-4CDA-BAE3-F381106A9174}" srcOrd="9" destOrd="0" presId="urn:microsoft.com/office/officeart/2005/8/layout/target3"/>
    <dgm:cxn modelId="{D552580E-A878-4356-97E4-C01847B1AB9C}" type="presParOf" srcId="{333A1088-737F-45CB-B68E-254E46348037}" destId="{FFC9F71D-1B4F-4AD9-A4A6-86ADEFC8AF5C}" srcOrd="10" destOrd="0" presId="urn:microsoft.com/office/officeart/2005/8/layout/target3"/>
    <dgm:cxn modelId="{EB9ADC93-B294-4266-AD90-2CD9691E3D70}" type="presParOf" srcId="{333A1088-737F-45CB-B68E-254E46348037}" destId="{25B08C86-7E15-44DC-BE7F-FFB55DD49D12}" srcOrd="11" destOrd="0" presId="urn:microsoft.com/office/officeart/2005/8/layout/target3"/>
    <dgm:cxn modelId="{FA1AB445-A31C-4480-98F8-9F3704D6C77D}" type="presParOf" srcId="{333A1088-737F-45CB-B68E-254E46348037}" destId="{76644BE8-9D7C-4C09-B250-3D10AF48CBB7}" srcOrd="12" destOrd="0" presId="urn:microsoft.com/office/officeart/2005/8/layout/target3"/>
    <dgm:cxn modelId="{3871A078-7161-4246-ADEE-62133E9995E4}" type="presParOf" srcId="{333A1088-737F-45CB-B68E-254E46348037}" destId="{EE85B701-7295-41C0-BA7A-34D3756A2AE6}" srcOrd="13" destOrd="0" presId="urn:microsoft.com/office/officeart/2005/8/layout/target3"/>
    <dgm:cxn modelId="{4DF27B0F-71DB-4D07-8E5D-3377FAE55355}" type="presParOf" srcId="{333A1088-737F-45CB-B68E-254E46348037}" destId="{8BEBB6EC-1DAA-4CAC-8A25-BC0FCBD5DBD5}" srcOrd="14" destOrd="0" presId="urn:microsoft.com/office/officeart/2005/8/layout/target3"/>
    <dgm:cxn modelId="{D0C2F599-E1C4-4634-83FD-32F808D7DEF5}" type="presParOf" srcId="{333A1088-737F-45CB-B68E-254E46348037}" destId="{AED2198E-93D5-4001-81B4-73124B309672}" srcOrd="15" destOrd="0" presId="urn:microsoft.com/office/officeart/2005/8/layout/target3"/>
    <dgm:cxn modelId="{D69C58CB-D270-4B50-B487-488DE4DB44A7}" type="presParOf" srcId="{333A1088-737F-45CB-B68E-254E46348037}" destId="{2BE915AB-18AA-4053-B92C-3BFC9ED204BB}" srcOrd="16" destOrd="0" presId="urn:microsoft.com/office/officeart/2005/8/layout/target3"/>
    <dgm:cxn modelId="{FDB5739C-F98A-47F2-AF27-7034307DE6F9}" type="presParOf" srcId="{333A1088-737F-45CB-B68E-254E46348037}" destId="{6BB5E863-4638-4E1D-BFDE-399D028AC4ED}" srcOrd="17" destOrd="0" presId="urn:microsoft.com/office/officeart/2005/8/layout/target3"/>
    <dgm:cxn modelId="{1B09819A-B925-4AC8-8D0D-8EE379487C23}" type="presParOf" srcId="{333A1088-737F-45CB-B68E-254E46348037}" destId="{5A5FFA88-C948-4069-8E93-59FA12366E83}" srcOrd="18" destOrd="0" presId="urn:microsoft.com/office/officeart/2005/8/layout/target3"/>
    <dgm:cxn modelId="{93B1DC77-8678-4473-BFF6-0197F496147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dirty="0" smtClean="0"/>
            <a:t>: VY_52_INOVACE_33: Fyzika </a:t>
          </a:r>
          <a:r>
            <a:rPr lang="cs-CZ" sz="2000" kern="1200" dirty="0" smtClean="0"/>
            <a:t>6.ročník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elektrické veličiny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468789-167E-46C7-BFB0-CDFAABD3627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89179B-840B-434E-AACD-BBA220FB32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75170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Soubor:Alessandro</a:t>
            </a:r>
            <a:r>
              <a:rPr lang="cs-CZ" dirty="0" smtClean="0"/>
              <a:t> Volta.jpeg. </a:t>
            </a:r>
            <a:r>
              <a:rPr lang="cs-CZ" i="1" dirty="0" smtClean="0"/>
              <a:t>Www.wikipedia.org</a:t>
            </a:r>
            <a:r>
              <a:rPr lang="cs-CZ" dirty="0" smtClean="0"/>
              <a:t> [online]. 2.3.2006 [cit. 2012-06-19]. Dostupné z: http://cs.wikipedia.org/wiki/Soubor:Alessandro_Volta.jpeg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89179B-840B-434E-AACD-BBA220FB320D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49477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Soubor:Ampere1.jpg. </a:t>
            </a:r>
            <a:r>
              <a:rPr lang="cs-CZ" i="1" dirty="0" smtClean="0"/>
              <a:t>Www.wikipedia.org</a:t>
            </a:r>
            <a:r>
              <a:rPr lang="cs-CZ" dirty="0" smtClean="0"/>
              <a:t> [online]. 23.6.2005 [cit. 2012-06-19]. Dostupné z: http://cs.wikipedia.org/wiki/Soubor:Ampere1.jpg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89179B-840B-434E-AACD-BBA220FB320D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49975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5708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3564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40301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05875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4786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31183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57750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0141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8245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2339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4385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7F1490-1210-46C5-9405-1D33E7B033A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05E3AC-A30A-408E-865C-4C8039690E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9762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cs.wikipedia.org/wiki/Alessandro_Volta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cs.wikipedia.org/wiki/Andr%C3%A9-Marie_Amp%C3%A8re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2060963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793524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seznamuje žáky s důležitými pojmy </a:t>
            </a:r>
            <a:r>
              <a:rPr lang="cs-CZ" dirty="0" smtClean="0"/>
              <a:t>            z </a:t>
            </a:r>
            <a:r>
              <a:rPr lang="cs-CZ" dirty="0" smtClean="0"/>
              <a:t>oblasti elektrotechniky</a:t>
            </a:r>
          </a:p>
          <a:p>
            <a:r>
              <a:rPr lang="cs-CZ" dirty="0" smtClean="0"/>
              <a:t>Vytváří návaznost na praktické využití</a:t>
            </a:r>
          </a:p>
          <a:p>
            <a:r>
              <a:rPr lang="cs-CZ" dirty="0" smtClean="0"/>
              <a:t>Obsahuje interaktivní vstupy</a:t>
            </a:r>
          </a:p>
          <a:p>
            <a:r>
              <a:rPr lang="cs-CZ" dirty="0" smtClean="0"/>
              <a:t>Žáci mohou část využít jako zápis do sešitů</a:t>
            </a:r>
          </a:p>
          <a:p>
            <a:r>
              <a:rPr lang="cs-CZ" dirty="0" smtClean="0"/>
              <a:t>Obsahuje závěrečné procvičení učiva formou spojování slov fixem na tabuli či vhodným softwarem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7814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Elektrické napětí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vlastnost každého zdroje elektřiny </a:t>
            </a:r>
            <a:r>
              <a:rPr lang="cs-CZ" dirty="0" smtClean="0"/>
              <a:t>                     a </a:t>
            </a:r>
            <a:r>
              <a:rPr lang="cs-CZ" dirty="0" smtClean="0"/>
              <a:t>schopnost konat práci</a:t>
            </a:r>
          </a:p>
          <a:p>
            <a:r>
              <a:rPr lang="cs-CZ" dirty="0" smtClean="0"/>
              <a:t>Zdroji jsou </a:t>
            </a:r>
            <a:r>
              <a:rPr lang="cs-CZ" u="sng" dirty="0" smtClean="0"/>
              <a:t>monočlánky</a:t>
            </a:r>
            <a:r>
              <a:rPr lang="cs-CZ" dirty="0" smtClean="0"/>
              <a:t> (tužkový, mikrotužkový) nebo </a:t>
            </a:r>
            <a:r>
              <a:rPr lang="cs-CZ" u="sng" dirty="0" smtClean="0"/>
              <a:t>baterie</a:t>
            </a:r>
          </a:p>
          <a:p>
            <a:r>
              <a:rPr lang="cs-CZ" dirty="0" smtClean="0"/>
              <a:t>Elektrické napětí měříme ve </a:t>
            </a:r>
            <a:r>
              <a:rPr lang="cs-CZ" u="sng" dirty="0" smtClean="0"/>
              <a:t>Voltech  (V) </a:t>
            </a:r>
            <a:r>
              <a:rPr lang="cs-CZ" dirty="0" smtClean="0"/>
              <a:t>(podle prvního výrobce)</a:t>
            </a:r>
            <a:endParaRPr lang="cs-CZ" u="sng" dirty="0" smtClean="0"/>
          </a:p>
          <a:p>
            <a:endParaRPr lang="cs-CZ" dirty="0"/>
          </a:p>
        </p:txBody>
      </p:sp>
      <p:pic>
        <p:nvPicPr>
          <p:cNvPr id="1026" name="Picture 2" descr="C:\Users\08CC\AppData\Local\Microsoft\Windows\Temporary Internet Files\Content.IE5\13AZ14GS\MC9002905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466844">
            <a:off x="4484412" y="4014634"/>
            <a:ext cx="2236043" cy="3310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149628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Alessandro Volta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3597737" cy="4427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5536" y="6100936"/>
            <a:ext cx="690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7" name="Tlačítko akce: Informace 6">
            <a:hlinkClick r:id="rId4" highlightClick="1"/>
          </p:cNvPr>
          <p:cNvSpPr/>
          <p:nvPr/>
        </p:nvSpPr>
        <p:spPr>
          <a:xfrm>
            <a:off x="5364088" y="2492896"/>
            <a:ext cx="2448272" cy="2304256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94052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Který zdroj má jaké napětí?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Monočlánky ………..1,5 V</a:t>
            </a:r>
          </a:p>
          <a:p>
            <a:r>
              <a:rPr lang="cs-CZ" dirty="0" smtClean="0"/>
              <a:t>Plochá baterie …….4,5 V</a:t>
            </a:r>
          </a:p>
          <a:p>
            <a:r>
              <a:rPr lang="cs-CZ" dirty="0" smtClean="0"/>
              <a:t>Autobaterie………….12 V</a:t>
            </a:r>
          </a:p>
          <a:p>
            <a:r>
              <a:rPr lang="cs-CZ" dirty="0" smtClean="0"/>
              <a:t>Zásuvka ……………….230 V</a:t>
            </a:r>
            <a:endParaRPr lang="cs-CZ" dirty="0"/>
          </a:p>
        </p:txBody>
      </p:sp>
      <p:pic>
        <p:nvPicPr>
          <p:cNvPr id="2050" name="Picture 2" descr="C:\Users\08CC\AppData\Local\Microsoft\Windows\Temporary Internet Files\Content.IE5\L38W87JX\MC9003707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861048"/>
            <a:ext cx="2232248" cy="2832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CC\AppData\Local\Microsoft\Windows\Temporary Internet Files\Content.IE5\3DSYFQMI\MC9003843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276872"/>
            <a:ext cx="3136817" cy="3436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806473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Elektrický proud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Jde o přesun elektronů v el. obvodu </a:t>
            </a:r>
            <a:r>
              <a:rPr lang="cs-CZ" dirty="0" smtClean="0"/>
              <a:t>                                 od </a:t>
            </a:r>
            <a:r>
              <a:rPr lang="cs-CZ" dirty="0" smtClean="0"/>
              <a:t>+ baterie k –</a:t>
            </a:r>
          </a:p>
          <a:p>
            <a:r>
              <a:rPr lang="cs-CZ" dirty="0" smtClean="0"/>
              <a:t>Látkám, které jej </a:t>
            </a:r>
            <a:r>
              <a:rPr lang="cs-CZ" dirty="0" smtClean="0"/>
              <a:t>vedou, </a:t>
            </a:r>
            <a:r>
              <a:rPr lang="cs-CZ" dirty="0" smtClean="0"/>
              <a:t>říkáme </a:t>
            </a:r>
            <a:r>
              <a:rPr lang="cs-CZ" u="sng" dirty="0" smtClean="0"/>
              <a:t>vodiče</a:t>
            </a:r>
            <a:r>
              <a:rPr lang="cs-CZ" dirty="0" smtClean="0"/>
              <a:t> (nejlepší jsou kovy)</a:t>
            </a:r>
          </a:p>
          <a:p>
            <a:r>
              <a:rPr lang="cs-CZ" dirty="0" smtClean="0"/>
              <a:t>Projevuje se svými účinky (svítí žárovka, točí se motor,…)</a:t>
            </a:r>
          </a:p>
          <a:p>
            <a:r>
              <a:rPr lang="cs-CZ" dirty="0" smtClean="0"/>
              <a:t>Měříme jej v </a:t>
            </a:r>
            <a:r>
              <a:rPr lang="cs-CZ" u="sng" dirty="0" smtClean="0"/>
              <a:t>Ampérech (A)</a:t>
            </a:r>
            <a:endParaRPr lang="cs-CZ" u="sng" dirty="0"/>
          </a:p>
        </p:txBody>
      </p:sp>
      <p:pic>
        <p:nvPicPr>
          <p:cNvPr id="4099" name="Picture 3" descr="C:\Users\08CC\AppData\Local\Microsoft\Windows\Temporary Internet Files\Content.IE5\DH509JT3\MC9002816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42415">
            <a:off x="6144522" y="4351325"/>
            <a:ext cx="2074529" cy="2333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941668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André Marie Ampér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Soubor:Ampere1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1500" y="1748631"/>
            <a:ext cx="3810000" cy="422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Informace 5">
            <a:hlinkClick r:id="rId4" highlightClick="1"/>
          </p:cNvPr>
          <p:cNvSpPr/>
          <p:nvPr/>
        </p:nvSpPr>
        <p:spPr>
          <a:xfrm>
            <a:off x="5436096" y="2708920"/>
            <a:ext cx="2304256" cy="2266552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83568" y="6196662"/>
            <a:ext cx="690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596964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0553" y="260648"/>
            <a:ext cx="8229600" cy="1143000"/>
          </a:xfrm>
        </p:spPr>
        <p:txBody>
          <a:bodyPr/>
          <a:lstStyle/>
          <a:p>
            <a:r>
              <a:rPr lang="cs-CZ" dirty="0" smtClean="0"/>
              <a:t>Spojte správná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2420144" y="1585570"/>
            <a:ext cx="2016224" cy="93610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měď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03920" y="2469824"/>
            <a:ext cx="2016224" cy="93610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12 V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572544" y="3140968"/>
            <a:ext cx="2016224" cy="93610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dřevo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03920" y="3789040"/>
            <a:ext cx="2016224" cy="93610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Ampér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979712" y="4437112"/>
            <a:ext cx="2456656" cy="93610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monočlánek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03920" y="5373216"/>
            <a:ext cx="2016224" cy="93610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Elektrické napětí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778802" y="1582269"/>
            <a:ext cx="1800200" cy="86409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Elektrický proud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931568" y="2469824"/>
            <a:ext cx="1800200" cy="86409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1,5 V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954688" y="3020647"/>
            <a:ext cx="1800200" cy="86409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autobaterie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817756" y="3861048"/>
            <a:ext cx="1800200" cy="86409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Vodič-kov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731768" y="4684235"/>
            <a:ext cx="1800200" cy="86409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Volt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788024" y="5589240"/>
            <a:ext cx="1800200" cy="86409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nevodič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53747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0553" y="260648"/>
            <a:ext cx="8229600" cy="1143000"/>
          </a:xfrm>
        </p:spPr>
        <p:txBody>
          <a:bodyPr/>
          <a:lstStyle/>
          <a:p>
            <a:r>
              <a:rPr lang="cs-CZ" dirty="0" smtClean="0"/>
              <a:t>Spojte správná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2420144" y="1585570"/>
            <a:ext cx="2016224" cy="93610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měď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03920" y="2469824"/>
            <a:ext cx="2016224" cy="93610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12 V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572544" y="3140968"/>
            <a:ext cx="2016224" cy="93610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dřevo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03920" y="3789040"/>
            <a:ext cx="2016224" cy="93610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Ampér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979712" y="4437112"/>
            <a:ext cx="2456656" cy="93610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monočlánek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03920" y="5373216"/>
            <a:ext cx="2016224" cy="93610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Elektrické napětí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778802" y="1582269"/>
            <a:ext cx="1800200" cy="86409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Elektrický proud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931568" y="2469824"/>
            <a:ext cx="1800200" cy="86409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1,5 V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954688" y="3020647"/>
            <a:ext cx="1800200" cy="86409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autobaterie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817756" y="3861048"/>
            <a:ext cx="1800200" cy="86409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Vodič-kov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731768" y="4684235"/>
            <a:ext cx="1800200" cy="86409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Volt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788024" y="5589240"/>
            <a:ext cx="1800200" cy="86409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nevodič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446709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0553" y="2606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Řešení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2420144" y="1585570"/>
            <a:ext cx="2016224" cy="93610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měď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03920" y="2469824"/>
            <a:ext cx="2016224" cy="93610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12 V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572544" y="3140968"/>
            <a:ext cx="2016224" cy="93610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dřevo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03920" y="3789040"/>
            <a:ext cx="2016224" cy="93610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Ampér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979712" y="4437112"/>
            <a:ext cx="2456656" cy="93610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monočlánek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03920" y="5373216"/>
            <a:ext cx="2016224" cy="93610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Elektrické napětí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778802" y="1582269"/>
            <a:ext cx="1800200" cy="86409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Elektrický proud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931568" y="2469824"/>
            <a:ext cx="1800200" cy="86409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1,5 V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954688" y="3020647"/>
            <a:ext cx="1800200" cy="86409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autobaterie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817756" y="3861048"/>
            <a:ext cx="1800200" cy="86409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Vodič-kov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731768" y="4684235"/>
            <a:ext cx="1800200" cy="86409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Volt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788024" y="5589240"/>
            <a:ext cx="1800200" cy="86409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nevodič</a:t>
            </a:r>
            <a:endParaRPr lang="cs-CZ" sz="2400" dirty="0">
              <a:solidFill>
                <a:schemeClr val="tx1"/>
              </a:solidFill>
            </a:endParaRPr>
          </a:p>
        </p:txBody>
      </p:sp>
      <p:cxnSp>
        <p:nvCxnSpPr>
          <p:cNvPr id="12" name="Přímá spojnice 11"/>
          <p:cNvCxnSpPr>
            <a:stCxn id="5" idx="5"/>
            <a:endCxn id="17" idx="0"/>
          </p:cNvCxnSpPr>
          <p:nvPr/>
        </p:nvCxnSpPr>
        <p:spPr>
          <a:xfrm>
            <a:off x="4141099" y="2384585"/>
            <a:ext cx="1576757" cy="1476463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7" idx="5"/>
          </p:cNvCxnSpPr>
          <p:nvPr/>
        </p:nvCxnSpPr>
        <p:spPr>
          <a:xfrm>
            <a:off x="4293499" y="3939983"/>
            <a:ext cx="1142597" cy="1649257"/>
          </a:xfrm>
          <a:prstGeom prst="line">
            <a:avLst/>
          </a:prstGeom>
          <a:ln w="254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endCxn id="16" idx="1"/>
          </p:cNvCxnSpPr>
          <p:nvPr/>
        </p:nvCxnSpPr>
        <p:spPr>
          <a:xfrm>
            <a:off x="2420144" y="2901872"/>
            <a:ext cx="4534544" cy="550823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8" idx="6"/>
            <a:endCxn id="14" idx="1"/>
          </p:cNvCxnSpPr>
          <p:nvPr/>
        </p:nvCxnSpPr>
        <p:spPr>
          <a:xfrm flipV="1">
            <a:off x="2420144" y="2014317"/>
            <a:ext cx="4358658" cy="2242775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stCxn id="9" idx="6"/>
            <a:endCxn id="15" idx="2"/>
          </p:cNvCxnSpPr>
          <p:nvPr/>
        </p:nvCxnSpPr>
        <p:spPr>
          <a:xfrm flipV="1">
            <a:off x="4436368" y="3333920"/>
            <a:ext cx="1395300" cy="1571244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stCxn id="10" idx="6"/>
            <a:endCxn id="18" idx="1"/>
          </p:cNvCxnSpPr>
          <p:nvPr/>
        </p:nvCxnSpPr>
        <p:spPr>
          <a:xfrm flipV="1">
            <a:off x="2420144" y="5116283"/>
            <a:ext cx="4311624" cy="724985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6446709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Text sestaven autorem 19.6. 2012</a:t>
            </a:r>
          </a:p>
          <a:p>
            <a:r>
              <a:rPr lang="cs-CZ" dirty="0" smtClean="0"/>
              <a:t>Obr.1: </a:t>
            </a:r>
            <a:r>
              <a:rPr lang="cs-CZ" dirty="0" err="1"/>
              <a:t>Soubor:Alessandro</a:t>
            </a:r>
            <a:r>
              <a:rPr lang="cs-CZ" dirty="0"/>
              <a:t> Volta.jpeg. </a:t>
            </a:r>
            <a:r>
              <a:rPr lang="cs-CZ" i="1" dirty="0"/>
              <a:t>Www.wikipedia.org</a:t>
            </a:r>
            <a:r>
              <a:rPr lang="cs-CZ" dirty="0"/>
              <a:t> [online]. 2.3.2006 [cit. 2012-06-19]. Dostupné z: http://cs.wikipedia.org/wiki/Soubor:Alessandro_Volta.jpeg </a:t>
            </a:r>
          </a:p>
          <a:p>
            <a:r>
              <a:rPr lang="cs-CZ" dirty="0" smtClean="0"/>
              <a:t>Obr.2: </a:t>
            </a:r>
            <a:r>
              <a:rPr lang="cs-CZ" dirty="0"/>
              <a:t>Soubor:Ampere1.jpg. </a:t>
            </a:r>
            <a:r>
              <a:rPr lang="cs-CZ" i="1" dirty="0"/>
              <a:t>Www.wikipedia.org</a:t>
            </a:r>
            <a:r>
              <a:rPr lang="cs-CZ" dirty="0"/>
              <a:t> [online]. 23.6.2005 [cit. 2012-06-19]. Dostupné z: http://cs.wikipedia.org/wiki/Soubor:Ampere1.jpg </a:t>
            </a:r>
          </a:p>
          <a:p>
            <a:r>
              <a:rPr lang="cs-CZ" dirty="0" smtClean="0"/>
              <a:t>Ostatní obrázky: otevřená galerie Microsoft </a:t>
            </a:r>
            <a:r>
              <a:rPr lang="cs-CZ" dirty="0" err="1" smtClean="0"/>
              <a:t>office</a:t>
            </a:r>
            <a:r>
              <a:rPr lang="cs-CZ" dirty="0" smtClean="0"/>
              <a:t> 19. 6. 2012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204066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334</Words>
  <Application>Microsoft Office PowerPoint</Application>
  <PresentationFormat>Předvádění na obrazovce (4:3)</PresentationFormat>
  <Paragraphs>77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Anotace:</vt:lpstr>
      <vt:lpstr>Elektrické napětí</vt:lpstr>
      <vt:lpstr>Alessandro Volta</vt:lpstr>
      <vt:lpstr>Který zdroj má jaké napětí?</vt:lpstr>
      <vt:lpstr>Elektrický proud</vt:lpstr>
      <vt:lpstr>André Marie Ampér</vt:lpstr>
      <vt:lpstr>Spojte správná slova</vt:lpstr>
      <vt:lpstr>Spojte správná slova</vt:lpstr>
      <vt:lpstr>Řešení</vt:lpstr>
      <vt:lpstr>Citace: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Dum</cp:lastModifiedBy>
  <cp:revision>11</cp:revision>
  <dcterms:created xsi:type="dcterms:W3CDTF">2012-06-19T05:26:44Z</dcterms:created>
  <dcterms:modified xsi:type="dcterms:W3CDTF">2012-08-24T07:30:26Z</dcterms:modified>
</cp:coreProperties>
</file>