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dirty="0" smtClean="0"/>
            <a:t>: VY_52_INOVACE_35: Fyzika </a:t>
          </a:r>
          <a:r>
            <a:rPr lang="cs-CZ" sz="2000" dirty="0" smtClean="0"/>
            <a:t>8.ročník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Leon Hahn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b="0" dirty="0" smtClean="0"/>
            <a:t>TÉMA: souhrn 8. ročníku</a:t>
          </a:r>
          <a:endParaRPr lang="cs-CZ" sz="2000" b="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710718E-34FD-49D9-821D-70A921516E40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CD83055-1542-4FFE-8002-8D5F431C5FDC}" type="presOf" srcId="{D1B46980-6531-4606-95E6-44980827E919}" destId="{6140AFEC-043D-4C43-A2F9-D0F5331DF3A3}" srcOrd="0" destOrd="0" presId="urn:microsoft.com/office/officeart/2005/8/layout/target3"/>
    <dgm:cxn modelId="{F9679D94-A59B-440E-B886-DD2EF02CA6A8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C7AFBCE-4133-448E-BC0B-9DEFB066E370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7785EE3-5792-41DD-8A70-46A367068CD9}" type="presOf" srcId="{D8197B8C-B260-4A16-BDF4-0947B075E274}" destId="{5A5FFA88-C948-4069-8E93-59FA12366E83}" srcOrd="1" destOrd="0" presId="urn:microsoft.com/office/officeart/2005/8/layout/target3"/>
    <dgm:cxn modelId="{1A14B60A-94DF-464C-9A73-7625EA59AC14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7D3C693-A37C-4A7F-8404-7A3D2DCB9DFC}" type="presOf" srcId="{D1D4F407-5343-4D3F-B5B9-D407B03CAEB4}" destId="{AED2198E-93D5-4001-81B4-73124B309672}" srcOrd="1" destOrd="0" presId="urn:microsoft.com/office/officeart/2005/8/layout/target3"/>
    <dgm:cxn modelId="{A58D1534-3D3D-4F4A-9FAC-FE71AE42591F}" type="presOf" srcId="{757F3AB3-0718-4624-B441-E567A8F0AB56}" destId="{333A1088-737F-45CB-B68E-254E46348037}" srcOrd="0" destOrd="0" presId="urn:microsoft.com/office/officeart/2005/8/layout/target3"/>
    <dgm:cxn modelId="{8EAE8E8B-40CC-478B-86BE-3B6C5CACA0E6}" type="presOf" srcId="{4C35D32F-0EAB-4CD7-82EE-45574DC2A586}" destId="{8BEBB6EC-1DAA-4CAC-8A25-BC0FCBD5DBD5}" srcOrd="0" destOrd="0" presId="urn:microsoft.com/office/officeart/2005/8/layout/target3"/>
    <dgm:cxn modelId="{E0AF36E2-E66E-4B0D-B320-A21051AC86BD}" type="presOf" srcId="{D8197B8C-B260-4A16-BDF4-0947B075E274}" destId="{25B08C86-7E15-44DC-BE7F-FFB55DD49D12}" srcOrd="0" destOrd="0" presId="urn:microsoft.com/office/officeart/2005/8/layout/target3"/>
    <dgm:cxn modelId="{0695C0B3-150F-43C5-B6FA-490CCE027157}" type="presOf" srcId="{B651F6E3-6281-48DB-9319-2AEAFDAE7572}" destId="{619D679B-A015-4ECF-8348-D1034C574F40}" srcOrd="0" destOrd="0" presId="urn:microsoft.com/office/officeart/2005/8/layout/target3"/>
    <dgm:cxn modelId="{4B3344BC-8863-47E9-9785-BEBA4A6C8AB8}" type="presParOf" srcId="{333A1088-737F-45CB-B68E-254E46348037}" destId="{F5ABB229-8D3B-4694-996A-96F23CF14429}" srcOrd="0" destOrd="0" presId="urn:microsoft.com/office/officeart/2005/8/layout/target3"/>
    <dgm:cxn modelId="{147157CC-2971-4F82-A56B-972B22A79022}" type="presParOf" srcId="{333A1088-737F-45CB-B68E-254E46348037}" destId="{F41139FD-01EE-4571-8B17-4FB00FC51163}" srcOrd="1" destOrd="0" presId="urn:microsoft.com/office/officeart/2005/8/layout/target3"/>
    <dgm:cxn modelId="{C7C6A531-DD02-46F5-865E-D01434A9B709}" type="presParOf" srcId="{333A1088-737F-45CB-B68E-254E46348037}" destId="{D005CE8C-CC26-4C3E-AC11-E15060ECD759}" srcOrd="2" destOrd="0" presId="urn:microsoft.com/office/officeart/2005/8/layout/target3"/>
    <dgm:cxn modelId="{13F5431F-9D4C-4DCF-8BFF-FEAB17EDB6A7}" type="presParOf" srcId="{333A1088-737F-45CB-B68E-254E46348037}" destId="{2C702D82-9B77-49B7-9568-BB8EB47C3372}" srcOrd="3" destOrd="0" presId="urn:microsoft.com/office/officeart/2005/8/layout/target3"/>
    <dgm:cxn modelId="{E2EDC9C6-CEDE-407B-A03F-DC576931F977}" type="presParOf" srcId="{333A1088-737F-45CB-B68E-254E46348037}" destId="{A52A0455-90FF-4808-ABD0-F02540D31D5A}" srcOrd="4" destOrd="0" presId="urn:microsoft.com/office/officeart/2005/8/layout/target3"/>
    <dgm:cxn modelId="{DABBBA09-C8EF-4C01-97B1-CDC5B5CB1CA2}" type="presParOf" srcId="{333A1088-737F-45CB-B68E-254E46348037}" destId="{6140AFEC-043D-4C43-A2F9-D0F5331DF3A3}" srcOrd="5" destOrd="0" presId="urn:microsoft.com/office/officeart/2005/8/layout/target3"/>
    <dgm:cxn modelId="{4060F733-7A0D-4B93-A444-02B0B8FE66BD}" type="presParOf" srcId="{333A1088-737F-45CB-B68E-254E46348037}" destId="{9358AC05-5D7D-4327-9F80-1AD486AEA664}" srcOrd="6" destOrd="0" presId="urn:microsoft.com/office/officeart/2005/8/layout/target3"/>
    <dgm:cxn modelId="{B5176221-1A74-4FA3-AADA-EECB5898D8F3}" type="presParOf" srcId="{333A1088-737F-45CB-B68E-254E46348037}" destId="{313FC574-E1CD-4FB4-B054-0B805CE0447D}" srcOrd="7" destOrd="0" presId="urn:microsoft.com/office/officeart/2005/8/layout/target3"/>
    <dgm:cxn modelId="{2CE79DE4-DBE9-46ED-A927-158D5B8CAB63}" type="presParOf" srcId="{333A1088-737F-45CB-B68E-254E46348037}" destId="{619D679B-A015-4ECF-8348-D1034C574F40}" srcOrd="8" destOrd="0" presId="urn:microsoft.com/office/officeart/2005/8/layout/target3"/>
    <dgm:cxn modelId="{5C336843-B486-4DBA-B015-1BB5D9EC915D}" type="presParOf" srcId="{333A1088-737F-45CB-B68E-254E46348037}" destId="{322283A8-4A27-4CDA-BAE3-F381106A9174}" srcOrd="9" destOrd="0" presId="urn:microsoft.com/office/officeart/2005/8/layout/target3"/>
    <dgm:cxn modelId="{D552580E-A878-4356-97E4-C01847B1AB9C}" type="presParOf" srcId="{333A1088-737F-45CB-B68E-254E46348037}" destId="{FFC9F71D-1B4F-4AD9-A4A6-86ADEFC8AF5C}" srcOrd="10" destOrd="0" presId="urn:microsoft.com/office/officeart/2005/8/layout/target3"/>
    <dgm:cxn modelId="{EB9ADC93-B294-4266-AD90-2CD9691E3D70}" type="presParOf" srcId="{333A1088-737F-45CB-B68E-254E46348037}" destId="{25B08C86-7E15-44DC-BE7F-FFB55DD49D12}" srcOrd="11" destOrd="0" presId="urn:microsoft.com/office/officeart/2005/8/layout/target3"/>
    <dgm:cxn modelId="{FA1AB445-A31C-4480-98F8-9F3704D6C77D}" type="presParOf" srcId="{333A1088-737F-45CB-B68E-254E46348037}" destId="{76644BE8-9D7C-4C09-B250-3D10AF48CBB7}" srcOrd="12" destOrd="0" presId="urn:microsoft.com/office/officeart/2005/8/layout/target3"/>
    <dgm:cxn modelId="{3871A078-7161-4246-ADEE-62133E9995E4}" type="presParOf" srcId="{333A1088-737F-45CB-B68E-254E46348037}" destId="{EE85B701-7295-41C0-BA7A-34D3756A2AE6}" srcOrd="13" destOrd="0" presId="urn:microsoft.com/office/officeart/2005/8/layout/target3"/>
    <dgm:cxn modelId="{4DF27B0F-71DB-4D07-8E5D-3377FAE55355}" type="presParOf" srcId="{333A1088-737F-45CB-B68E-254E46348037}" destId="{8BEBB6EC-1DAA-4CAC-8A25-BC0FCBD5DBD5}" srcOrd="14" destOrd="0" presId="urn:microsoft.com/office/officeart/2005/8/layout/target3"/>
    <dgm:cxn modelId="{D0C2F599-E1C4-4634-83FD-32F808D7DEF5}" type="presParOf" srcId="{333A1088-737F-45CB-B68E-254E46348037}" destId="{AED2198E-93D5-4001-81B4-73124B309672}" srcOrd="15" destOrd="0" presId="urn:microsoft.com/office/officeart/2005/8/layout/target3"/>
    <dgm:cxn modelId="{D69C58CB-D270-4B50-B487-488DE4DB44A7}" type="presParOf" srcId="{333A1088-737F-45CB-B68E-254E46348037}" destId="{2BE915AB-18AA-4053-B92C-3BFC9ED204BB}" srcOrd="16" destOrd="0" presId="urn:microsoft.com/office/officeart/2005/8/layout/target3"/>
    <dgm:cxn modelId="{FDB5739C-F98A-47F2-AF27-7034307DE6F9}" type="presParOf" srcId="{333A1088-737F-45CB-B68E-254E46348037}" destId="{6BB5E863-4638-4E1D-BFDE-399D028AC4ED}" srcOrd="17" destOrd="0" presId="urn:microsoft.com/office/officeart/2005/8/layout/target3"/>
    <dgm:cxn modelId="{1B09819A-B925-4AC8-8D0D-8EE379487C23}" type="presParOf" srcId="{333A1088-737F-45CB-B68E-254E46348037}" destId="{5A5FFA88-C948-4069-8E93-59FA12366E83}" srcOrd="18" destOrd="0" presId="urn:microsoft.com/office/officeart/2005/8/layout/target3"/>
    <dgm:cxn modelId="{93B1DC77-8678-4473-BFF6-0197F496147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Leon Hahn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dirty="0" smtClean="0"/>
            <a:t>: VY_52_INOVACE_35: Fyzika </a:t>
          </a:r>
          <a:r>
            <a:rPr lang="cs-CZ" sz="2000" kern="1200" dirty="0" smtClean="0"/>
            <a:t>8.ročník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TÉMA: souhrn 8. ročníku</a:t>
          </a:r>
          <a:endParaRPr lang="cs-CZ" sz="2000" b="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1490-1210-46C5-9405-1D33E7B033A4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5E3AC-A30A-408E-865C-4C8039690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5708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1490-1210-46C5-9405-1D33E7B033A4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5E3AC-A30A-408E-865C-4C8039690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3564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1490-1210-46C5-9405-1D33E7B033A4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5E3AC-A30A-408E-865C-4C8039690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4030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1490-1210-46C5-9405-1D33E7B033A4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5E3AC-A30A-408E-865C-4C8039690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0587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1490-1210-46C5-9405-1D33E7B033A4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5E3AC-A30A-408E-865C-4C8039690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4786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1490-1210-46C5-9405-1D33E7B033A4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5E3AC-A30A-408E-865C-4C8039690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3118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1490-1210-46C5-9405-1D33E7B033A4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5E3AC-A30A-408E-865C-4C8039690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5775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1490-1210-46C5-9405-1D33E7B033A4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5E3AC-A30A-408E-865C-4C8039690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014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1490-1210-46C5-9405-1D33E7B033A4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5E3AC-A30A-408E-865C-4C8039690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8245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1490-1210-46C5-9405-1D33E7B033A4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5E3AC-A30A-408E-865C-4C8039690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2339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F1490-1210-46C5-9405-1D33E7B033A4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5E3AC-A30A-408E-865C-4C8039690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4385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825">
              <a:srgbClr val="979642"/>
            </a:gs>
            <a:gs pos="81667">
              <a:srgbClr val="979642"/>
            </a:gs>
            <a:gs pos="74167">
              <a:srgbClr val="979642"/>
            </a:gs>
            <a:gs pos="65417">
              <a:srgbClr val="979642"/>
            </a:gs>
            <a:gs pos="50000">
              <a:schemeClr val="accent3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F1490-1210-46C5-9405-1D33E7B033A4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5E3AC-A30A-408E-865C-4C8039690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976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0348483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35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pro zjištění pochopení základního učiva žáky na konci 8. ročníku fyziky</a:t>
            </a:r>
          </a:p>
          <a:p>
            <a:r>
              <a:rPr lang="cs-CZ" dirty="0" smtClean="0"/>
              <a:t>Obsahuje úkoly a cvičení, která žáci aplikují </a:t>
            </a:r>
            <a:r>
              <a:rPr lang="cs-CZ" dirty="0" smtClean="0"/>
              <a:t>              do </a:t>
            </a:r>
            <a:r>
              <a:rPr lang="cs-CZ" dirty="0" smtClean="0"/>
              <a:t>svých sešitů či na papíry</a:t>
            </a:r>
          </a:p>
          <a:p>
            <a:r>
              <a:rPr lang="cs-CZ" dirty="0" smtClean="0"/>
              <a:t>Doporučuji znovu prověřit znalosti na začátku 9. ročníku a porovnat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6781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Urči, kdo vykonal větší práci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Petr tlačil vozík 120m silou 30N.</a:t>
            </a:r>
          </a:p>
          <a:p>
            <a:pPr marL="0" indent="0">
              <a:buNone/>
            </a:pPr>
            <a:r>
              <a:rPr lang="cs-CZ" dirty="0" smtClean="0"/>
              <a:t>     Jana zvedla krabici o hmotnosti 15kg do výšky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1,2m.</a:t>
            </a:r>
          </a:p>
          <a:p>
            <a:pPr marL="0" indent="0" algn="ctr">
              <a:buNone/>
            </a:pPr>
            <a:r>
              <a:rPr lang="cs-CZ" u="sng" dirty="0" smtClean="0"/>
              <a:t>!!! Odpovězte </a:t>
            </a:r>
            <a:r>
              <a:rPr lang="cs-CZ" u="sng" dirty="0" smtClean="0"/>
              <a:t>- jen </a:t>
            </a:r>
            <a:r>
              <a:rPr lang="cs-CZ" u="sng" dirty="0" smtClean="0"/>
              <a:t>Petr nebo Jana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72628" y="4725144"/>
            <a:ext cx="61987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SAMOZŘEJMĚ PETR !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4715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podal větší výkon?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Zdena</a:t>
            </a:r>
          </a:p>
          <a:p>
            <a:pPr marL="0" indent="0">
              <a:buNone/>
            </a:pP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Uklízením krabic do polic vykonala práci 1700 J </a:t>
            </a:r>
            <a:r>
              <a:rPr lang="cs-CZ" dirty="0" smtClean="0"/>
              <a:t>                 a </a:t>
            </a:r>
            <a:r>
              <a:rPr lang="cs-CZ" dirty="0" smtClean="0"/>
              <a:t>práci zvládla za 0,2h.</a:t>
            </a:r>
          </a:p>
          <a:p>
            <a:pPr marL="0" indent="0">
              <a:buNone/>
            </a:pP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8450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Vojtěch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Přenesením knih vykonal práci 1,2 </a:t>
            </a:r>
            <a:r>
              <a:rPr lang="cs-CZ" dirty="0" err="1" smtClean="0"/>
              <a:t>kJ</a:t>
            </a:r>
            <a:r>
              <a:rPr lang="cs-CZ" dirty="0" smtClean="0"/>
              <a:t> a pracoval </a:t>
            </a:r>
            <a:r>
              <a:rPr lang="cs-CZ" dirty="0" smtClean="0"/>
              <a:t>             20 </a:t>
            </a:r>
            <a:r>
              <a:rPr lang="cs-CZ" dirty="0" smtClean="0"/>
              <a:t>minut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8" name="Picture 4" descr="C:\Users\08CC\AppData\Local\Microsoft\Windows\Temporary Internet Files\Content.IE5\DH509JT3\MC9002807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56793"/>
            <a:ext cx="1552000" cy="2299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CC\AppData\Local\Microsoft\Windows\Temporary Internet Files\Content.IE5\3DSYFQMI\MP9004304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23843"/>
            <a:ext cx="2564904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976132" y="5517232"/>
            <a:ext cx="28200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ZDENA !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0153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nesmyslné věty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Výkon záleží na době práce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Watt je hlavní jednotkou práce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Polohová energie vždy nejvíce závisí </a:t>
            </a:r>
            <a:r>
              <a:rPr lang="cs-CZ" dirty="0" smtClean="0"/>
              <a:t>                        na </a:t>
            </a:r>
            <a:r>
              <a:rPr lang="cs-CZ" dirty="0" smtClean="0"/>
              <a:t>rychlosti těles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Kladky nám na stavbě výrazně sníží práci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Joule je jednotkou práce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Vnitřní energie je energie částic v tělesech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0353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u="sng" dirty="0" smtClean="0"/>
              <a:t>Nesmyslné věty:</a:t>
            </a:r>
          </a:p>
          <a:p>
            <a:pPr marL="0" indent="0">
              <a:buNone/>
            </a:pPr>
            <a:r>
              <a:rPr lang="cs-CZ" dirty="0" smtClean="0"/>
              <a:t>2</a:t>
            </a:r>
          </a:p>
          <a:p>
            <a:pPr marL="0" indent="0">
              <a:buNone/>
            </a:pPr>
            <a:r>
              <a:rPr lang="cs-CZ" dirty="0" smtClean="0"/>
              <a:t>3</a:t>
            </a:r>
          </a:p>
          <a:p>
            <a:pPr marL="0" indent="0">
              <a:buNone/>
            </a:pPr>
            <a:r>
              <a:rPr lang="cs-CZ" dirty="0"/>
              <a:t>4</a:t>
            </a:r>
          </a:p>
        </p:txBody>
      </p:sp>
      <p:pic>
        <p:nvPicPr>
          <p:cNvPr id="2050" name="Picture 2" descr="C:\Users\08CC\AppData\Local\Microsoft\Windows\Temporary Internet Files\Content.IE5\L38W87JX\MP90040024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628800"/>
            <a:ext cx="3760688" cy="468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29789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0553" y="260648"/>
            <a:ext cx="8229600" cy="1143000"/>
          </a:xfrm>
        </p:spPr>
        <p:txBody>
          <a:bodyPr/>
          <a:lstStyle/>
          <a:p>
            <a:r>
              <a:rPr lang="cs-CZ" dirty="0" smtClean="0"/>
              <a:t>Spojte správná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420144" y="1585570"/>
            <a:ext cx="2016224" cy="93610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teplo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03920" y="2469824"/>
            <a:ext cx="2016224" cy="93610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Tepelný vodič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2572544" y="3140968"/>
            <a:ext cx="2016224" cy="93610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Stupeň Celsia</a:t>
            </a:r>
          </a:p>
        </p:txBody>
      </p:sp>
      <p:sp>
        <p:nvSpPr>
          <p:cNvPr id="8" name="Ovál 7"/>
          <p:cNvSpPr/>
          <p:nvPr/>
        </p:nvSpPr>
        <p:spPr>
          <a:xfrm>
            <a:off x="403920" y="3789040"/>
            <a:ext cx="2016224" cy="93610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Ek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1979712" y="4437112"/>
            <a:ext cx="2456656" cy="93610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Polohová energie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403920" y="5373216"/>
            <a:ext cx="2168624" cy="93610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polystyrén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778802" y="1582269"/>
            <a:ext cx="1800200" cy="86409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Ep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931568" y="2469824"/>
            <a:ext cx="1800200" cy="86409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Pohybová energie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954688" y="3020647"/>
            <a:ext cx="1800200" cy="86409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kachličky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817756" y="3861048"/>
            <a:ext cx="1800200" cy="86409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Joule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731768" y="4684235"/>
            <a:ext cx="1800200" cy="86409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Tepelný izolant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788024" y="5589240"/>
            <a:ext cx="1800200" cy="86409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teplota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3552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0553" y="260648"/>
            <a:ext cx="8229600" cy="1143000"/>
          </a:xfrm>
        </p:spPr>
        <p:txBody>
          <a:bodyPr/>
          <a:lstStyle/>
          <a:p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420144" y="1585570"/>
            <a:ext cx="2016224" cy="93610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teplo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03920" y="2469824"/>
            <a:ext cx="2016224" cy="93610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Tepelný vodič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2572544" y="3140968"/>
            <a:ext cx="2016224" cy="93610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Stupeň Celsia</a:t>
            </a:r>
          </a:p>
        </p:txBody>
      </p:sp>
      <p:sp>
        <p:nvSpPr>
          <p:cNvPr id="8" name="Ovál 7"/>
          <p:cNvSpPr/>
          <p:nvPr/>
        </p:nvSpPr>
        <p:spPr>
          <a:xfrm>
            <a:off x="403920" y="3789040"/>
            <a:ext cx="2016224" cy="93610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Ek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1979712" y="4437112"/>
            <a:ext cx="2456656" cy="93610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Polohová energie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403920" y="5373216"/>
            <a:ext cx="2168624" cy="93610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polystyrén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778802" y="1582269"/>
            <a:ext cx="1800200" cy="86409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Ep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931568" y="2469824"/>
            <a:ext cx="1800200" cy="86409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Pohybová energie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954688" y="3020647"/>
            <a:ext cx="1800200" cy="86409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kachličky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817756" y="3861048"/>
            <a:ext cx="1800200" cy="86409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Joule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731768" y="4684235"/>
            <a:ext cx="1800200" cy="86409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Tepelný izolant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788024" y="5589240"/>
            <a:ext cx="1800200" cy="86409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teplota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13" name="Zakřivená spojnice 12"/>
          <p:cNvCxnSpPr/>
          <p:nvPr/>
        </p:nvCxnSpPr>
        <p:spPr>
          <a:xfrm rot="16200000" flipH="1">
            <a:off x="3653900" y="2690917"/>
            <a:ext cx="1980217" cy="1152129"/>
          </a:xfrm>
          <a:prstGeom prst="curvedConnector3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Zakřivená spojnice 22"/>
          <p:cNvCxnSpPr/>
          <p:nvPr/>
        </p:nvCxnSpPr>
        <p:spPr>
          <a:xfrm rot="16200000" flipH="1">
            <a:off x="3653898" y="4275093"/>
            <a:ext cx="2052228" cy="1080121"/>
          </a:xfrm>
          <a:prstGeom prst="curvedConnector3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Zakřivená spojnice 24"/>
          <p:cNvCxnSpPr>
            <a:stCxn id="6" idx="6"/>
          </p:cNvCxnSpPr>
          <p:nvPr/>
        </p:nvCxnSpPr>
        <p:spPr>
          <a:xfrm>
            <a:off x="2420144" y="2937876"/>
            <a:ext cx="4672136" cy="514819"/>
          </a:xfrm>
          <a:prstGeom prst="curvedConnector3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Zakřivená spojnice 26"/>
          <p:cNvCxnSpPr/>
          <p:nvPr/>
        </p:nvCxnSpPr>
        <p:spPr>
          <a:xfrm flipV="1">
            <a:off x="4067944" y="2132856"/>
            <a:ext cx="3312368" cy="2772308"/>
          </a:xfrm>
          <a:prstGeom prst="curvedConnector3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Zakřivená spojnice 28"/>
          <p:cNvCxnSpPr/>
          <p:nvPr/>
        </p:nvCxnSpPr>
        <p:spPr>
          <a:xfrm flipV="1">
            <a:off x="1835696" y="2937876"/>
            <a:ext cx="3384377" cy="1139196"/>
          </a:xfrm>
          <a:prstGeom prst="curvedConnector3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Zakřivená spojnice 30"/>
          <p:cNvCxnSpPr/>
          <p:nvPr/>
        </p:nvCxnSpPr>
        <p:spPr>
          <a:xfrm flipV="1">
            <a:off x="2267744" y="4905164"/>
            <a:ext cx="4686944" cy="936104"/>
          </a:xfrm>
          <a:prstGeom prst="curvedConnector3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3493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Vypočítejte výsledný odpor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Sériové spojení: R1 = 8</a:t>
            </a:r>
            <a:r>
              <a:rPr lang="el-GR" dirty="0" smtClean="0"/>
              <a:t>Ω</a:t>
            </a:r>
            <a:r>
              <a:rPr lang="cs-CZ" dirty="0" smtClean="0"/>
              <a:t>, R2 = 9</a:t>
            </a:r>
            <a:r>
              <a:rPr lang="el-GR" dirty="0"/>
              <a:t> </a:t>
            </a:r>
            <a:r>
              <a:rPr lang="el-GR" dirty="0" smtClean="0"/>
              <a:t>Ω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Paralelní spojení: R1 = 4</a:t>
            </a:r>
            <a:r>
              <a:rPr lang="el-GR" dirty="0"/>
              <a:t> </a:t>
            </a:r>
            <a:r>
              <a:rPr lang="el-GR" dirty="0" smtClean="0"/>
              <a:t>Ω</a:t>
            </a:r>
            <a:r>
              <a:rPr lang="cs-CZ" dirty="0" smtClean="0"/>
              <a:t>, R2= 10</a:t>
            </a:r>
            <a:r>
              <a:rPr lang="el-GR" dirty="0"/>
              <a:t> </a:t>
            </a:r>
            <a:r>
              <a:rPr lang="el-GR" dirty="0" smtClean="0"/>
              <a:t>Ω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0" indent="0">
              <a:buNone/>
            </a:pPr>
            <a:r>
              <a:rPr lang="cs-CZ" u="sng" dirty="0" smtClean="0"/>
              <a:t>Výsledky:</a:t>
            </a:r>
          </a:p>
          <a:p>
            <a:pPr marL="514350" indent="-514350">
              <a:buAutoNum type="arabicPeriod"/>
            </a:pPr>
            <a:r>
              <a:rPr lang="cs-CZ" dirty="0" smtClean="0"/>
              <a:t>R = 17</a:t>
            </a:r>
            <a:r>
              <a:rPr lang="el-GR" dirty="0"/>
              <a:t> </a:t>
            </a:r>
            <a:r>
              <a:rPr lang="el-GR" dirty="0" smtClean="0"/>
              <a:t>Ω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R = 2,86</a:t>
            </a:r>
            <a:r>
              <a:rPr lang="el-GR" dirty="0"/>
              <a:t> Ω</a:t>
            </a:r>
            <a:endParaRPr lang="cs-CZ" dirty="0"/>
          </a:p>
        </p:txBody>
      </p:sp>
      <p:pic>
        <p:nvPicPr>
          <p:cNvPr id="3074" name="Picture 2" descr="C:\Users\08CC\AppData\Local\Microsoft\Windows\Temporary Internet Files\Content.IE5\13AZ14GS\MP9003154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673801">
            <a:off x="4860032" y="2852936"/>
            <a:ext cx="240792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3693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u="sng" dirty="0" smtClean="0"/>
              <a:t>Jak zní Ohmův zákon?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96544"/>
          </a:xfrm>
        </p:spPr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El. proud je nepřímo úměrný el. napětí </a:t>
            </a:r>
            <a:r>
              <a:rPr lang="cs-CZ" dirty="0" smtClean="0"/>
              <a:t>                   a </a:t>
            </a:r>
            <a:r>
              <a:rPr lang="cs-CZ" dirty="0" smtClean="0"/>
              <a:t>přímo úměrný el. odporu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El. proud je </a:t>
            </a:r>
            <a:r>
              <a:rPr lang="cs-CZ" dirty="0" smtClean="0"/>
              <a:t>přímo </a:t>
            </a:r>
            <a:r>
              <a:rPr lang="cs-CZ" dirty="0"/>
              <a:t>úměrný el. napětí </a:t>
            </a:r>
            <a:r>
              <a:rPr lang="cs-CZ" dirty="0" smtClean="0"/>
              <a:t>                         a </a:t>
            </a:r>
            <a:r>
              <a:rPr lang="cs-CZ" dirty="0" smtClean="0"/>
              <a:t>nepřímo </a:t>
            </a:r>
            <a:r>
              <a:rPr lang="cs-CZ" dirty="0"/>
              <a:t>úměrný el. </a:t>
            </a:r>
            <a:r>
              <a:rPr lang="cs-CZ" dirty="0" smtClean="0"/>
              <a:t>odporu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El. proud je </a:t>
            </a:r>
            <a:r>
              <a:rPr lang="cs-CZ" dirty="0" smtClean="0"/>
              <a:t>přímo </a:t>
            </a:r>
            <a:r>
              <a:rPr lang="cs-CZ" dirty="0"/>
              <a:t>úměrný el. napětí </a:t>
            </a:r>
            <a:r>
              <a:rPr lang="cs-CZ" dirty="0" smtClean="0"/>
              <a:t>                                i </a:t>
            </a:r>
            <a:r>
              <a:rPr lang="cs-CZ" dirty="0" smtClean="0"/>
              <a:t>elektrickému odporu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El. proud </a:t>
            </a:r>
            <a:r>
              <a:rPr lang="cs-CZ" dirty="0" smtClean="0"/>
              <a:t>není přímo </a:t>
            </a:r>
            <a:r>
              <a:rPr lang="cs-CZ" dirty="0"/>
              <a:t>úměrný el. napětí </a:t>
            </a:r>
            <a:r>
              <a:rPr lang="cs-CZ" dirty="0" smtClean="0"/>
              <a:t>ani  el</a:t>
            </a:r>
            <a:r>
              <a:rPr lang="cs-CZ" dirty="0"/>
              <a:t>. odporu</a:t>
            </a:r>
          </a:p>
          <a:p>
            <a:pPr marL="514350" indent="-514350">
              <a:buFont typeface="+mj-lt"/>
              <a:buAutoNum type="alphaLcParenR"/>
            </a:pPr>
            <a:endParaRPr lang="cs-CZ" dirty="0"/>
          </a:p>
          <a:p>
            <a:pPr marL="514350" indent="-514350">
              <a:buFont typeface="+mj-lt"/>
              <a:buAutoNum type="alphaLcParenR"/>
            </a:pPr>
            <a:endParaRPr lang="cs-CZ" dirty="0"/>
          </a:p>
          <a:p>
            <a:pPr marL="514350" indent="-514350">
              <a:buFont typeface="+mj-lt"/>
              <a:buAutoNum type="alphaLcParenR"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851920" y="5301208"/>
            <a:ext cx="11521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6416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Vypočítejte!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Žárovkou o odporu 20</a:t>
            </a:r>
            <a:r>
              <a:rPr lang="el-GR" dirty="0" smtClean="0"/>
              <a:t>Ω</a:t>
            </a:r>
            <a:r>
              <a:rPr lang="cs-CZ" dirty="0" smtClean="0"/>
              <a:t> prochází proud 120mA. Na jaké napětí žárovka pracuje?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Obdélník 3"/>
              <p:cNvSpPr/>
              <p:nvPr/>
            </p:nvSpPr>
            <p:spPr>
              <a:xfrm>
                <a:off x="611560" y="2967335"/>
                <a:ext cx="2233304" cy="1642694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5400" b="1" i="1" cap="none" spc="50" dirty="0" smtClean="0">
                          <a:ln w="11430"/>
                          <a:gradFill>
                            <a:gsLst>
                              <a:gs pos="25000">
                                <a:schemeClr val="accent2"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shade val="45000"/>
                                  <a:satMod val="16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  <a:latin typeface="Cambria Math"/>
                        </a:rPr>
                        <m:t>𝑰</m:t>
                      </m:r>
                      <m:r>
                        <a:rPr lang="cs-CZ" sz="5400" b="1" i="1" cap="none" spc="50" dirty="0" smtClean="0">
                          <a:ln w="11430"/>
                          <a:gradFill>
                            <a:gsLst>
                              <a:gs pos="25000">
                                <a:schemeClr val="accent2"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shade val="45000"/>
                                  <a:satMod val="16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5400" b="1" i="1" cap="none" spc="50" dirty="0" smtClean="0">
                              <a:ln w="11430"/>
                              <a:gradFill>
                                <a:gsLst>
                                  <a:gs pos="25000">
                                    <a:schemeClr val="accent2">
                                      <a:satMod val="155000"/>
                                    </a:schemeClr>
                                  </a:gs>
                                  <a:gs pos="100000">
                                    <a:schemeClr val="accent2">
                                      <a:shade val="45000"/>
                                      <a:satMod val="165000"/>
                                    </a:schemeClr>
                                  </a:gs>
                                </a:gsLst>
                                <a:lin ang="5400000"/>
                              </a:gradFill>
                              <a:effectLst>
                                <a:outerShdw blurRad="76200" dist="50800" dir="5400000" algn="tl" rotWithShape="0">
                                  <a:srgbClr val="000000">
                                    <a:alpha val="65000"/>
                                  </a:srgbClr>
                                </a:outerShd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5400" b="1" i="1" cap="none" spc="50" dirty="0" smtClean="0">
                              <a:ln w="11430"/>
                              <a:gradFill>
                                <a:gsLst>
                                  <a:gs pos="25000">
                                    <a:schemeClr val="accent2">
                                      <a:satMod val="155000"/>
                                    </a:schemeClr>
                                  </a:gs>
                                  <a:gs pos="100000">
                                    <a:schemeClr val="accent2">
                                      <a:shade val="45000"/>
                                      <a:satMod val="165000"/>
                                    </a:schemeClr>
                                  </a:gs>
                                </a:gsLst>
                                <a:lin ang="5400000"/>
                              </a:gradFill>
                              <a:effectLst>
                                <a:outerShdw blurRad="76200" dist="50800" dir="5400000" algn="tl" rotWithShape="0">
                                  <a:srgbClr val="000000">
                                    <a:alpha val="65000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𝑼</m:t>
                          </m:r>
                        </m:num>
                        <m:den>
                          <m:r>
                            <a:rPr lang="cs-CZ" sz="5400" b="1" i="1" cap="none" spc="50" dirty="0" smtClean="0">
                              <a:ln w="11430"/>
                              <a:gradFill>
                                <a:gsLst>
                                  <a:gs pos="25000">
                                    <a:schemeClr val="accent2">
                                      <a:satMod val="155000"/>
                                    </a:schemeClr>
                                  </a:gs>
                                  <a:gs pos="100000">
                                    <a:schemeClr val="accent2">
                                      <a:shade val="45000"/>
                                      <a:satMod val="165000"/>
                                    </a:schemeClr>
                                  </a:gs>
                                </a:gsLst>
                                <a:lin ang="5400000"/>
                              </a:gradFill>
                              <a:effectLst>
                                <a:outerShdw blurRad="76200" dist="50800" dir="5400000" algn="tl" rotWithShape="0">
                                  <a:srgbClr val="000000">
                                    <a:alpha val="65000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𝑹</m:t>
                          </m:r>
                        </m:den>
                      </m:f>
                    </m:oMath>
                  </m:oMathPara>
                </a14:m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2967335"/>
                <a:ext cx="2233304" cy="1642694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817" b="-92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2844864" y="3327016"/>
            <a:ext cx="33833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2,4V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098" name="Picture 2" descr="C:\Users\08CC\AppData\Local\Microsoft\Windows\Temporary Internet Files\Content.IE5\L38W87JX\MP9004385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687176"/>
            <a:ext cx="2574792" cy="3845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358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vytvořen autorem 19.6. 2012</a:t>
            </a:r>
          </a:p>
          <a:p>
            <a:r>
              <a:rPr lang="cs-CZ" dirty="0" smtClean="0"/>
              <a:t>Obrázky: otevřená galerie Microsoft </a:t>
            </a:r>
            <a:r>
              <a:rPr lang="cs-CZ" dirty="0"/>
              <a:t>O</a:t>
            </a:r>
            <a:r>
              <a:rPr lang="cs-CZ" dirty="0" smtClean="0"/>
              <a:t>ffice 19.6.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304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355</Words>
  <Application>Microsoft Office PowerPoint</Application>
  <PresentationFormat>Předvádění na obrazovce (4:3)</PresentationFormat>
  <Paragraphs>91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Anotace: </vt:lpstr>
      <vt:lpstr>Urči, kdo vykonal větší práci</vt:lpstr>
      <vt:lpstr>Kdo podal větší výkon?</vt:lpstr>
      <vt:lpstr>Vyber nesmyslné věty</vt:lpstr>
      <vt:lpstr>Výsledek</vt:lpstr>
      <vt:lpstr>Spojte správná slova</vt:lpstr>
      <vt:lpstr>Výsledek</vt:lpstr>
      <vt:lpstr>Vypočítejte výsledný odpor</vt:lpstr>
      <vt:lpstr>Jak zní Ohmův zákon?</vt:lpstr>
      <vt:lpstr>Vypočítejte!</vt:lpstr>
      <vt:lpstr>Citace: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08CC</dc:creator>
  <cp:lastModifiedBy>Dum</cp:lastModifiedBy>
  <cp:revision>12</cp:revision>
  <dcterms:created xsi:type="dcterms:W3CDTF">2012-06-19T05:26:44Z</dcterms:created>
  <dcterms:modified xsi:type="dcterms:W3CDTF">2012-08-24T07:32:51Z</dcterms:modified>
</cp:coreProperties>
</file>