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3" r:id="rId2"/>
    <p:sldId id="264" r:id="rId3"/>
    <p:sldId id="256" r:id="rId4"/>
    <p:sldId id="259" r:id="rId5"/>
    <p:sldId id="260" r:id="rId6"/>
    <p:sldId id="261" r:id="rId7"/>
    <p:sldId id="257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1" autoAdjust="0"/>
    <p:restoredTop sz="94706" autoAdjust="0"/>
  </p:normalViewPr>
  <p:slideViewPr>
    <p:cSldViewPr>
      <p:cViewPr>
        <p:scale>
          <a:sx n="118" d="100"/>
          <a:sy n="118" d="100"/>
        </p:scale>
        <p:origin x="-1422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100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5E6B4-0BF7-45C8-A87F-4CB7BE37744C}" type="datetimeFigureOut">
              <a:rPr lang="cs-CZ" smtClean="0"/>
              <a:pPr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FBBDFE-046D-4BCF-AE7B-DECB10B20E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177428" y="404664"/>
            <a:ext cx="7150556" cy="2433944"/>
            <a:chOff x="1108710" y="260648"/>
            <a:chExt cx="7150556" cy="2433944"/>
          </a:xfrm>
        </p:grpSpPr>
        <p:sp>
          <p:nvSpPr>
            <p:cNvPr id="7" name="TextovéPole 6"/>
            <p:cNvSpPr txBox="1"/>
            <p:nvPr/>
          </p:nvSpPr>
          <p:spPr>
            <a:xfrm>
              <a:off x="1977390" y="2306531"/>
              <a:ext cx="5230336" cy="388061"/>
            </a:xfrm>
            <a:prstGeom prst="rect">
              <a:avLst/>
            </a:prstGeom>
            <a:noFill/>
          </p:spPr>
          <p:txBody>
            <a:bodyPr vert="horz" wrap="square" lIns="79507" tIns="39754" rIns="79507" bIns="39754" rtlCol="0">
              <a:spAutoFit/>
            </a:bodyPr>
            <a:lstStyle/>
            <a:p>
              <a:r>
                <a:rPr lang="cs-CZ" sz="2000" dirty="0">
                  <a:solidFill>
                    <a:schemeClr val="bg1"/>
                  </a:solidFill>
                  <a:latin typeface="Book Antiqua" pitchFamily="18" charset="0"/>
                </a:rPr>
                <a:t>CZ.1.07/1.4.00/21.2634 "Učíme se moderně"</a:t>
              </a: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108710" y="260648"/>
              <a:ext cx="7150556" cy="1899164"/>
              <a:chOff x="1097280" y="86346"/>
              <a:chExt cx="7150556" cy="1899164"/>
            </a:xfrm>
          </p:grpSpPr>
          <p:sp>
            <p:nvSpPr>
              <p:cNvPr id="9" name="TextovéPole 8"/>
              <p:cNvSpPr txBox="1"/>
              <p:nvPr/>
            </p:nvSpPr>
            <p:spPr>
              <a:xfrm>
                <a:off x="1431625" y="86346"/>
                <a:ext cx="6280750" cy="541949"/>
              </a:xfrm>
              <a:prstGeom prst="rect">
                <a:avLst/>
              </a:prstGeom>
              <a:noFill/>
            </p:spPr>
            <p:txBody>
              <a:bodyPr vert="horz" wrap="square" lIns="79507" tIns="39754" rIns="79507" bIns="39754" rtlCol="0">
                <a:spAutoFit/>
              </a:bodyPr>
              <a:lstStyle/>
              <a:p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Digitální učební </a:t>
                </a:r>
                <a:r>
                  <a:rPr lang="cs-CZ" sz="2000" dirty="0" smtClean="0">
                    <a:solidFill>
                      <a:srgbClr val="FFFFFF"/>
                    </a:solidFill>
                    <a:latin typeface="Book Antiqua" pitchFamily="18" charset="0"/>
                  </a:rPr>
                  <a:t>materiál </a:t>
                </a:r>
                <a:r>
                  <a:rPr lang="cs-CZ" sz="2000" dirty="0">
                    <a:solidFill>
                      <a:srgbClr val="FFFFFF"/>
                    </a:solidFill>
                    <a:latin typeface="Book Antiqua" pitchFamily="18" charset="0"/>
                  </a:rPr>
                  <a:t>zpracovaný v rámci projektu</a:t>
                </a:r>
              </a:p>
              <a:p>
                <a:endParaRPr lang="cs-CZ" sz="1000" dirty="0">
                  <a:solidFill>
                    <a:srgbClr val="FFFFFF"/>
                  </a:solidFill>
                  <a:latin typeface="Arial - 16"/>
                </a:endParaRPr>
              </a:p>
            </p:txBody>
          </p:sp>
          <p:grpSp>
            <p:nvGrpSpPr>
              <p:cNvPr id="10" name="Skupina 9"/>
              <p:cNvGrpSpPr/>
              <p:nvPr/>
            </p:nvGrpSpPr>
            <p:grpSpPr>
              <a:xfrm>
                <a:off x="1097280" y="689366"/>
                <a:ext cx="7150556" cy="1296144"/>
                <a:chOff x="1165860" y="692696"/>
                <a:chExt cx="7150556" cy="1296144"/>
              </a:xfrm>
            </p:grpSpPr>
            <p:sp>
              <p:nvSpPr>
                <p:cNvPr id="11" name="Obdélník 10"/>
                <p:cNvSpPr/>
                <p:nvPr/>
              </p:nvSpPr>
              <p:spPr>
                <a:xfrm>
                  <a:off x="1165860" y="692696"/>
                  <a:ext cx="7150556" cy="1296144"/>
                </a:xfrm>
                <a:prstGeom prst="rect">
                  <a:avLst/>
                </a:prstGeom>
                <a:solidFill>
                  <a:schemeClr val="bg1"/>
                </a:solidFill>
                <a:ln w="76200">
                  <a:solidFill>
                    <a:srgbClr val="C0000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pic>
              <p:nvPicPr>
                <p:cNvPr id="12" name="Obrázek 11"/>
                <p:cNvPicPr>
                  <a:picLocks/>
                </p:cNvPicPr>
                <p:nvPr/>
              </p:nvPicPr>
              <p:blipFill>
                <a:blip r:embed="rId2" cstate="print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1268730" y="840842"/>
                  <a:ext cx="6853657" cy="999852"/>
                </a:xfrm>
                <a:prstGeom prst="rect">
                  <a:avLst/>
                </a:prstGeom>
                <a:solidFill>
                  <a:scrgbClr r="0" g="0" b="0">
                    <a:alpha val="0"/>
                  </a:scrgbClr>
                </a:solidFill>
              </p:spPr>
            </p:pic>
          </p:grpSp>
        </p:grpSp>
      </p:grpSp>
      <p:sp>
        <p:nvSpPr>
          <p:cNvPr id="13" name="Obdélník 12"/>
          <p:cNvSpPr/>
          <p:nvPr/>
        </p:nvSpPr>
        <p:spPr>
          <a:xfrm>
            <a:off x="539552" y="2838608"/>
            <a:ext cx="835292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Šablona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III/2 </a:t>
            </a:r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Inovace a zkvalitnění výuky prostřednictvím ICT (DUM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)</a:t>
            </a: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Sada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b="1" dirty="0" smtClean="0">
                <a:latin typeface="Book Antiqua" pitchFamily="18" charset="0"/>
              </a:rPr>
              <a:t>VY_32_INOVACE_08_02_01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solidFill>
                  <a:srgbClr val="000000"/>
                </a:solidFill>
                <a:latin typeface="Book Antiqua" pitchFamily="18" charset="0"/>
              </a:rPr>
              <a:t>DUM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01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39552" y="3861049"/>
            <a:ext cx="8604448" cy="2450164"/>
          </a:xfrm>
          <a:prstGeom prst="rect">
            <a:avLst/>
          </a:prstGeom>
          <a:noFill/>
        </p:spPr>
        <p:txBody>
          <a:bodyPr vert="horz" wrap="square" lIns="79507" tIns="39754" rIns="79507" bIns="39754" rtlCol="0">
            <a:spAutoFit/>
          </a:bodyPr>
          <a:lstStyle/>
          <a:p>
            <a:r>
              <a:rPr lang="cs-CZ" dirty="0" smtClean="0">
                <a:latin typeface="Book Antiqua" pitchFamily="18" charset="0"/>
              </a:rPr>
              <a:t>Datum </a:t>
            </a:r>
            <a:r>
              <a:rPr lang="cs-CZ" dirty="0">
                <a:latin typeface="Book Antiqua" pitchFamily="18" charset="0"/>
              </a:rPr>
              <a:t>ověření ve výuce:</a:t>
            </a:r>
            <a:r>
              <a:rPr lang="cs-CZ" b="1" dirty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22.2.2012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Ročník:</a:t>
            </a:r>
            <a:r>
              <a:rPr lang="cs-CZ" b="1" dirty="0">
                <a:latin typeface="Book Antiqua" pitchFamily="18" charset="0"/>
              </a:rPr>
              <a:t>		</a:t>
            </a:r>
            <a:r>
              <a:rPr lang="cs-CZ" b="1" dirty="0" smtClean="0">
                <a:latin typeface="Book Antiqua" pitchFamily="18" charset="0"/>
              </a:rPr>
              <a:t>	</a:t>
            </a:r>
            <a:r>
              <a:rPr lang="cs-CZ" b="1" dirty="0" smtClean="0">
                <a:latin typeface="Book Antiqua" pitchFamily="18" charset="0"/>
              </a:rPr>
              <a:t>7.</a:t>
            </a:r>
            <a:r>
              <a:rPr lang="cs-CZ" b="1" dirty="0">
                <a:latin typeface="Book Antiqua" pitchFamily="18" charset="0"/>
              </a:rPr>
              <a:t>			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Jméno autora: 		</a:t>
            </a:r>
            <a:r>
              <a:rPr lang="cs-CZ" dirty="0" smtClean="0">
                <a:latin typeface="Book Antiqua" pitchFamily="18" charset="0"/>
              </a:rPr>
              <a:t>Jan </a:t>
            </a:r>
            <a:r>
              <a:rPr lang="cs-CZ" dirty="0">
                <a:latin typeface="Book Antiqua" pitchFamily="18" charset="0"/>
              </a:rPr>
              <a:t>Klimeš</a:t>
            </a:r>
          </a:p>
          <a:p>
            <a:r>
              <a:rPr lang="cs-CZ" dirty="0">
                <a:latin typeface="Book Antiqua" pitchFamily="18" charset="0"/>
              </a:rPr>
              <a:t>Vzdělávací oblast:	</a:t>
            </a:r>
            <a:r>
              <a:rPr lang="cs-CZ" dirty="0" smtClean="0">
                <a:latin typeface="Book Antiqua" pitchFamily="18" charset="0"/>
              </a:rPr>
              <a:t>Matematika </a:t>
            </a:r>
            <a:r>
              <a:rPr lang="cs-CZ" dirty="0">
                <a:latin typeface="Book Antiqua" pitchFamily="18" charset="0"/>
              </a:rPr>
              <a:t>a její aplikace </a:t>
            </a:r>
          </a:p>
          <a:p>
            <a:r>
              <a:rPr lang="cs-CZ" dirty="0">
                <a:latin typeface="Book Antiqua" pitchFamily="18" charset="0"/>
              </a:rPr>
              <a:t>Tematická oblast:		</a:t>
            </a:r>
            <a:r>
              <a:rPr lang="cs-CZ" dirty="0" smtClean="0">
                <a:solidFill>
                  <a:srgbClr val="000000"/>
                </a:solidFill>
                <a:latin typeface="Book Antiqua" pitchFamily="18" charset="0"/>
              </a:rPr>
              <a:t>Poměr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Vzdělávací </a:t>
            </a:r>
            <a:r>
              <a:rPr lang="cs-CZ" dirty="0">
                <a:latin typeface="Book Antiqua" pitchFamily="18" charset="0"/>
              </a:rPr>
              <a:t>obor:		Matematika</a:t>
            </a:r>
            <a:r>
              <a:rPr lang="cs-CZ" b="1" dirty="0">
                <a:latin typeface="Book Antiqua" pitchFamily="18" charset="0"/>
              </a:rPr>
              <a:t>		</a:t>
            </a:r>
            <a:endParaRPr lang="cs-CZ" dirty="0"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Téma:		</a:t>
            </a:r>
            <a:r>
              <a:rPr lang="cs-CZ" dirty="0" smtClean="0">
                <a:latin typeface="Book Antiqua" pitchFamily="18" charset="0"/>
              </a:rPr>
              <a:t>	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Slovní </a:t>
            </a:r>
            <a:r>
              <a:rPr lang="cs-CZ" b="1" dirty="0">
                <a:solidFill>
                  <a:srgbClr val="000000"/>
                </a:solidFill>
                <a:latin typeface="Book Antiqua" pitchFamily="18" charset="0"/>
              </a:rPr>
              <a:t>úlohy – </a:t>
            </a:r>
            <a:r>
              <a:rPr lang="cs-CZ" b="1" dirty="0" smtClean="0">
                <a:solidFill>
                  <a:srgbClr val="000000"/>
                </a:solidFill>
                <a:latin typeface="Book Antiqua" pitchFamily="18" charset="0"/>
              </a:rPr>
              <a:t>poměr</a:t>
            </a:r>
            <a:endParaRPr lang="cs-CZ" b="1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dirty="0">
                <a:latin typeface="Book Antiqua" pitchFamily="18" charset="0"/>
              </a:rPr>
              <a:t>		</a:t>
            </a:r>
            <a:endParaRPr lang="cs-CZ" dirty="0">
              <a:solidFill>
                <a:srgbClr val="000000"/>
              </a:solidFill>
              <a:latin typeface="Book Antiqua" pitchFamily="18" charset="0"/>
            </a:endParaRPr>
          </a:p>
          <a:p>
            <a:r>
              <a:rPr lang="cs-CZ" sz="1000" dirty="0" smtClean="0">
                <a:solidFill>
                  <a:srgbClr val="000000"/>
                </a:solidFill>
                <a:latin typeface="Arial - 16"/>
              </a:rPr>
              <a:t>	</a:t>
            </a:r>
            <a:endParaRPr lang="cs-CZ" sz="1000" dirty="0">
              <a:solidFill>
                <a:srgbClr val="000000"/>
              </a:solidFill>
              <a:latin typeface="Arial - 16"/>
            </a:endParaRPr>
          </a:p>
        </p:txBody>
      </p:sp>
    </p:spTree>
    <p:extLst>
      <p:ext uri="{BB962C8B-B14F-4D97-AF65-F5344CB8AC3E}">
        <p14:creationId xmlns:p14="http://schemas.microsoft.com/office/powerpoint/2010/main" val="37731037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298" y="1268760"/>
            <a:ext cx="9073008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>
                <a:latin typeface="Book Antiqua" pitchFamily="18" charset="0"/>
              </a:rPr>
              <a:t>Podrobnější </a:t>
            </a:r>
            <a:r>
              <a:rPr lang="cs-CZ" sz="1400" b="1" dirty="0">
                <a:latin typeface="Book Antiqua" pitchFamily="18" charset="0"/>
              </a:rPr>
              <a:t>popis, co je cílem a obsahem</a:t>
            </a:r>
            <a:r>
              <a:rPr lang="cs-CZ" sz="1400" b="1" dirty="0" smtClean="0">
                <a:latin typeface="Book Antiqua" pitchFamily="18" charset="0"/>
              </a:rPr>
              <a:t>:</a:t>
            </a:r>
          </a:p>
          <a:p>
            <a:r>
              <a:rPr lang="cs-CZ" sz="1400" dirty="0" smtClean="0">
                <a:latin typeface="Book Antiqua" pitchFamily="18" charset="0"/>
              </a:rPr>
              <a:t>	Procvičení schopnost využití znalosti </a:t>
            </a:r>
            <a:r>
              <a:rPr lang="cs-CZ" sz="1400" dirty="0" smtClean="0">
                <a:latin typeface="Book Antiqua" pitchFamily="18" charset="0"/>
              </a:rPr>
              <a:t>pojmu poměr a </a:t>
            </a:r>
            <a:r>
              <a:rPr lang="cs-CZ" sz="1400" dirty="0" smtClean="0">
                <a:latin typeface="Book Antiqua" pitchFamily="18" charset="0"/>
              </a:rPr>
              <a:t>jejich aplikace ve slovních úlohách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Konkrétně</a:t>
            </a:r>
            <a:r>
              <a:rPr lang="cs-CZ" sz="1400" b="1" dirty="0">
                <a:latin typeface="Book Antiqua" pitchFamily="18" charset="0"/>
              </a:rPr>
              <a:t>:	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Poměr dvou a více veličin, rozdělení na části v daném poměru, 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uplatnění </a:t>
            </a:r>
            <a:r>
              <a:rPr lang="cs-CZ" sz="1400" dirty="0" smtClean="0">
                <a:latin typeface="Book Antiqua" pitchFamily="18" charset="0"/>
              </a:rPr>
              <a:t>znalosti významu pojmu poměr ve slovních úlohách</a:t>
            </a:r>
            <a:endParaRPr lang="cs-CZ" sz="1400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Způsob </a:t>
            </a:r>
            <a:r>
              <a:rPr lang="cs-CZ" sz="1400" b="1" dirty="0">
                <a:latin typeface="Book Antiqua" pitchFamily="18" charset="0"/>
              </a:rPr>
              <a:t>využití:	</a:t>
            </a:r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Vyučující předvede základní postupy řešení na typických úlohách.</a:t>
            </a:r>
          </a:p>
          <a:p>
            <a:r>
              <a:rPr lang="cs-CZ" sz="1400" dirty="0">
                <a:latin typeface="Book Antiqua" pitchFamily="18" charset="0"/>
              </a:rPr>
              <a:t>	</a:t>
            </a:r>
            <a:r>
              <a:rPr lang="cs-CZ" sz="1400" dirty="0" smtClean="0">
                <a:latin typeface="Book Antiqua" pitchFamily="18" charset="0"/>
              </a:rPr>
              <a:t>Poté </a:t>
            </a:r>
            <a:r>
              <a:rPr lang="cs-CZ" sz="1400" b="1" dirty="0" smtClean="0">
                <a:latin typeface="Book Antiqua" pitchFamily="18" charset="0"/>
              </a:rPr>
              <a:t>ž</a:t>
            </a:r>
            <a:r>
              <a:rPr lang="cs-CZ" sz="1400" dirty="0" smtClean="0">
                <a:latin typeface="Book Antiqua" pitchFamily="18" charset="0"/>
              </a:rPr>
              <a:t>áci </a:t>
            </a:r>
            <a:r>
              <a:rPr lang="cs-CZ" sz="1400" dirty="0">
                <a:latin typeface="Book Antiqua" pitchFamily="18" charset="0"/>
              </a:rPr>
              <a:t>obdrží zadání </a:t>
            </a:r>
            <a:r>
              <a:rPr lang="cs-CZ" sz="1400" dirty="0" smtClean="0">
                <a:latin typeface="Book Antiqua" pitchFamily="18" charset="0"/>
              </a:rPr>
              <a:t>dalších podobných příkladů a společně nebo samostatně je řeší.</a:t>
            </a:r>
          </a:p>
          <a:p>
            <a:r>
              <a:rPr lang="cs-CZ" sz="1400" dirty="0" smtClean="0">
                <a:latin typeface="Book Antiqua" pitchFamily="18" charset="0"/>
              </a:rPr>
              <a:t>	Správné </a:t>
            </a:r>
            <a:r>
              <a:rPr lang="cs-CZ" sz="1400" dirty="0">
                <a:latin typeface="Book Antiqua" pitchFamily="18" charset="0"/>
              </a:rPr>
              <a:t>řešení lze </a:t>
            </a:r>
            <a:r>
              <a:rPr lang="cs-CZ" sz="1400" dirty="0" smtClean="0">
                <a:latin typeface="Book Antiqua" pitchFamily="18" charset="0"/>
              </a:rPr>
              <a:t>poté vysvětlit </a:t>
            </a:r>
            <a:r>
              <a:rPr lang="cs-CZ" sz="1400" dirty="0">
                <a:latin typeface="Book Antiqua" pitchFamily="18" charset="0"/>
              </a:rPr>
              <a:t>za využití interaktivní </a:t>
            </a:r>
            <a:r>
              <a:rPr lang="cs-CZ" sz="1400" dirty="0" smtClean="0">
                <a:latin typeface="Book Antiqua" pitchFamily="18" charset="0"/>
              </a:rPr>
              <a:t>tabule nebo projektoru.</a:t>
            </a:r>
          </a:p>
          <a:p>
            <a:r>
              <a:rPr lang="cs-CZ" sz="1400" b="1" dirty="0" smtClean="0">
                <a:latin typeface="Book Antiqua" pitchFamily="18" charset="0"/>
              </a:rPr>
              <a:t>Čas:</a:t>
            </a:r>
            <a:r>
              <a:rPr lang="cs-CZ" sz="1400" dirty="0" smtClean="0">
                <a:latin typeface="Book Antiqua" pitchFamily="18" charset="0"/>
              </a:rPr>
              <a:t>	Vyučovací hodina (lze upravit dle vyspělosti žáků)</a:t>
            </a:r>
            <a:endParaRPr lang="cs-CZ" sz="1400" dirty="0">
              <a:latin typeface="Book Antiqua" pitchFamily="18" charset="0"/>
            </a:endParaRPr>
          </a:p>
          <a:p>
            <a:endParaRPr lang="cs-CZ" sz="1400" b="1" dirty="0" smtClean="0">
              <a:latin typeface="Book Antiqua" pitchFamily="18" charset="0"/>
            </a:endParaRPr>
          </a:p>
          <a:p>
            <a:r>
              <a:rPr lang="cs-CZ" sz="1400" b="1" dirty="0" smtClean="0">
                <a:latin typeface="Book Antiqua" pitchFamily="18" charset="0"/>
              </a:rPr>
              <a:t>Očekávané </a:t>
            </a:r>
            <a:r>
              <a:rPr lang="cs-CZ" sz="1400" b="1" dirty="0">
                <a:latin typeface="Book Antiqua" pitchFamily="18" charset="0"/>
              </a:rPr>
              <a:t>výstupy: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Žáci jsou schopni aplikovat </a:t>
            </a:r>
            <a:r>
              <a:rPr lang="cs-CZ" sz="1400" dirty="0">
                <a:latin typeface="Book Antiqua" pitchFamily="18" charset="0"/>
              </a:rPr>
              <a:t>znalost pojmu poměr </a:t>
            </a:r>
            <a:r>
              <a:rPr lang="cs-CZ" sz="1400" dirty="0" smtClean="0">
                <a:latin typeface="Book Antiqua" pitchFamily="18" charset="0"/>
              </a:rPr>
              <a:t>při </a:t>
            </a:r>
            <a:r>
              <a:rPr lang="cs-CZ" sz="1400" dirty="0" smtClean="0">
                <a:latin typeface="Book Antiqua" pitchFamily="18" charset="0"/>
              </a:rPr>
              <a:t>řešení slovních úloh</a:t>
            </a:r>
          </a:p>
          <a:p>
            <a:endParaRPr lang="cs-CZ" sz="1400" dirty="0">
              <a:latin typeface="Book Antiqua" pitchFamily="18" charset="0"/>
            </a:endParaRPr>
          </a:p>
          <a:p>
            <a:r>
              <a:rPr lang="cs-CZ" sz="1400" b="1" dirty="0">
                <a:latin typeface="Book Antiqua" pitchFamily="18" charset="0"/>
              </a:rPr>
              <a:t>Druh výukového zdroje:</a:t>
            </a:r>
            <a:endParaRPr lang="cs-CZ" sz="1400" dirty="0">
              <a:latin typeface="Book Antiqua" pitchFamily="18" charset="0"/>
            </a:endParaRPr>
          </a:p>
          <a:p>
            <a:r>
              <a:rPr lang="cs-CZ" sz="1400" dirty="0" smtClean="0">
                <a:latin typeface="Book Antiqua" pitchFamily="18" charset="0"/>
              </a:rPr>
              <a:t>	Výukový </a:t>
            </a:r>
            <a:r>
              <a:rPr lang="cs-CZ" sz="1400" dirty="0">
                <a:latin typeface="Book Antiqua" pitchFamily="18" charset="0"/>
              </a:rPr>
              <a:t>software a interaktivní tabule</a:t>
            </a:r>
          </a:p>
          <a:p>
            <a:r>
              <a:rPr lang="cs-CZ" sz="1400" b="1" dirty="0">
                <a:latin typeface="Book Antiqua" pitchFamily="18" charset="0"/>
              </a:rPr>
              <a:t>Klíčová slova:</a:t>
            </a:r>
            <a:endParaRPr lang="cs-CZ" sz="1400" dirty="0">
              <a:latin typeface="Book Antiqua" pitchFamily="18" charset="0"/>
            </a:endParaRPr>
          </a:p>
          <a:p>
            <a:r>
              <a:rPr lang="cs-CZ" dirty="0" smtClean="0">
                <a:latin typeface="Book Antiqua" pitchFamily="18" charset="0"/>
              </a:rPr>
              <a:t>	</a:t>
            </a:r>
            <a:r>
              <a:rPr lang="cs-CZ" dirty="0" smtClean="0">
                <a:latin typeface="Book Antiqua" pitchFamily="18" charset="0"/>
              </a:rPr>
              <a:t>poměr, rozdělení, část, </a:t>
            </a:r>
            <a:r>
              <a:rPr lang="cs-CZ" dirty="0" smtClean="0">
                <a:latin typeface="Book Antiqua" pitchFamily="18" charset="0"/>
              </a:rPr>
              <a:t>slovní úlohy</a:t>
            </a:r>
            <a:endParaRPr lang="cs-CZ" dirty="0">
              <a:latin typeface="Book Antiqua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275856" y="404664"/>
            <a:ext cx="259228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>
                <a:latin typeface="Book Antiqua" pitchFamily="18" charset="0"/>
              </a:rPr>
              <a:t>ANOTACE</a:t>
            </a:r>
            <a:r>
              <a:rPr lang="cs-CZ" b="1" dirty="0"/>
              <a:t>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48409" y="6021288"/>
            <a:ext cx="886678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atin typeface="Book Antiqua" pitchFamily="18" charset="0"/>
              </a:rPr>
              <a:t>Škola:	</a:t>
            </a:r>
            <a:endParaRPr lang="cs-CZ" dirty="0">
              <a:latin typeface="Book Antiqua" pitchFamily="18" charset="0"/>
            </a:endParaRPr>
          </a:p>
          <a:p>
            <a:r>
              <a:rPr lang="cs-CZ" b="1" dirty="0">
                <a:latin typeface="Book Antiqua" pitchFamily="18" charset="0"/>
              </a:rPr>
              <a:t>Základní škola Brno, Tuháčkova 25, příspěvková organizace </a:t>
            </a:r>
            <a:endParaRPr lang="cs-CZ" dirty="0">
              <a:latin typeface="Book Antiqu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97603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>
                <a:latin typeface="Bookman Old Style" pitchFamily="18" charset="0"/>
              </a:rPr>
              <a:t>Poměr</a:t>
            </a:r>
            <a:endParaRPr lang="cs-CZ" sz="7200" b="1" dirty="0">
              <a:latin typeface="Bookman Old Style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Bookman Old Style" pitchFamily="18" charset="0"/>
              </a:rPr>
              <a:t>Slovní úlohy</a:t>
            </a:r>
          </a:p>
          <a:p>
            <a:r>
              <a:rPr lang="cs-CZ" sz="1600" dirty="0" smtClean="0">
                <a:solidFill>
                  <a:schemeClr val="tx1"/>
                </a:solidFill>
                <a:latin typeface="Bookman Old Style" pitchFamily="18" charset="0"/>
              </a:rPr>
              <a:t>Vzorové řešení + příklady k řešení</a:t>
            </a:r>
            <a:endParaRPr lang="cs-CZ" sz="1600" dirty="0">
              <a:solidFill>
                <a:schemeClr val="tx1"/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Bookman Old Style" pitchFamily="18" charset="0"/>
              </a:rPr>
              <a:t>Základní pojmy</a:t>
            </a:r>
            <a:endParaRPr lang="cs-CZ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>
                <a:latin typeface="Bookman Old Style" pitchFamily="18" charset="0"/>
              </a:rPr>
              <a:t>Poměr udává vztah dvou i více veličin ve tvaru A:b</a:t>
            </a:r>
          </a:p>
          <a:p>
            <a:r>
              <a:rPr lang="cs-CZ" dirty="0" smtClean="0">
                <a:latin typeface="Bookman Old Style" pitchFamily="18" charset="0"/>
              </a:rPr>
              <a:t>Poměr můžeme krátit i rozšiřovat podobně jako zlomek</a:t>
            </a:r>
          </a:p>
          <a:p>
            <a:r>
              <a:rPr lang="cs-CZ" dirty="0" smtClean="0">
                <a:latin typeface="Bookman Old Style" pitchFamily="18" charset="0"/>
              </a:rPr>
              <a:t>Potkáváme se s ním i v běžném životě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err="1" smtClean="0">
                <a:latin typeface="Bookman Old Style" pitchFamily="18" charset="0"/>
              </a:rPr>
              <a:t>např</a:t>
            </a:r>
            <a:r>
              <a:rPr lang="cs-CZ" dirty="0" smtClean="0">
                <a:latin typeface="Bookman Old Style" pitchFamily="18" charset="0"/>
              </a:rPr>
              <a:t>:	sportovní výsledky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		potraviny a vaření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		stavební hmoty (příprava)			</a:t>
            </a:r>
            <a:r>
              <a:rPr lang="cs-CZ" dirty="0" smtClean="0">
                <a:latin typeface="Bookman Old Style" pitchFamily="18" charset="0"/>
              </a:rPr>
              <a:t>	</a:t>
            </a:r>
            <a:r>
              <a:rPr lang="cs-CZ" dirty="0" err="1" smtClean="0">
                <a:latin typeface="Bookman Old Style" pitchFamily="18" charset="0"/>
              </a:rPr>
              <a:t>geometie</a:t>
            </a:r>
            <a:r>
              <a:rPr lang="cs-CZ" dirty="0" smtClean="0">
                <a:latin typeface="Bookman Old Style" pitchFamily="18" charset="0"/>
              </a:rPr>
              <a:t> </a:t>
            </a:r>
            <a:r>
              <a:rPr lang="cs-CZ" dirty="0" smtClean="0">
                <a:latin typeface="Bookman Old Style" pitchFamily="18" charset="0"/>
              </a:rPr>
              <a:t>– podobnost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	</a:t>
            </a:r>
            <a:r>
              <a:rPr lang="cs-CZ" dirty="0" smtClean="0">
                <a:latin typeface="Bookman Old Style" pitchFamily="18" charset="0"/>
              </a:rPr>
              <a:t>	zeměpis </a:t>
            </a:r>
            <a:r>
              <a:rPr lang="cs-CZ" dirty="0" smtClean="0">
                <a:latin typeface="Bookman Old Style" pitchFamily="18" charset="0"/>
              </a:rPr>
              <a:t>– měřítko mapy</a:t>
            </a:r>
          </a:p>
          <a:p>
            <a:pPr>
              <a:buNone/>
            </a:pPr>
            <a:r>
              <a:rPr lang="cs-CZ" dirty="0" smtClean="0">
                <a:latin typeface="Bookman Old Style" pitchFamily="18" charset="0"/>
              </a:rPr>
              <a:t>			atd.</a:t>
            </a:r>
          </a:p>
          <a:p>
            <a:pPr>
              <a:buNone/>
            </a:pPr>
            <a:endParaRPr lang="cs-CZ" dirty="0" smtClean="0">
              <a:latin typeface="Baveuse" pitchFamily="2" charset="-18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č.1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Rozděl dřevěnou lať dlouhou 240 cm na tři části v poměru 3:4:5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	</a:t>
            </a:r>
            <a:r>
              <a:rPr lang="cs-CZ" sz="2600" dirty="0" smtClean="0">
                <a:latin typeface="Bookman Old Style" pitchFamily="18" charset="0"/>
              </a:rPr>
              <a:t>Počet dílků: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3+4+5= 12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lang="cs-CZ" sz="2600" baseline="0" dirty="0">
                <a:latin typeface="Bookman Old Style" pitchFamily="18" charset="0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2.	Délka dílku:		240 : 12 = 20 cm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3.	Odpověď: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	1.část…3 dílky…3.20 = </a:t>
            </a:r>
            <a:r>
              <a:rPr lang="cs-CZ" sz="2600" b="1" dirty="0" smtClean="0">
                <a:latin typeface="Bookman Old Style" pitchFamily="18" charset="0"/>
              </a:rPr>
              <a:t>60 cm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		</a:t>
            </a:r>
            <a:r>
              <a:rPr lang="cs-CZ" sz="2600" dirty="0" smtClean="0">
                <a:latin typeface="Bookman Old Style" pitchFamily="18" charset="0"/>
              </a:rPr>
              <a:t>2.část…4 dílky…4.20 = </a:t>
            </a:r>
            <a:r>
              <a:rPr lang="cs-CZ" sz="2600" b="1" dirty="0" smtClean="0">
                <a:latin typeface="Bookman Old Style" pitchFamily="18" charset="0"/>
              </a:rPr>
              <a:t>80 cm</a:t>
            </a:r>
            <a:endParaRPr kumimoji="0" lang="cs-CZ" sz="2600" b="1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	3.část…5 dílků…5.20 = </a:t>
            </a:r>
            <a:r>
              <a:rPr lang="cs-CZ" sz="2600" b="1" dirty="0" smtClean="0">
                <a:latin typeface="Bookman Old Style" pitchFamily="18" charset="0"/>
              </a:rPr>
              <a:t>100 cm</a:t>
            </a:r>
            <a:endParaRPr lang="cs-CZ" sz="2600" b="1" dirty="0">
              <a:latin typeface="Bookman Old Style" pitchFamily="18" charset="0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4.Zkouška:	60+80+100 = 240 cm</a:t>
            </a:r>
          </a:p>
        </p:txBody>
      </p:sp>
      <p:sp>
        <p:nvSpPr>
          <p:cNvPr id="6" name="Obdélník 5"/>
          <p:cNvSpPr/>
          <p:nvPr/>
        </p:nvSpPr>
        <p:spPr>
          <a:xfrm>
            <a:off x="1428728" y="2000240"/>
            <a:ext cx="571504" cy="1428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000232" y="2000240"/>
            <a:ext cx="571504" cy="1428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57224" y="2000240"/>
            <a:ext cx="571504" cy="14287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143240" y="2000240"/>
            <a:ext cx="571504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714744" y="2000240"/>
            <a:ext cx="571504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286248" y="2000240"/>
            <a:ext cx="571504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857752" y="2000240"/>
            <a:ext cx="571504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429256" y="2000240"/>
            <a:ext cx="571504" cy="14287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571736" y="2000240"/>
            <a:ext cx="571504" cy="1428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572264" y="2000240"/>
            <a:ext cx="571504" cy="14287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715272" y="2000240"/>
            <a:ext cx="571504" cy="14287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7143768" y="2000240"/>
            <a:ext cx="571504" cy="14287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6000760" y="2000240"/>
            <a:ext cx="571504" cy="14287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Bookman Old Style" pitchFamily="18" charset="0"/>
              </a:rPr>
              <a:t>Vzorový příklad č.2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000108"/>
            <a:ext cx="8229600" cy="142876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latin typeface="Calisto MT" pitchFamily="18" charset="0"/>
              </a:rPr>
              <a:t>	</a:t>
            </a:r>
            <a:r>
              <a:rPr lang="cs-CZ" sz="2600" dirty="0" smtClean="0">
                <a:latin typeface="Bookman Old Style" pitchFamily="18" charset="0"/>
              </a:rPr>
              <a:t>Benzín do motorové pily se míchá s olejem v poměru 50 : 4. Kolik oleje je potřeba přimíchat k 4 litrům benzínu?</a:t>
            </a:r>
          </a:p>
          <a:p>
            <a:pPr>
              <a:buNone/>
            </a:pPr>
            <a:endParaRPr lang="cs-CZ" sz="2600" dirty="0">
              <a:latin typeface="Bookman Old Style" pitchFamily="18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00034" y="2285992"/>
            <a:ext cx="8229600" cy="7969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j-ea"/>
                <a:cs typeface="+mj-cs"/>
              </a:rPr>
              <a:t>Řešení</a:t>
            </a: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8596" y="2928934"/>
            <a:ext cx="8229600" cy="37147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sto MT" pitchFamily="18" charset="0"/>
                <a:ea typeface="+mn-ea"/>
                <a:cs typeface="+mn-cs"/>
              </a:rPr>
              <a:t>	</a:t>
            </a: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1.	Zápis:		4 litry = 4000 ml….50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 dílů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600" dirty="0" smtClean="0">
                <a:latin typeface="Bookman Old Style" pitchFamily="18" charset="0"/>
              </a:rPr>
              <a:t>					x ml . . . . . . . . . . . . . 4 díl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lang="cs-CZ" sz="2600" baseline="0" dirty="0">
                <a:latin typeface="Bookman Old Style" pitchFamily="18" charset="0"/>
              </a:rPr>
              <a:t>	</a:t>
            </a: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2.	Výpočet:	x = 4000.4:50 = 320</a:t>
            </a:r>
          </a:p>
          <a:p>
            <a:pPr marL="342900" lvl="0" indent="-342900">
              <a:spcBef>
                <a:spcPct val="20000"/>
              </a:spcBef>
            </a:pPr>
            <a:r>
              <a:rPr kumimoji="0" lang="cs-CZ" sz="2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Bookman Old Style" pitchFamily="18" charset="0"/>
                <a:ea typeface="+mn-ea"/>
                <a:cs typeface="+mn-cs"/>
              </a:rPr>
              <a:t>	3.	Odpověď:</a:t>
            </a:r>
          </a:p>
          <a:p>
            <a:pPr marL="342900" lvl="0" indent="-342900">
              <a:spcBef>
                <a:spcPct val="20000"/>
              </a:spcBef>
            </a:pPr>
            <a:r>
              <a:rPr lang="cs-CZ" sz="2600" dirty="0" smtClean="0">
                <a:latin typeface="Bookman Old Style" pitchFamily="18" charset="0"/>
              </a:rPr>
              <a:t>			Ke 4 litrům benzínu je potřeba 			přimíchat 320 ml oleje.</a:t>
            </a:r>
            <a:endParaRPr kumimoji="0" lang="cs-CZ" sz="26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Bookman Old Style" pitchFamily="18" charset="0"/>
              <a:ea typeface="+mn-ea"/>
              <a:cs typeface="+mn-cs"/>
            </a:endParaRPr>
          </a:p>
        </p:txBody>
      </p:sp>
      <p:sp>
        <p:nvSpPr>
          <p:cNvPr id="9" name="Šipka doprava 8"/>
          <p:cNvSpPr/>
          <p:nvPr/>
        </p:nvSpPr>
        <p:spPr>
          <a:xfrm rot="16200000">
            <a:off x="8251057" y="3393281"/>
            <a:ext cx="642942" cy="14287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16200000">
            <a:off x="3679025" y="3393281"/>
            <a:ext cx="642942" cy="14287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 sadu jsou jabloně, hrušně a slivoně v poměru 13:16:31. Kolik je všech stromů, jestliže je 42 jabloní.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Do betonu se dává písek a cement v poměru 4:1. Kolik písku a kolik cementu je potřeba k přípravě 400 kg betonu?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Tři dělníci si mají rozdělit mzdu 18.000 Kč podle odpracovaných hodin v poměru 3:5:7.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Strany obdélníku jsou v poměru 3:2. Vypočítej jeho obsah, je-li jeho obvod 20 cm.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Barva se pro první nátěr míchá s vodou v poměru 3:1. Kolik vody musíme přimíchat k 750 gramům barvy?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Bookman Old Style" pitchFamily="18" charset="0"/>
              </a:rPr>
              <a:t>Příklady k řešení</a:t>
            </a:r>
            <a:endParaRPr lang="cs-CZ" b="1" dirty="0"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Bookman Old Style" pitchFamily="18" charset="0"/>
              </a:rPr>
              <a:t>V sadu jsou jabloně, hrušně a slivoně v poměru 13:16:31. Kolik je všech stromů, jestliže je 42 jabloní.					</a:t>
            </a:r>
          </a:p>
          <a:p>
            <a:pPr marL="514350" indent="-514350">
              <a:buNone/>
            </a:pPr>
            <a:r>
              <a:rPr lang="cs-CZ" b="1" dirty="0" smtClean="0">
                <a:latin typeface="Bookman Old Style" pitchFamily="18" charset="0"/>
              </a:rPr>
              <a:t>	(1 díl…42:13=4 stromy	dílů 13+16+31=60dílů	60.4 stromy = 240 stromů)</a:t>
            </a:r>
          </a:p>
          <a:p>
            <a:pPr marL="514350" indent="-514350">
              <a:buAutoNum type="arabicPeriod" startAt="2"/>
            </a:pPr>
            <a:r>
              <a:rPr lang="cs-CZ" dirty="0" smtClean="0">
                <a:latin typeface="Bookman Old Style" pitchFamily="18" charset="0"/>
              </a:rPr>
              <a:t>Do betonu se dává písek a cement v poměru 4:1. Kolik písku a kolik cementu je potřeba k přípravě 400 kg betonu?		</a:t>
            </a:r>
          </a:p>
          <a:p>
            <a:pPr marL="514350" indent="-514350">
              <a:buNone/>
            </a:pPr>
            <a:r>
              <a:rPr lang="cs-CZ" b="1" dirty="0" smtClean="0">
                <a:latin typeface="Bookman Old Style" pitchFamily="18" charset="0"/>
              </a:rPr>
              <a:t>	(400:</a:t>
            </a:r>
            <a:r>
              <a:rPr lang="cs-CZ" dirty="0" smtClean="0">
                <a:latin typeface="Bookman Old Style" pitchFamily="18" charset="0"/>
              </a:rPr>
              <a:t>(</a:t>
            </a:r>
            <a:r>
              <a:rPr lang="cs-CZ" b="1" dirty="0" smtClean="0">
                <a:latin typeface="Bookman Old Style" pitchFamily="18" charset="0"/>
              </a:rPr>
              <a:t>4+1</a:t>
            </a:r>
            <a:r>
              <a:rPr lang="cs-CZ" dirty="0" smtClean="0">
                <a:latin typeface="Bookman Old Style" pitchFamily="18" charset="0"/>
              </a:rPr>
              <a:t>)</a:t>
            </a:r>
            <a:r>
              <a:rPr lang="cs-CZ" b="1" dirty="0" smtClean="0">
                <a:latin typeface="Bookman Old Style" pitchFamily="18" charset="0"/>
              </a:rPr>
              <a:t> = 80 kg . . . písek . . . 4.80 = 320 kg)</a:t>
            </a:r>
          </a:p>
          <a:p>
            <a:pPr marL="514350" indent="-514350">
              <a:buNone/>
            </a:pPr>
            <a:r>
              <a:rPr lang="cs-CZ" dirty="0" smtClean="0">
                <a:latin typeface="Bookman Old Style" pitchFamily="18" charset="0"/>
              </a:rPr>
              <a:t>3.	Tři dělníci si mají rozdělit mzdu 18.000 Kč podle odpracovaných hodin v poměru 3:5:7.						</a:t>
            </a:r>
          </a:p>
          <a:p>
            <a:pPr marL="514350" indent="-514350">
              <a:buNone/>
            </a:pPr>
            <a:r>
              <a:rPr lang="cs-CZ" b="1" dirty="0" smtClean="0">
                <a:latin typeface="Bookman Old Style" pitchFamily="18" charset="0"/>
              </a:rPr>
              <a:t>	(3+5+7=15	18.000:15 = 1200	3600 Kč + 6000 Kč + 8400 Kč)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AutoNum type="arabicPeriod" startAt="4"/>
            </a:pPr>
            <a:r>
              <a:rPr lang="cs-CZ" dirty="0" smtClean="0">
                <a:latin typeface="Bookman Old Style" pitchFamily="18" charset="0"/>
              </a:rPr>
              <a:t>Strany obdélníku jsou v poměru 3:2. Vypočítej jeho obsah, je-li jeho obvod 20 cm.		</a:t>
            </a:r>
          </a:p>
          <a:p>
            <a:pPr marL="514350" indent="-514350">
              <a:buNone/>
            </a:pPr>
            <a:r>
              <a:rPr lang="cs-CZ" b="1" smtClean="0">
                <a:latin typeface="Bookman Old Style" pitchFamily="18" charset="0"/>
              </a:rPr>
              <a:t>	(S </a:t>
            </a:r>
            <a:r>
              <a:rPr lang="cs-CZ" b="1" dirty="0" smtClean="0">
                <a:latin typeface="Bookman Old Style" pitchFamily="18" charset="0"/>
              </a:rPr>
              <a:t>= 2.(a+b)	a+b = 20 </a:t>
            </a:r>
            <a:r>
              <a:rPr lang="cs-CZ" b="1" smtClean="0">
                <a:latin typeface="Bookman Old Style" pitchFamily="18" charset="0"/>
              </a:rPr>
              <a:t>: 2…a </a:t>
            </a:r>
            <a:r>
              <a:rPr lang="cs-CZ" b="1" dirty="0" smtClean="0">
                <a:latin typeface="Bookman Old Style" pitchFamily="18" charset="0"/>
              </a:rPr>
              <a:t>= 3x…b = 2x…a + b = 3x + 2x = 5x = 10…x = 2</a:t>
            </a:r>
            <a:r>
              <a:rPr lang="cs-CZ" b="1" smtClean="0">
                <a:latin typeface="Bookman Old Style" pitchFamily="18" charset="0"/>
              </a:rPr>
              <a:t>		strana </a:t>
            </a:r>
            <a:r>
              <a:rPr lang="cs-CZ" b="1" dirty="0" smtClean="0">
                <a:latin typeface="Bookman Old Style" pitchFamily="18" charset="0"/>
              </a:rPr>
              <a:t>a = 3.2 </a:t>
            </a:r>
            <a:r>
              <a:rPr lang="cs-CZ" b="1" smtClean="0">
                <a:latin typeface="Bookman Old Style" pitchFamily="18" charset="0"/>
              </a:rPr>
              <a:t>= 6cm</a:t>
            </a:r>
            <a:r>
              <a:rPr lang="cs-CZ" b="1" dirty="0" smtClean="0">
                <a:latin typeface="Bookman Old Style" pitchFamily="18" charset="0"/>
              </a:rPr>
              <a:t>	b = 2.2 = </a:t>
            </a:r>
            <a:r>
              <a:rPr lang="cs-CZ" b="1" smtClean="0">
                <a:latin typeface="Bookman Old Style" pitchFamily="18" charset="0"/>
              </a:rPr>
              <a:t>4 cm)</a:t>
            </a:r>
            <a:endParaRPr lang="cs-CZ" dirty="0" smtClean="0">
              <a:latin typeface="Bookman Old Style" pitchFamily="18" charset="0"/>
            </a:endParaRPr>
          </a:p>
          <a:p>
            <a:pPr marL="514350" indent="-514350">
              <a:buAutoNum type="arabicPeriod" startAt="5"/>
            </a:pPr>
            <a:r>
              <a:rPr lang="cs-CZ" dirty="0" smtClean="0">
                <a:latin typeface="Bookman Old Style" pitchFamily="18" charset="0"/>
              </a:rPr>
              <a:t>Barva se pro první nátěr míchá s vodou v poměru 3:1. Kolik vody musíme přimíchat k 750 gramům barvy?		</a:t>
            </a:r>
          </a:p>
          <a:p>
            <a:pPr marL="514350" indent="-514350">
              <a:buNone/>
            </a:pPr>
            <a:r>
              <a:rPr lang="cs-CZ" b="1" dirty="0" smtClean="0">
                <a:latin typeface="Bookman Old Style" pitchFamily="18" charset="0"/>
              </a:rPr>
              <a:t>	(3 díly…750 gramů…..1 díl = 750:3 = 250 gramů)	</a:t>
            </a:r>
          </a:p>
          <a:p>
            <a:pPr marL="514350" indent="-514350">
              <a:buNone/>
            </a:pPr>
            <a:r>
              <a:rPr lang="cs-CZ" b="1" dirty="0" smtClean="0">
                <a:latin typeface="Bookman Old Style" pitchFamily="18" charset="0"/>
              </a:rPr>
              <a:t>	</a:t>
            </a:r>
            <a:endParaRPr lang="cs-CZ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89</TotalTime>
  <Words>204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Poměr</vt:lpstr>
      <vt:lpstr>Základní pojmy</vt:lpstr>
      <vt:lpstr>Vzorový příklad č.1</vt:lpstr>
      <vt:lpstr>Vzorový příklad č.2</vt:lpstr>
      <vt:lpstr>Příklady k řešení</vt:lpstr>
      <vt:lpstr>Příklady k 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Computer</dc:creator>
  <cp:lastModifiedBy>klimes</cp:lastModifiedBy>
  <cp:revision>14</cp:revision>
  <dcterms:created xsi:type="dcterms:W3CDTF">2012-06-11T15:25:58Z</dcterms:created>
  <dcterms:modified xsi:type="dcterms:W3CDTF">2012-06-12T12:41:16Z</dcterms:modified>
</cp:coreProperties>
</file>