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64" r:id="rId3"/>
    <p:sldId id="256" r:id="rId4"/>
    <p:sldId id="259" r:id="rId5"/>
    <p:sldId id="260" r:id="rId6"/>
    <p:sldId id="261" r:id="rId7"/>
    <p:sldId id="257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91" autoAdjust="0"/>
    <p:restoredTop sz="94706" autoAdjust="0"/>
  </p:normalViewPr>
  <p:slideViewPr>
    <p:cSldViewPr>
      <p:cViewPr>
        <p:scale>
          <a:sx n="118" d="100"/>
          <a:sy n="118" d="100"/>
        </p:scale>
        <p:origin x="-798" y="3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77428" y="404664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 smtClean="0">
                <a:latin typeface="Book Antiqua" pitchFamily="18" charset="0"/>
              </a:rPr>
              <a:t>VY_32_INOVACE_08_02_02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02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 dirty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22.2.2012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7.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Poměr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Měřítko mapy a plánu – slovní úlohy</a:t>
            </a:r>
            <a:endParaRPr lang="cs-CZ" b="1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3103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Pochopení pojmu měřítko a následná aplikace této znalosti při řešení slovních úloh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Měřítko mapy a plánu, výpočet vzdáleností na mapě i ve skutečnosti, 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uplatnění znalosti měřítka ve slovních úlohách</a:t>
            </a:r>
          </a:p>
          <a:p>
            <a:r>
              <a:rPr lang="cs-CZ" sz="1400" b="1" dirty="0" smtClean="0">
                <a:latin typeface="Book Antiqua" pitchFamily="18" charset="0"/>
              </a:rPr>
              <a:t>Způsob </a:t>
            </a:r>
            <a:r>
              <a:rPr lang="cs-CZ" sz="1400" b="1" dirty="0">
                <a:latin typeface="Book Antiqua" pitchFamily="18" charset="0"/>
              </a:rPr>
              <a:t>využití:	</a:t>
            </a:r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předvede základní postupy řešení na typických úlohách.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</a:t>
            </a:r>
            <a:r>
              <a:rPr lang="cs-CZ" sz="1400" b="1" dirty="0" smtClean="0">
                <a:latin typeface="Book Antiqua" pitchFamily="18" charset="0"/>
              </a:rPr>
              <a:t>ž</a:t>
            </a:r>
            <a:r>
              <a:rPr lang="cs-CZ" sz="1400" dirty="0" smtClean="0">
                <a:latin typeface="Book Antiqua" pitchFamily="18" charset="0"/>
              </a:rPr>
              <a:t>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aplikovat </a:t>
            </a:r>
            <a:r>
              <a:rPr lang="cs-CZ" sz="1400" dirty="0">
                <a:latin typeface="Book Antiqua" pitchFamily="18" charset="0"/>
              </a:rPr>
              <a:t>znalost pojmu </a:t>
            </a:r>
            <a:r>
              <a:rPr lang="cs-CZ" sz="1400" dirty="0" smtClean="0">
                <a:latin typeface="Book Antiqua" pitchFamily="18" charset="0"/>
              </a:rPr>
              <a:t>měřítko mapy při řešení slovních úloh a v praxi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</a:t>
            </a:r>
            <a:r>
              <a:rPr lang="cs-CZ" sz="1400" dirty="0" smtClean="0">
                <a:latin typeface="Book Antiqua" pitchFamily="18" charset="0"/>
              </a:rPr>
              <a:t>tabule, vhodná pomůcka je školní atlas nebo turistická mapa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měřítko mapy, plán, slovní úloha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9760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latin typeface="Bookman Old Style" pitchFamily="18" charset="0"/>
              </a:rPr>
              <a:t>Měřítko</a:t>
            </a:r>
            <a:endParaRPr lang="cs-CZ" sz="72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ookman Old Style" pitchFamily="18" charset="0"/>
              </a:rPr>
              <a:t>Slovní úlohy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ookman Old Style" pitchFamily="18" charset="0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Základní pojmy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Bookman Old Style" pitchFamily="18" charset="0"/>
              </a:rPr>
              <a:t>Měřítko mapy (plánu, výkresu) udává poměr zmenšení skutečnosti</a:t>
            </a:r>
          </a:p>
          <a:p>
            <a:r>
              <a:rPr lang="cs-CZ" dirty="0" smtClean="0">
                <a:latin typeface="Bookman Old Style" pitchFamily="18" charset="0"/>
              </a:rPr>
              <a:t>Nejčastěji bývá zapsáno ve tvaru 1:x 	</a:t>
            </a:r>
          </a:p>
          <a:p>
            <a:pPr marL="0" indent="0">
              <a:buNone/>
            </a:pPr>
            <a:r>
              <a:rPr lang="cs-CZ" dirty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(čteme 1 ku x)</a:t>
            </a:r>
          </a:p>
          <a:p>
            <a:pPr marL="0" indent="0">
              <a:buNone/>
            </a:pPr>
            <a:r>
              <a:rPr lang="cs-CZ" dirty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znamená 1 cm na mapě je x cm ve skutečnosti</a:t>
            </a:r>
          </a:p>
          <a:p>
            <a:r>
              <a:rPr lang="cs-CZ" dirty="0" smtClean="0">
                <a:latin typeface="Bookman Old Style" pitchFamily="18" charset="0"/>
              </a:rPr>
              <a:t>Znalost měřítka využijeme v zeměpise, ale i v turistice nebo stavebnictví</a:t>
            </a:r>
          </a:p>
          <a:p>
            <a:r>
              <a:rPr lang="cs-CZ" dirty="0" smtClean="0">
                <a:latin typeface="Bookman Old Style" pitchFamily="18" charset="0"/>
              </a:rPr>
              <a:t>Často na mapách bývá pro lepší představu také grafické měřítko</a:t>
            </a:r>
          </a:p>
          <a:p>
            <a:pPr>
              <a:buNone/>
            </a:pPr>
            <a:endParaRPr lang="cs-CZ" dirty="0" smtClean="0">
              <a:latin typeface="Baveuse" pitchFamily="2" charset="-18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č.1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4287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Jaká je skutečná vzdálenost dvou měst v kilometrech, když jejich vzdálenost na mapě v měřítku 1: 750 000 je 9,2 cm?</a:t>
            </a: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928934"/>
            <a:ext cx="8229600" cy="3714776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1.	</a:t>
            </a:r>
            <a:r>
              <a:rPr lang="cs-CZ" sz="2600" dirty="0" smtClean="0">
                <a:latin typeface="Bookman Old Style" pitchFamily="18" charset="0"/>
              </a:rPr>
              <a:t>Zápis:	Nejjednodušší je využít postup 			pro řešení trojčlenkou.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>
                <a:latin typeface="Bookman Old Style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	měřítko. . . 	1 cm </a:t>
            </a:r>
            <a:r>
              <a:rPr lang="cs-CZ" sz="2600" dirty="0">
                <a:latin typeface="Bookman Old Style" pitchFamily="18" charset="0"/>
              </a:rPr>
              <a:t>(</a:t>
            </a:r>
            <a:r>
              <a:rPr lang="cs-CZ" sz="2600" dirty="0" smtClean="0">
                <a:latin typeface="Bookman Old Style" pitchFamily="18" charset="0"/>
              </a:rPr>
              <a:t>mapa)	750 000 cm (skutečnost)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vzdálenost	9,2 cm		x cm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baseline="0" dirty="0">
                <a:latin typeface="Bookman Old Style" pitchFamily="18" charset="0"/>
              </a:rPr>
              <a:t>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2.	Výpočet:	x = 750 000 ∙ 9,2 : 1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>
                <a:latin typeface="Bookman Old Style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		x = 6 900 000 cm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 	</a:t>
            </a:r>
          </a:p>
          <a:p>
            <a:pPr marL="342900" lvl="0" indent="-342900">
              <a:spcBef>
                <a:spcPct val="20000"/>
              </a:spcBef>
            </a:pPr>
            <a:endParaRPr lang="cs-CZ" sz="2600" dirty="0">
              <a:latin typeface="Bookman Old Style" pitchFamily="18" charset="0"/>
            </a:endParaRP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3.	Převedení: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 smtClean="0">
                <a:latin typeface="Bookman Old Style" pitchFamily="18" charset="0"/>
              </a:rPr>
              <a:t>			6 900 000 cm = 69 000 m = 69 km </a:t>
            </a:r>
            <a:endParaRPr lang="cs-CZ" sz="2600" b="1" dirty="0" smtClean="0">
              <a:latin typeface="Bookman Old Style" pitchFamily="18" charset="0"/>
            </a:endParaRP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	</a:t>
            </a:r>
            <a:endParaRPr lang="cs-CZ" sz="2600" dirty="0" smtClean="0">
              <a:latin typeface="Bookman Old Style" pitchFamily="18" charset="0"/>
            </a:endParaRP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4.	Odpověď: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>
                <a:latin typeface="Bookman Old Style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		Vzdálenost měst je 69 km.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  <p:sp>
        <p:nvSpPr>
          <p:cNvPr id="15" name="Šipka dolů 14"/>
          <p:cNvSpPr/>
          <p:nvPr/>
        </p:nvSpPr>
        <p:spPr>
          <a:xfrm flipH="1" flipV="1">
            <a:off x="4927118" y="3645024"/>
            <a:ext cx="144016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ů 19"/>
          <p:cNvSpPr/>
          <p:nvPr/>
        </p:nvSpPr>
        <p:spPr>
          <a:xfrm flipH="1" flipV="1">
            <a:off x="3075043" y="3645024"/>
            <a:ext cx="144016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42876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Urči měřítko plánu městské části, na kterém je hřiště o rozměrech  20 m krát 40 m znázorněno jako obdélník o rozměrech 16 mm krát 32 mm.</a:t>
            </a: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928934"/>
            <a:ext cx="8229600" cy="371477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1. Převedení na stejné jednotky je důležité!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>
                <a:latin typeface="Bookman Old Style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	20 m = 20 000 mm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2600" dirty="0">
                <a:latin typeface="Bookman Old Style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2.</a:t>
            </a:r>
            <a:r>
              <a:rPr lang="cs-CZ" sz="2600" dirty="0">
                <a:latin typeface="Bookman Old Style" pitchFamily="18" charset="0"/>
              </a:rPr>
              <a:t> Zápis:		</a:t>
            </a:r>
            <a:r>
              <a:rPr lang="cs-CZ" sz="2600" dirty="0" smtClean="0">
                <a:latin typeface="Bookman Old Style" pitchFamily="18" charset="0"/>
              </a:rPr>
              <a:t>mapa			skutečnost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kumimoji="0" lang="cs-CZ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	16 mm		20 000 mm		měřítko	1			x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2600" baseline="0" dirty="0">
                <a:latin typeface="Bookman Old Style" pitchFamily="18" charset="0"/>
              </a:rPr>
              <a:t>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3.	Výpočet:	x = 20 000 ∙ 1 : 16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2600" dirty="0">
                <a:latin typeface="Bookman Old Style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			x = 1250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3.	Odpověď: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 smtClean="0">
                <a:latin typeface="Bookman Old Style" pitchFamily="18" charset="0"/>
              </a:rPr>
              <a:t>			Plán je vyhotoven v měřítku 1:1250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  <p:sp>
        <p:nvSpPr>
          <p:cNvPr id="9" name="Šipka doprava 8"/>
          <p:cNvSpPr/>
          <p:nvPr/>
        </p:nvSpPr>
        <p:spPr>
          <a:xfrm rot="16200000">
            <a:off x="7490319" y="4543129"/>
            <a:ext cx="642942" cy="14287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6200000">
            <a:off x="2809799" y="4471121"/>
            <a:ext cx="642942" cy="14287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Příklady k 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Pan učitel naplánoval školní výlet. Na turistické mapě v měřítku </a:t>
            </a:r>
            <a:r>
              <a:rPr lang="cs-CZ" dirty="0" smtClean="0">
                <a:latin typeface="Bookman Old Style" pitchFamily="18" charset="0"/>
              </a:rPr>
              <a:t>1:75 </a:t>
            </a:r>
            <a:r>
              <a:rPr lang="cs-CZ" dirty="0" smtClean="0">
                <a:latin typeface="Bookman Old Style" pitchFamily="18" charset="0"/>
              </a:rPr>
              <a:t>000 má plánovaná trasa délku 21 cm. Kolik km žáci ujdou na výletě?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Jak vysoký bude model rozhledny, která má výšku 32 m. Model má být vyroben v měřítku 1 : 160.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Jaká je skutečná délka vlakové soupravy, jestliže délka modelu sestrojeného v měřítku 1:144 je </a:t>
            </a:r>
            <a:r>
              <a:rPr lang="cs-CZ" dirty="0" smtClean="0">
                <a:latin typeface="Bookman Old Style" pitchFamily="18" charset="0"/>
              </a:rPr>
              <a:t>620 mm?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Vypočítej skutečnou plochu obdélníkového pozemku. Na katastrální mapě v měřítku 1:2 880 má rozměry 4 cm krát 7 cm.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Práce s mapou:</a:t>
            </a:r>
          </a:p>
          <a:p>
            <a:pPr marL="0" indent="0">
              <a:buNone/>
            </a:pPr>
            <a:r>
              <a:rPr lang="cs-CZ" dirty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Na mapě Evropy najdi svoji obec nebo nejbližší větší 	město, změř na ní jeho vzdálenost od největších 	evropských měst a pak spočítej skutečné 	vzdálenosti podle měřítka mapy.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latin typeface="Bookman Old Style" pitchFamily="18" charset="0"/>
              </a:rPr>
              <a:t>Řešení: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200" dirty="0" smtClean="0">
                <a:latin typeface="Bookman Old Style" pitchFamily="18" charset="0"/>
              </a:rPr>
              <a:t>Pan učitel naplánoval školní výlet. Na turistické mapě v měřítku </a:t>
            </a:r>
            <a:r>
              <a:rPr lang="cs-CZ" sz="1200" dirty="0" smtClean="0">
                <a:latin typeface="Bookman Old Style" pitchFamily="18" charset="0"/>
              </a:rPr>
              <a:t>1:75 </a:t>
            </a:r>
            <a:r>
              <a:rPr lang="cs-CZ" sz="1200" dirty="0" smtClean="0">
                <a:latin typeface="Bookman Old Style" pitchFamily="18" charset="0"/>
              </a:rPr>
              <a:t>000 má plánovaná trasa délku 21 cm. Kolik km žáci ujdou na výletě</a:t>
            </a:r>
            <a:r>
              <a:rPr lang="cs-CZ" sz="1200" dirty="0" smtClean="0">
                <a:latin typeface="Bookman Old Style" pitchFamily="18" charset="0"/>
              </a:rPr>
              <a:t>?</a:t>
            </a:r>
          </a:p>
          <a:p>
            <a:pPr marL="514350" indent="-514350">
              <a:buNone/>
            </a:pPr>
            <a:r>
              <a:rPr lang="cs-CZ" sz="1200" dirty="0" smtClean="0">
                <a:latin typeface="Bookman Old Style" pitchFamily="18" charset="0"/>
              </a:rPr>
              <a:t>	</a:t>
            </a:r>
            <a:r>
              <a:rPr lang="cs-CZ" sz="2000" b="1" dirty="0" smtClean="0">
                <a:latin typeface="Bookman Old Style" pitchFamily="18" charset="0"/>
              </a:rPr>
              <a:t>x = 21· 750 000 : 1 = </a:t>
            </a:r>
            <a:r>
              <a:rPr lang="cs-CZ" sz="2000" b="1" dirty="0" err="1" smtClean="0">
                <a:latin typeface="Bookman Old Style" pitchFamily="18" charset="0"/>
              </a:rPr>
              <a:t>1</a:t>
            </a:r>
            <a:r>
              <a:rPr lang="cs-CZ" sz="2000" b="1" dirty="0" smtClean="0">
                <a:latin typeface="Bookman Old Style" pitchFamily="18" charset="0"/>
              </a:rPr>
              <a:t> 575 000 cm = 15,75 km</a:t>
            </a:r>
            <a:endParaRPr lang="cs-CZ" sz="1200" dirty="0" smtClean="0">
              <a:latin typeface="Bookman Old Style" pitchFamily="18" charset="0"/>
            </a:endParaRPr>
          </a:p>
          <a:p>
            <a:pPr marL="514350" indent="-514350">
              <a:buAutoNum type="arabicPeriod" startAt="2"/>
            </a:pPr>
            <a:r>
              <a:rPr lang="cs-CZ" sz="1200" dirty="0" smtClean="0">
                <a:latin typeface="Bookman Old Style" pitchFamily="18" charset="0"/>
              </a:rPr>
              <a:t>Jak </a:t>
            </a:r>
            <a:r>
              <a:rPr lang="cs-CZ" sz="1200" dirty="0" smtClean="0">
                <a:latin typeface="Bookman Old Style" pitchFamily="18" charset="0"/>
              </a:rPr>
              <a:t>vysoký bude model rozhledny, která má výšku 32 m. Model má být vyroben v měřítku 1 : 160</a:t>
            </a:r>
            <a:r>
              <a:rPr lang="cs-CZ" sz="1200" dirty="0" smtClean="0">
                <a:latin typeface="Bookman Old Style" pitchFamily="18" charset="0"/>
              </a:rPr>
              <a:t>.</a:t>
            </a:r>
          </a:p>
          <a:p>
            <a:pPr marL="514350" indent="-514350">
              <a:buNone/>
            </a:pPr>
            <a:r>
              <a:rPr lang="cs-CZ" sz="1200" dirty="0" smtClean="0">
                <a:latin typeface="Bookman Old Style" pitchFamily="18" charset="0"/>
              </a:rPr>
              <a:t>	</a:t>
            </a:r>
            <a:r>
              <a:rPr lang="cs-CZ" sz="2000" b="1" dirty="0" smtClean="0">
                <a:latin typeface="Bookman Old Style" pitchFamily="18" charset="0"/>
              </a:rPr>
              <a:t>32 m = 3 200 cm 	x = 1·3 200:160 = 20 cm</a:t>
            </a:r>
            <a:endParaRPr lang="cs-CZ" sz="1200" dirty="0" smtClean="0">
              <a:latin typeface="Bookman Old Style" pitchFamily="18" charset="0"/>
            </a:endParaRPr>
          </a:p>
          <a:p>
            <a:pPr marL="514350" indent="-514350">
              <a:buAutoNum type="arabicPeriod" startAt="3"/>
            </a:pPr>
            <a:r>
              <a:rPr lang="cs-CZ" sz="1200" dirty="0" smtClean="0">
                <a:latin typeface="Bookman Old Style" pitchFamily="18" charset="0"/>
              </a:rPr>
              <a:t>Jaká </a:t>
            </a:r>
            <a:r>
              <a:rPr lang="cs-CZ" sz="1200" dirty="0" smtClean="0">
                <a:latin typeface="Bookman Old Style" pitchFamily="18" charset="0"/>
              </a:rPr>
              <a:t>je skutečná délka vlakové soupravy, jestliže délka modelu sestrojeného v měřítku 1:144 je </a:t>
            </a:r>
            <a:r>
              <a:rPr lang="cs-CZ" sz="1200" dirty="0" smtClean="0">
                <a:latin typeface="Bookman Old Style" pitchFamily="18" charset="0"/>
              </a:rPr>
              <a:t>620 </a:t>
            </a:r>
            <a:r>
              <a:rPr lang="cs-CZ" sz="1200" dirty="0" smtClean="0">
                <a:latin typeface="Bookman Old Style" pitchFamily="18" charset="0"/>
              </a:rPr>
              <a:t>mm</a:t>
            </a:r>
            <a:r>
              <a:rPr lang="cs-CZ" sz="1200" dirty="0" smtClean="0">
                <a:latin typeface="Bookman Old Style" pitchFamily="18" charset="0"/>
              </a:rPr>
              <a:t>?</a:t>
            </a:r>
          </a:p>
          <a:p>
            <a:pPr marL="514350" indent="-514350">
              <a:buNone/>
            </a:pPr>
            <a:r>
              <a:rPr lang="cs-CZ" sz="1200" dirty="0" smtClean="0">
                <a:latin typeface="Bookman Old Style" pitchFamily="18" charset="0"/>
              </a:rPr>
              <a:t>	</a:t>
            </a:r>
            <a:r>
              <a:rPr lang="cs-CZ" sz="2000" b="1" dirty="0" smtClean="0">
                <a:latin typeface="Bookman Old Style" pitchFamily="18" charset="0"/>
              </a:rPr>
              <a:t>x = 620·144:1 = 89 280 mm = 89,28 m</a:t>
            </a:r>
            <a:endParaRPr lang="cs-CZ" sz="1200" dirty="0" smtClean="0">
              <a:latin typeface="Bookman Old Style" pitchFamily="18" charset="0"/>
            </a:endParaRPr>
          </a:p>
          <a:p>
            <a:pPr marL="514350" indent="-514350">
              <a:buAutoNum type="arabicPeriod" startAt="4"/>
            </a:pPr>
            <a:r>
              <a:rPr lang="cs-CZ" sz="1200" dirty="0" smtClean="0">
                <a:latin typeface="Bookman Old Style" pitchFamily="18" charset="0"/>
              </a:rPr>
              <a:t>Vypočítej </a:t>
            </a:r>
            <a:r>
              <a:rPr lang="cs-CZ" sz="1200" dirty="0" smtClean="0">
                <a:latin typeface="Bookman Old Style" pitchFamily="18" charset="0"/>
              </a:rPr>
              <a:t>skutečnou plochu obdélníkového pozemku. Na katastrální mapě v měřítku 1:2 880 má rozměry 4 cm krát 7 cm</a:t>
            </a:r>
            <a:r>
              <a:rPr lang="cs-CZ" sz="1200" dirty="0" smtClean="0">
                <a:latin typeface="Bookman Old Style" pitchFamily="18" charset="0"/>
              </a:rPr>
              <a:t>.</a:t>
            </a:r>
          </a:p>
          <a:p>
            <a:pPr marL="514350" indent="-514350">
              <a:buNone/>
            </a:pPr>
            <a:r>
              <a:rPr lang="cs-CZ" sz="1200" dirty="0" smtClean="0">
                <a:latin typeface="Bookman Old Style" pitchFamily="18" charset="0"/>
              </a:rPr>
              <a:t>	</a:t>
            </a:r>
            <a:r>
              <a:rPr lang="cs-CZ" sz="2000" b="1" dirty="0" smtClean="0">
                <a:latin typeface="Bookman Old Style" pitchFamily="18" charset="0"/>
              </a:rPr>
              <a:t>skutečná šířka	4·2880 = 11 520 cm = 115,2 m</a:t>
            </a:r>
          </a:p>
          <a:p>
            <a:pPr marL="514350" indent="-514350">
              <a:buNone/>
            </a:pPr>
            <a:r>
              <a:rPr lang="cs-CZ" sz="2000" b="1" dirty="0" smtClean="0">
                <a:latin typeface="Bookman Old Style" pitchFamily="18" charset="0"/>
              </a:rPr>
              <a:t>	</a:t>
            </a:r>
            <a:r>
              <a:rPr lang="cs-CZ" sz="2000" b="1" dirty="0" smtClean="0">
                <a:latin typeface="Bookman Old Style" pitchFamily="18" charset="0"/>
              </a:rPr>
              <a:t>skutečná délka 	</a:t>
            </a:r>
            <a:r>
              <a:rPr lang="cs-CZ" sz="2000" b="1" dirty="0" smtClean="0">
                <a:solidFill>
                  <a:prstClr val="black"/>
                </a:solidFill>
                <a:latin typeface="Bookman Old Style" pitchFamily="18" charset="0"/>
              </a:rPr>
              <a:t>7</a:t>
            </a:r>
            <a:r>
              <a:rPr lang="cs-CZ" sz="2000" b="1" dirty="0" smtClean="0">
                <a:solidFill>
                  <a:prstClr val="black"/>
                </a:solidFill>
                <a:latin typeface="Bookman Old Style" pitchFamily="18" charset="0"/>
              </a:rPr>
              <a:t>·2880 </a:t>
            </a:r>
            <a:r>
              <a:rPr lang="cs-CZ" sz="2000" b="1" dirty="0" smtClean="0">
                <a:solidFill>
                  <a:prstClr val="black"/>
                </a:solidFill>
                <a:latin typeface="Bookman Old Style" pitchFamily="18" charset="0"/>
              </a:rPr>
              <a:t>= </a:t>
            </a:r>
            <a:r>
              <a:rPr lang="cs-CZ" sz="2000" b="1" dirty="0" smtClean="0">
                <a:solidFill>
                  <a:prstClr val="black"/>
                </a:solidFill>
                <a:latin typeface="Bookman Old Style" pitchFamily="18" charset="0"/>
              </a:rPr>
              <a:t>20 160 cm = 201,6 m</a:t>
            </a:r>
          </a:p>
          <a:p>
            <a:pPr marL="514350" indent="-51435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Bookman Old Style" pitchFamily="18" charset="0"/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  <a:latin typeface="Bookman Old Style" pitchFamily="18" charset="0"/>
              </a:rPr>
              <a:t>plocha		S = 115,2·201,6 = 23 224,32 m</a:t>
            </a:r>
            <a:r>
              <a:rPr lang="cs-CZ" sz="2000" b="1" baseline="30000" dirty="0" smtClean="0">
                <a:solidFill>
                  <a:prstClr val="black"/>
                </a:solidFill>
                <a:latin typeface="Bookman Old Style" pitchFamily="18" charset="0"/>
              </a:rPr>
              <a:t>2</a:t>
            </a:r>
            <a:endParaRPr lang="cs-CZ" sz="1200" baseline="30000" dirty="0" smtClean="0">
              <a:latin typeface="Bookman Old Style" pitchFamily="18" charset="0"/>
            </a:endParaRPr>
          </a:p>
          <a:p>
            <a:pPr marL="514350" indent="-514350">
              <a:buNone/>
            </a:pPr>
            <a:r>
              <a:rPr lang="cs-CZ" sz="1200" dirty="0" smtClean="0">
                <a:latin typeface="Bookman Old Style" pitchFamily="18" charset="0"/>
              </a:rPr>
              <a:t>5.	Práce </a:t>
            </a:r>
            <a:r>
              <a:rPr lang="cs-CZ" sz="1200" dirty="0" smtClean="0">
                <a:latin typeface="Bookman Old Style" pitchFamily="18" charset="0"/>
              </a:rPr>
              <a:t>s mapou:</a:t>
            </a:r>
          </a:p>
          <a:p>
            <a:pPr marL="0" indent="0">
              <a:buNone/>
            </a:pPr>
            <a:r>
              <a:rPr lang="cs-CZ" sz="1200" dirty="0">
                <a:latin typeface="Bookman Old Style" pitchFamily="18" charset="0"/>
              </a:rPr>
              <a:t>	</a:t>
            </a:r>
            <a:r>
              <a:rPr lang="cs-CZ" sz="1200" dirty="0" smtClean="0">
                <a:latin typeface="Bookman Old Style" pitchFamily="18" charset="0"/>
              </a:rPr>
              <a:t>Na mapě Evropy najdi svoji obec nebo nejbližší větší </a:t>
            </a:r>
            <a:r>
              <a:rPr lang="cs-CZ" sz="1200" dirty="0" smtClean="0">
                <a:latin typeface="Bookman Old Style" pitchFamily="18" charset="0"/>
              </a:rPr>
              <a:t>město</a:t>
            </a:r>
            <a:r>
              <a:rPr lang="cs-CZ" sz="1200" dirty="0" smtClean="0">
                <a:latin typeface="Bookman Old Style" pitchFamily="18" charset="0"/>
              </a:rPr>
              <a:t>, změř na ní jeho vzdálenost od </a:t>
            </a:r>
            <a:r>
              <a:rPr lang="cs-CZ" sz="1200" dirty="0" smtClean="0">
                <a:latin typeface="Bookman Old Style" pitchFamily="18" charset="0"/>
              </a:rPr>
              <a:t>	největších </a:t>
            </a:r>
            <a:r>
              <a:rPr lang="cs-CZ" sz="1200" dirty="0" smtClean="0">
                <a:latin typeface="Bookman Old Style" pitchFamily="18" charset="0"/>
              </a:rPr>
              <a:t>	evropských měst a pak spočítej skutečné </a:t>
            </a:r>
            <a:r>
              <a:rPr lang="cs-CZ" sz="1200" dirty="0" smtClean="0">
                <a:latin typeface="Bookman Old Style" pitchFamily="18" charset="0"/>
              </a:rPr>
              <a:t> vzdálenosti </a:t>
            </a:r>
            <a:r>
              <a:rPr lang="cs-CZ" sz="1200" dirty="0" smtClean="0">
                <a:latin typeface="Bookman Old Style" pitchFamily="18" charset="0"/>
              </a:rPr>
              <a:t>podle měřítka mapy</a:t>
            </a:r>
            <a:r>
              <a:rPr lang="cs-CZ" sz="1200" dirty="0" smtClean="0">
                <a:latin typeface="Bookman Old Style" pitchFamily="18" charset="0"/>
              </a:rPr>
              <a:t>.</a:t>
            </a:r>
          </a:p>
          <a:p>
            <a:pPr marL="0" indent="0">
              <a:buNone/>
            </a:pPr>
            <a:r>
              <a:rPr lang="cs-CZ" sz="1200" dirty="0" smtClean="0">
                <a:latin typeface="Bookman Old Style" pitchFamily="18" charset="0"/>
              </a:rPr>
              <a:t>	</a:t>
            </a:r>
            <a:r>
              <a:rPr lang="cs-CZ" sz="1200" b="1" dirty="0" smtClean="0">
                <a:latin typeface="Bookman Old Style" pitchFamily="18" charset="0"/>
              </a:rPr>
              <a:t>řešení podle konkrétních možností školy </a:t>
            </a:r>
            <a:r>
              <a:rPr lang="cs-CZ" sz="1200" b="1" smtClean="0">
                <a:latin typeface="Bookman Old Style" pitchFamily="18" charset="0"/>
              </a:rPr>
              <a:t>a žáků</a:t>
            </a:r>
            <a:endParaRPr lang="cs-CZ" sz="12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517108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226</TotalTime>
  <Words>192</Words>
  <Application>Microsoft Office PowerPoint</Application>
  <PresentationFormat>Předvádění na obrazovce (4:3)</PresentationFormat>
  <Paragraphs>94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Měřítko</vt:lpstr>
      <vt:lpstr>Základní pojmy</vt:lpstr>
      <vt:lpstr>Vzorový příklad č.1</vt:lpstr>
      <vt:lpstr>Vzorový příklad č.2</vt:lpstr>
      <vt:lpstr>Příklady k řešení</vt:lpstr>
      <vt:lpstr>Řešení: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Computer</cp:lastModifiedBy>
  <cp:revision>24</cp:revision>
  <dcterms:created xsi:type="dcterms:W3CDTF">2012-06-11T15:25:58Z</dcterms:created>
  <dcterms:modified xsi:type="dcterms:W3CDTF">2012-06-18T19:01:11Z</dcterms:modified>
</cp:coreProperties>
</file>