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56" r:id="rId4"/>
    <p:sldId id="268" r:id="rId5"/>
    <p:sldId id="262" r:id="rId6"/>
    <p:sldId id="263" r:id="rId7"/>
    <p:sldId id="260" r:id="rId8"/>
    <p:sldId id="261" r:id="rId9"/>
    <p:sldId id="25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3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VY_32_INOVACE_08_02_02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02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21.3.2012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Trojčlenka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</a:t>
            </a:r>
            <a:r>
              <a:rPr lang="cs-CZ" b="1" dirty="0">
                <a:solidFill>
                  <a:srgbClr val="000000"/>
                </a:solidFill>
                <a:latin typeface="Book Antiqua" pitchFamily="18" charset="0"/>
              </a:rPr>
              <a:t>úlohy – 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trojčlenka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1163227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Procvičení schopnost využití znalostí řešení trojčlenky, rozeznat přímou a nepřímou úměrnost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řešení slovních úloh pomocí trojčlenky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Způsob využití:	</a:t>
            </a: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nejprve zopakuje rozdíl mezi přímou a nepřímou úměrností a předvede základní postupy 	řešení trojčlenky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znalosti postupů řešení </a:t>
            </a:r>
            <a:r>
              <a:rPr lang="cs-CZ" sz="1400" dirty="0" err="1" smtClean="0">
                <a:latin typeface="Book Antiqua" pitchFamily="18" charset="0"/>
              </a:rPr>
              <a:t>trojčlenkypři</a:t>
            </a:r>
            <a:r>
              <a:rPr lang="cs-CZ" sz="1400" dirty="0" smtClean="0">
                <a:latin typeface="Book Antiqua" pitchFamily="18" charset="0"/>
              </a:rPr>
              <a:t> řešení slovních úloh.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přímá úměrnost, nepřímá úměrnost, trojčlenka, 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209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27203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TROJČLENKA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ÚMĚRNOST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latin typeface="Book Antiqua" pitchFamily="18" charset="0"/>
              </a:rPr>
              <a:t>Přímá úměrnost</a:t>
            </a:r>
          </a:p>
          <a:p>
            <a:pPr>
              <a:buNone/>
            </a:pPr>
            <a:r>
              <a:rPr lang="cs-CZ" sz="2400" b="1" dirty="0" smtClean="0">
                <a:latin typeface="Book Antiqua" pitchFamily="18" charset="0"/>
              </a:rPr>
              <a:t>	</a:t>
            </a:r>
            <a:r>
              <a:rPr lang="cs-CZ" sz="2400" dirty="0" smtClean="0">
                <a:latin typeface="Book Antiqua" pitchFamily="18" charset="0"/>
              </a:rPr>
              <a:t>Vztah dvou veličin, pro které platí:</a:t>
            </a:r>
          </a:p>
          <a:p>
            <a:pPr>
              <a:buNone/>
            </a:pPr>
            <a:r>
              <a:rPr lang="cs-CZ" sz="2400" b="1" dirty="0" smtClean="0">
                <a:latin typeface="Book Antiqua" pitchFamily="18" charset="0"/>
              </a:rPr>
              <a:t>	Kolikrát se zvětší jedna, tolikrát se zvětší druhá.</a:t>
            </a:r>
          </a:p>
          <a:p>
            <a:pPr>
              <a:buNone/>
            </a:pPr>
            <a:endParaRPr lang="cs-CZ" sz="2400" b="1" dirty="0" smtClean="0">
              <a:latin typeface="Book Antiqua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Book Antiqua" pitchFamily="18" charset="0"/>
              </a:rPr>
              <a:t>Např. </a:t>
            </a:r>
            <a:r>
              <a:rPr lang="cs-CZ" sz="2400" dirty="0" smtClean="0">
                <a:latin typeface="Book Antiqua" pitchFamily="18" charset="0"/>
              </a:rPr>
              <a:t>cena benzínu - načerpané litry</a:t>
            </a:r>
            <a:endParaRPr lang="cs-CZ" sz="2400" b="1" dirty="0" smtClean="0">
              <a:latin typeface="Book Antiqua" pitchFamily="18" charset="0"/>
            </a:endParaRPr>
          </a:p>
          <a:p>
            <a:pPr>
              <a:buNone/>
            </a:pPr>
            <a:endParaRPr lang="cs-CZ" sz="2400" b="1" dirty="0" smtClean="0">
              <a:latin typeface="Book Antiqua" pitchFamily="18" charset="0"/>
            </a:endParaRPr>
          </a:p>
          <a:p>
            <a:r>
              <a:rPr lang="cs-CZ" sz="2400" b="1" dirty="0" smtClean="0">
                <a:latin typeface="Book Antiqua" pitchFamily="18" charset="0"/>
              </a:rPr>
              <a:t>Nepřímá úměrnost</a:t>
            </a:r>
          </a:p>
          <a:p>
            <a:pPr>
              <a:buNone/>
            </a:pPr>
            <a:r>
              <a:rPr lang="cs-CZ" sz="2400" b="1" dirty="0" smtClean="0">
                <a:latin typeface="Book Antiqua" pitchFamily="18" charset="0"/>
              </a:rPr>
              <a:t>	</a:t>
            </a:r>
            <a:r>
              <a:rPr lang="cs-CZ" sz="2400" dirty="0" smtClean="0">
                <a:latin typeface="Book Antiqua" pitchFamily="18" charset="0"/>
              </a:rPr>
              <a:t>Vztah dvou veličin, pro které platí:</a:t>
            </a:r>
          </a:p>
          <a:p>
            <a:pPr>
              <a:buNone/>
            </a:pPr>
            <a:r>
              <a:rPr lang="cs-CZ" sz="2400" b="1" dirty="0" smtClean="0">
                <a:latin typeface="Book Antiqua" pitchFamily="18" charset="0"/>
              </a:rPr>
              <a:t>	Kolikrát se zvětší jedna, tolikrát se zvětší druhá.</a:t>
            </a:r>
          </a:p>
          <a:p>
            <a:pPr>
              <a:buNone/>
            </a:pPr>
            <a:endParaRPr lang="cs-CZ" sz="2400" b="1" dirty="0" smtClean="0">
              <a:latin typeface="Book Antiqua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Book Antiqua" pitchFamily="18" charset="0"/>
              </a:rPr>
              <a:t>Např. </a:t>
            </a:r>
            <a:r>
              <a:rPr lang="cs-CZ" sz="2400" dirty="0" smtClean="0">
                <a:latin typeface="Book Antiqua" pitchFamily="18" charset="0"/>
              </a:rPr>
              <a:t>rychlost jízdy – doba dojetí do určitého místa</a:t>
            </a:r>
            <a:r>
              <a:rPr lang="cs-CZ" sz="2400" b="1" dirty="0" smtClean="0">
                <a:latin typeface="Book Antiqua" pitchFamily="18" charset="0"/>
              </a:rPr>
              <a:t>	</a:t>
            </a:r>
          </a:p>
          <a:p>
            <a:endParaRPr lang="cs-CZ" sz="2400" b="1" dirty="0" smtClean="0">
              <a:latin typeface="Book Antiqua" pitchFamily="18" charset="0"/>
            </a:endParaRPr>
          </a:p>
          <a:p>
            <a:endParaRPr lang="cs-CZ" sz="2400" b="1" dirty="0" smtClean="0">
              <a:latin typeface="Book Antiqua" pitchFamily="18" charset="0"/>
            </a:endParaRPr>
          </a:p>
          <a:p>
            <a:endParaRPr lang="cs-CZ" sz="2400" b="1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 Antiqua" pitchFamily="18" charset="0"/>
              </a:rPr>
              <a:t>Rozcvička</a:t>
            </a:r>
            <a:endParaRPr lang="cs-CZ" b="1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None/>
            </a:pPr>
            <a:r>
              <a:rPr lang="cs-CZ" sz="2800" b="1" dirty="0" smtClean="0">
                <a:latin typeface="Bookman Old Style" pitchFamily="18" charset="0"/>
              </a:rPr>
              <a:t>Př.</a:t>
            </a:r>
            <a:r>
              <a:rPr lang="cs-CZ" sz="2800" dirty="0" smtClean="0">
                <a:latin typeface="Bookman Old Style" pitchFamily="18" charset="0"/>
              </a:rPr>
              <a:t>	Rozhodni, zda se jedná o závislost, která 	je přímá nebo nepřímá úměrnost. Nebo 	zda se jedná o jinou situaci.</a:t>
            </a:r>
          </a:p>
          <a:p>
            <a:pPr marL="514350" indent="-514350">
              <a:buNone/>
            </a:pPr>
            <a:endParaRPr lang="cs-CZ" sz="2800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Počet ujetých km a čas jízdy (stálá rychlost)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Počet zedníků a doba potřebná na postavení zdi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Hmotnost člověka a jeho věk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Cena nákupu a počet nakoupených rohlíků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Spotřeba automobilu a vzdálenost ujetá na stejný objem nádrže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Počet vajec a doba potřebná k jejich uvaření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Délka strany čtverce a jeho obvod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latin typeface="Bookman Old Style" pitchFamily="18" charset="0"/>
              </a:rPr>
              <a:t>Délka strany čtverce a jeho objem</a:t>
            </a:r>
            <a:endParaRPr lang="cs-CZ" sz="2400" dirty="0" smtClean="0">
              <a:latin typeface="Bookman Old Style" pitchFamily="18" charset="0"/>
            </a:endParaRPr>
          </a:p>
          <a:p>
            <a:pPr marL="514350" lvl="0" indent="-514350">
              <a:buNone/>
            </a:pPr>
            <a:endParaRPr lang="cs-CZ" sz="2800" dirty="0" smtClean="0">
              <a:solidFill>
                <a:prstClr val="black"/>
              </a:solidFill>
              <a:latin typeface="Bookman Old Style" pitchFamily="18" charset="0"/>
            </a:endParaRPr>
          </a:p>
          <a:p>
            <a:pPr marL="914400" lvl="1" indent="-514350">
              <a:buNone/>
            </a:pPr>
            <a:endParaRPr lang="cs-CZ" sz="2400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 Antiqua" pitchFamily="18" charset="0"/>
              </a:rPr>
              <a:t>Řešení trojčlenky</a:t>
            </a:r>
            <a:endParaRPr lang="cs-CZ" b="1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Book Antiqua" pitchFamily="18" charset="0"/>
              </a:rPr>
              <a:t>Základem </a:t>
            </a:r>
            <a:r>
              <a:rPr lang="cs-CZ" sz="2800" dirty="0" smtClean="0">
                <a:solidFill>
                  <a:prstClr val="black"/>
                </a:solidFill>
                <a:latin typeface="Book Antiqua" pitchFamily="18" charset="0"/>
              </a:rPr>
              <a:t>je správný zápis.</a:t>
            </a:r>
          </a:p>
          <a:p>
            <a:pPr marL="514350" lvl="0" indent="-514350"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Book Antiqua" pitchFamily="18" charset="0"/>
              </a:rPr>
              <a:t>Důležité </a:t>
            </a:r>
            <a:r>
              <a:rPr lang="cs-CZ" sz="2800" dirty="0" smtClean="0">
                <a:solidFill>
                  <a:prstClr val="black"/>
                </a:solidFill>
                <a:latin typeface="Book Antiqua" pitchFamily="18" charset="0"/>
              </a:rPr>
              <a:t>je rozlišit, zda se jedná o přímou nebo nepřímou úměrnost.</a:t>
            </a:r>
          </a:p>
          <a:p>
            <a:pPr marL="514350" lvl="0" indent="-514350"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Book Antiqua" pitchFamily="18" charset="0"/>
              </a:rPr>
              <a:t>Nezbytné </a:t>
            </a:r>
            <a:r>
              <a:rPr lang="cs-CZ" sz="2800" dirty="0" smtClean="0">
                <a:solidFill>
                  <a:prstClr val="black"/>
                </a:solidFill>
                <a:latin typeface="Book Antiqua" pitchFamily="18" charset="0"/>
              </a:rPr>
              <a:t>je vždy pod sebou zapsat správné hodnoty.</a:t>
            </a:r>
          </a:p>
          <a:p>
            <a:pPr marL="514350" lvl="0" indent="-514350"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Book Antiqua" pitchFamily="18" charset="0"/>
              </a:rPr>
              <a:t>Samozřejmostí </a:t>
            </a:r>
            <a:r>
              <a:rPr lang="cs-CZ" sz="2800" dirty="0" smtClean="0">
                <a:solidFill>
                  <a:prstClr val="black"/>
                </a:solidFill>
                <a:latin typeface="Book Antiqua" pitchFamily="18" charset="0"/>
              </a:rPr>
              <a:t>musí být převedení všech údajů na stejné jednotky.</a:t>
            </a:r>
          </a:p>
          <a:p>
            <a:pPr marL="514350" lvl="0" indent="-514350"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Book Antiqua" pitchFamily="18" charset="0"/>
              </a:rPr>
              <a:t>Výhodná </a:t>
            </a:r>
            <a:r>
              <a:rPr lang="cs-CZ" sz="2800" dirty="0" smtClean="0">
                <a:solidFill>
                  <a:prstClr val="black"/>
                </a:solidFill>
                <a:latin typeface="Book Antiqua" pitchFamily="18" charset="0"/>
              </a:rPr>
              <a:t>bývá znalost práce se zlomky, zejména krácení.</a:t>
            </a:r>
            <a:endParaRPr lang="cs-CZ" sz="2800" b="1" dirty="0" smtClean="0">
              <a:solidFill>
                <a:prstClr val="black"/>
              </a:solidFill>
              <a:latin typeface="Book Antiqua" pitchFamily="18" charset="0"/>
            </a:endParaRPr>
          </a:p>
          <a:p>
            <a:pPr marL="914400" lvl="1" indent="-514350">
              <a:buNone/>
            </a:pPr>
            <a:endParaRPr lang="cs-CZ" sz="2400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14300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V továrně vyrobí za osmihodinovou směnu 112 výrobků. Kolik výrobků vyrobí za prodlouženou desetihodinovou směnu?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714620"/>
            <a:ext cx="8229600" cy="250033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Je zřejmé, že se jedná o přímou úměrnost.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1. Zápis:		8 hodin. . . 112 výrobků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10 hodin. . . x výrobků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První šipku píšeme vždy od neznámé </a:t>
            </a:r>
            <a:r>
              <a:rPr lang="cs-CZ" sz="2600" dirty="0" err="1" smtClean="0">
                <a:latin typeface="Bookman Old Style" pitchFamily="18" charset="0"/>
              </a:rPr>
              <a:t>x</a:t>
            </a:r>
            <a:r>
              <a:rPr lang="cs-CZ" sz="2600" dirty="0" smtClean="0">
                <a:latin typeface="Bookman Old Style" pitchFamily="18" charset="0"/>
              </a:rPr>
              <a:t>.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</a:t>
            </a:r>
            <a:r>
              <a:rPr lang="cs-CZ" sz="2600" dirty="0" smtClean="0">
                <a:latin typeface="Bookman Old Style" pitchFamily="18" charset="0"/>
              </a:rPr>
              <a:t>8 hodin. . . 112 výrobků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				10 hodin. . . x výrobků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	Druhou šipku děláme „stejným“ směrem. x je větší než 112 výrobků, druhá šipka také míří od většího k menšímu.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				8 hodin. . . 112 výrobků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				10 hodin. . . x výrobků	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20" name="Šipka dolů 19"/>
          <p:cNvSpPr/>
          <p:nvPr/>
        </p:nvSpPr>
        <p:spPr>
          <a:xfrm flipV="1">
            <a:off x="3143240" y="4643446"/>
            <a:ext cx="45719" cy="50006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 flipV="1">
            <a:off x="5715008" y="3714752"/>
            <a:ext cx="71438" cy="50006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5786" y="5286388"/>
            <a:ext cx="7643866" cy="136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lang="cs-CZ" dirty="0" smtClean="0">
                <a:latin typeface="Bookman Old Style" pitchFamily="18" charset="0"/>
              </a:rPr>
              <a:t>2. Výpočet:	postupujeme po šipkách, začínáme u neznámé x</a:t>
            </a:r>
          </a:p>
          <a:p>
            <a:pPr marL="342900" lvl="0" indent="-342900">
              <a:spcBef>
                <a:spcPct val="20000"/>
              </a:spcBef>
              <a:defRPr/>
            </a:pPr>
            <a:endParaRPr lang="cs-CZ" dirty="0" smtClean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b="1" dirty="0" smtClean="0">
                <a:latin typeface="Bookman Old Style" pitchFamily="18" charset="0"/>
              </a:rPr>
              <a:t>x = 112·10:8=140 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dirty="0" smtClean="0">
                <a:latin typeface="Bookman Old Style" pitchFamily="18" charset="0"/>
              </a:rPr>
              <a:t>3. Odpověď:	Za prodlouženou směnu vyrobí 114 výrobků.</a:t>
            </a:r>
          </a:p>
        </p:txBody>
      </p:sp>
      <p:sp>
        <p:nvSpPr>
          <p:cNvPr id="9" name="Šipka dolů 8"/>
          <p:cNvSpPr/>
          <p:nvPr/>
        </p:nvSpPr>
        <p:spPr>
          <a:xfrm flipV="1">
            <a:off x="5715008" y="4643446"/>
            <a:ext cx="71438" cy="50006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00013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Automobil ujede cestu z Brna do Plzně za 3 hodiny průměrnou rychlostí 9O km/</a:t>
            </a:r>
            <a:r>
              <a:rPr lang="cs-CZ" sz="2600" dirty="0" err="1" smtClean="0">
                <a:latin typeface="Bookman Old Style" pitchFamily="18" charset="0"/>
              </a:rPr>
              <a:t>h</a:t>
            </a:r>
            <a:r>
              <a:rPr lang="cs-CZ" sz="2600" dirty="0" smtClean="0">
                <a:latin typeface="Bookman Old Style" pitchFamily="18" charset="0"/>
              </a:rPr>
              <a:t>. Jakou rychlostí jel autobus, kterému cesta trvala 4 a půl hodiny?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714620"/>
            <a:ext cx="8229600" cy="392909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</a:t>
            </a:r>
            <a:r>
              <a:rPr lang="cs-CZ" sz="2600" dirty="0" smtClean="0">
                <a:latin typeface="Bookman Old Style" pitchFamily="18" charset="0"/>
              </a:rPr>
              <a:t>Zápis:		90 km/h . . . . 3 hod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	 x km/h . . . . </a:t>
            </a:r>
            <a:r>
              <a:rPr lang="cs-CZ" sz="2600" dirty="0" smtClean="0">
                <a:latin typeface="Bookman Old Style" pitchFamily="18" charset="0"/>
              </a:rPr>
              <a:t>4,5 hod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rychlost autobusu je menší než rychlost automobilu, šipka míří od menšího k většímu, proto je šipka od trojky ke 4,5 hod.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Výpočet:		x = 90·3:4,5 =  60 km/h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Autobus jel rychlostí 60 km/</a:t>
            </a:r>
            <a:r>
              <a:rPr lang="cs-CZ" sz="2600" dirty="0" err="1" smtClean="0">
                <a:latin typeface="Bookman Old Style" pitchFamily="18" charset="0"/>
              </a:rPr>
              <a:t>h</a:t>
            </a:r>
            <a:r>
              <a:rPr lang="cs-CZ" sz="2600" dirty="0" smtClean="0">
                <a:latin typeface="Bookman Old Style" pitchFamily="18" charset="0"/>
              </a:rPr>
              <a:t>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21" name="Šipka dolů 20"/>
          <p:cNvSpPr/>
          <p:nvPr/>
        </p:nvSpPr>
        <p:spPr>
          <a:xfrm rot="10800000">
            <a:off x="4071934" y="3000372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 rot="10800000" flipV="1">
            <a:off x="7786710" y="3000372"/>
            <a:ext cx="45719" cy="642942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Příklady k řešení: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36 cihel váží 27 kg. Kolik váží 150 cihel?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1 kg šunky stojí 160 Kč. Kolik šunky si koupil Lojza, když </a:t>
            </a:r>
            <a:r>
              <a:rPr lang="cs-CZ" smtClean="0">
                <a:latin typeface="Bookman Old Style" pitchFamily="18" charset="0"/>
              </a:rPr>
              <a:t>platil 54,40,- Kč.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Tričko po slevě 25 % stojí 450 Kč. O kolik je tričko levnější než před slevou.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pomazánkovém másle je 33 % tuku. Kolik tuku je v 150 g krabičce?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Aby žák dostal z matematiky na vysvědčení výbornou, musí získat ze všech testů alespoň 85 % bodů. Kolik bodů z celkových 130 musí získat </a:t>
            </a:r>
            <a:r>
              <a:rPr lang="cs-CZ" dirty="0" err="1" smtClean="0">
                <a:latin typeface="Bookman Old Style" pitchFamily="18" charset="0"/>
              </a:rPr>
              <a:t>jedničkář</a:t>
            </a:r>
            <a:r>
              <a:rPr lang="cs-CZ" dirty="0" smtClean="0">
                <a:latin typeface="Bookman Old Style" pitchFamily="18" charset="0"/>
              </a:rPr>
              <a:t>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Řešení: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Z 35 žáků má 11 žáků dvojku z matematiky. Kolik je to %.	</a:t>
            </a:r>
            <a:r>
              <a:rPr lang="cs-CZ" b="1" dirty="0" smtClean="0">
                <a:latin typeface="Bookman Old Style" pitchFamily="18" charset="0"/>
              </a:rPr>
              <a:t>(31,43 %)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Původní rozpočet 4 mil. Kč na stavbu domu byl překročen o 235.000 Kč. O kolik % byl rozpočet překročen?	</a:t>
            </a:r>
            <a:r>
              <a:rPr lang="cs-CZ" b="1" dirty="0" smtClean="0">
                <a:latin typeface="Bookman Old Style" pitchFamily="18" charset="0"/>
              </a:rPr>
              <a:t>(Rozpočet byl překročen o 5,875 %)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Tričko po slevě 25 % stojí 450 Kč. O kolik je tričko levnější než před slevou.	</a:t>
            </a:r>
            <a:r>
              <a:rPr lang="cs-CZ" b="1" dirty="0" smtClean="0">
                <a:latin typeface="Bookman Old Style" pitchFamily="18" charset="0"/>
              </a:rPr>
              <a:t>(Tričko je levnější o 150 Kč)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pomazánkovém másle je 33 % tuku. Kolik tuku je v 150 g krabičce?		</a:t>
            </a:r>
            <a:r>
              <a:rPr lang="cs-CZ" b="1" dirty="0" smtClean="0">
                <a:latin typeface="Bookman Old Style" pitchFamily="18" charset="0"/>
              </a:rPr>
              <a:t>(49,5 g tuku)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Aby žák dostal z matematiky na vysvědčení výbornou, musí získat ze všech testů alespoň 85 % bodů. Kolik bodů z celkových 130 musí získat </a:t>
            </a:r>
            <a:r>
              <a:rPr lang="cs-CZ" dirty="0" err="1" smtClean="0">
                <a:latin typeface="Bookman Old Style" pitchFamily="18" charset="0"/>
              </a:rPr>
              <a:t>jedničkář</a:t>
            </a:r>
            <a:r>
              <a:rPr lang="cs-CZ" dirty="0" smtClean="0">
                <a:latin typeface="Bookman Old Style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dirty="0" smtClean="0">
                <a:latin typeface="Bookman Old Style" pitchFamily="18" charset="0"/>
              </a:rPr>
              <a:t>(85 % = 110,5 bodů…minimum je 111 bodů)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220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TROJČLENKA</vt:lpstr>
      <vt:lpstr>ÚMĚRNOST</vt:lpstr>
      <vt:lpstr>Rozcvička</vt:lpstr>
      <vt:lpstr>Řešení trojčlenky</vt:lpstr>
      <vt:lpstr>Vzorový příklad č.1</vt:lpstr>
      <vt:lpstr>Vzorový příklad č.2</vt:lpstr>
      <vt:lpstr>Příklady k řešení: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33</cp:revision>
  <dcterms:created xsi:type="dcterms:W3CDTF">2012-06-11T15:25:58Z</dcterms:created>
  <dcterms:modified xsi:type="dcterms:W3CDTF">2012-06-20T10:49:24Z</dcterms:modified>
</cp:coreProperties>
</file>