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3"/>
  </p:notesMasterIdLst>
  <p:sldIdLst>
    <p:sldId id="266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1" autoAdjust="0"/>
    <p:restoredTop sz="94706" autoAdjust="0"/>
  </p:normalViewPr>
  <p:slideViewPr>
    <p:cSldViewPr>
      <p:cViewPr>
        <p:scale>
          <a:sx n="100" d="100"/>
          <a:sy n="100" d="100"/>
        </p:scale>
        <p:origin x="-294" y="-1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EE43C4-FB59-4C5F-A27B-808DB188CAF8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F5CC29-21DE-476F-AF2F-8EF51D3AD8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1059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100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5E6B4-0BF7-45C8-A87F-4CB7BE37744C}" type="datetimeFigureOut">
              <a:rPr lang="cs-CZ" smtClean="0"/>
              <a:pPr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140738" y="332656"/>
            <a:ext cx="7150556" cy="2433944"/>
            <a:chOff x="1108710" y="260648"/>
            <a:chExt cx="7150556" cy="2433944"/>
          </a:xfrm>
        </p:grpSpPr>
        <p:sp>
          <p:nvSpPr>
            <p:cNvPr id="7" name="TextovéPole 6"/>
            <p:cNvSpPr txBox="1"/>
            <p:nvPr/>
          </p:nvSpPr>
          <p:spPr>
            <a:xfrm>
              <a:off x="1977390" y="2306531"/>
              <a:ext cx="5230336" cy="388061"/>
            </a:xfrm>
            <a:prstGeom prst="rect">
              <a:avLst/>
            </a:prstGeom>
            <a:noFill/>
          </p:spPr>
          <p:txBody>
            <a:bodyPr vert="horz" wrap="square" lIns="79507" tIns="39754" rIns="79507" bIns="39754" rtlCol="0">
              <a:spAutoFit/>
            </a:bodyPr>
            <a:lstStyle/>
            <a:p>
              <a:r>
                <a:rPr lang="cs-CZ" sz="2000" dirty="0">
                  <a:solidFill>
                    <a:schemeClr val="bg1"/>
                  </a:solidFill>
                  <a:latin typeface="Book Antiqua" pitchFamily="18" charset="0"/>
                </a:rPr>
                <a:t>CZ.1.07/1.4.00/21.2634 "Učíme se moderně"</a:t>
              </a:r>
            </a:p>
          </p:txBody>
        </p:sp>
        <p:grpSp>
          <p:nvGrpSpPr>
            <p:cNvPr id="8" name="Skupina 7"/>
            <p:cNvGrpSpPr/>
            <p:nvPr/>
          </p:nvGrpSpPr>
          <p:grpSpPr>
            <a:xfrm>
              <a:off x="1108710" y="260648"/>
              <a:ext cx="7150556" cy="1899164"/>
              <a:chOff x="1097280" y="86346"/>
              <a:chExt cx="7150556" cy="1899164"/>
            </a:xfrm>
          </p:grpSpPr>
          <p:sp>
            <p:nvSpPr>
              <p:cNvPr id="9" name="TextovéPole 8"/>
              <p:cNvSpPr txBox="1"/>
              <p:nvPr/>
            </p:nvSpPr>
            <p:spPr>
              <a:xfrm>
                <a:off x="1431625" y="86346"/>
                <a:ext cx="6280750" cy="541949"/>
              </a:xfrm>
              <a:prstGeom prst="rect">
                <a:avLst/>
              </a:prstGeom>
              <a:noFill/>
            </p:spPr>
            <p:txBody>
              <a:bodyPr vert="horz" wrap="square" lIns="79507" tIns="39754" rIns="79507" bIns="39754" rtlCol="0">
                <a:spAutoFit/>
              </a:bodyPr>
              <a:lstStyle/>
              <a:p>
                <a:r>
                  <a:rPr lang="cs-CZ" sz="2000" dirty="0">
                    <a:solidFill>
                      <a:srgbClr val="FFFFFF"/>
                    </a:solidFill>
                    <a:latin typeface="Book Antiqua" pitchFamily="18" charset="0"/>
                  </a:rPr>
                  <a:t>Digitální učební </a:t>
                </a:r>
                <a:r>
                  <a:rPr lang="cs-CZ" sz="2000" dirty="0" smtClean="0">
                    <a:solidFill>
                      <a:srgbClr val="FFFFFF"/>
                    </a:solidFill>
                    <a:latin typeface="Book Antiqua" pitchFamily="18" charset="0"/>
                  </a:rPr>
                  <a:t>materiál </a:t>
                </a:r>
                <a:r>
                  <a:rPr lang="cs-CZ" sz="2000" dirty="0">
                    <a:solidFill>
                      <a:srgbClr val="FFFFFF"/>
                    </a:solidFill>
                    <a:latin typeface="Book Antiqua" pitchFamily="18" charset="0"/>
                  </a:rPr>
                  <a:t>zpracovaný v rámci projektu</a:t>
                </a:r>
              </a:p>
              <a:p>
                <a:endParaRPr lang="cs-CZ" sz="1000" dirty="0">
                  <a:solidFill>
                    <a:srgbClr val="FFFFFF"/>
                  </a:solidFill>
                  <a:latin typeface="Arial - 16"/>
                </a:endParaRPr>
              </a:p>
            </p:txBody>
          </p:sp>
          <p:grpSp>
            <p:nvGrpSpPr>
              <p:cNvPr id="10" name="Skupina 9"/>
              <p:cNvGrpSpPr/>
              <p:nvPr/>
            </p:nvGrpSpPr>
            <p:grpSpPr>
              <a:xfrm>
                <a:off x="1097280" y="689366"/>
                <a:ext cx="7150556" cy="1296144"/>
                <a:chOff x="1165860" y="692696"/>
                <a:chExt cx="7150556" cy="1296144"/>
              </a:xfrm>
            </p:grpSpPr>
            <p:sp>
              <p:nvSpPr>
                <p:cNvPr id="11" name="Obdélník 10"/>
                <p:cNvSpPr/>
                <p:nvPr/>
              </p:nvSpPr>
              <p:spPr>
                <a:xfrm>
                  <a:off x="1165860" y="692696"/>
                  <a:ext cx="7150556" cy="1296144"/>
                </a:xfrm>
                <a:prstGeom prst="rect">
                  <a:avLst/>
                </a:prstGeom>
                <a:solidFill>
                  <a:schemeClr val="bg1"/>
                </a:solidFill>
                <a:ln w="76200"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pic>
              <p:nvPicPr>
                <p:cNvPr id="12" name="Obrázek 11"/>
                <p:cNvPicPr>
                  <a:picLocks/>
                </p:cNvPicPr>
                <p:nvPr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xmlns="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268730" y="840842"/>
                  <a:ext cx="6853657" cy="999852"/>
                </a:xfrm>
                <a:prstGeom prst="rect">
                  <a:avLst/>
                </a:prstGeom>
                <a:solidFill>
                  <a:scrgbClr r="0" g="0" b="0">
                    <a:alpha val="0"/>
                  </a:scrgbClr>
                </a:solidFill>
              </p:spPr>
            </p:pic>
          </p:grpSp>
        </p:grpSp>
      </p:grpSp>
      <p:sp>
        <p:nvSpPr>
          <p:cNvPr id="13" name="Obdélník 12"/>
          <p:cNvSpPr/>
          <p:nvPr/>
        </p:nvSpPr>
        <p:spPr>
          <a:xfrm>
            <a:off x="539552" y="2838608"/>
            <a:ext cx="83529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Šablona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:		III/2 </a:t>
            </a:r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Inovace a zkvalitnění výuky prostřednictvím ICT (DUM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)</a:t>
            </a:r>
          </a:p>
          <a:p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Sada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:		</a:t>
            </a:r>
            <a:r>
              <a:rPr lang="cs-CZ" b="1" dirty="0">
                <a:latin typeface="Book Antiqua" pitchFamily="18" charset="0"/>
              </a:rPr>
              <a:t>VY_32_INOVACE_08_02_04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DUM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:		04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9552" y="3861049"/>
            <a:ext cx="8604448" cy="2450164"/>
          </a:xfrm>
          <a:prstGeom prst="rect">
            <a:avLst/>
          </a:prstGeom>
          <a:noFill/>
        </p:spPr>
        <p:txBody>
          <a:bodyPr vert="horz" wrap="square" lIns="79507" tIns="39754" rIns="79507" bIns="39754" rtlCol="0">
            <a:spAutoFit/>
          </a:bodyPr>
          <a:lstStyle/>
          <a:p>
            <a:r>
              <a:rPr lang="cs-CZ" dirty="0" smtClean="0">
                <a:latin typeface="Book Antiqua" pitchFamily="18" charset="0"/>
              </a:rPr>
              <a:t>Datum </a:t>
            </a:r>
            <a:r>
              <a:rPr lang="cs-CZ" dirty="0">
                <a:latin typeface="Book Antiqua" pitchFamily="18" charset="0"/>
              </a:rPr>
              <a:t>ověření ve výuce:</a:t>
            </a:r>
            <a:r>
              <a:rPr lang="cs-CZ" b="1" dirty="0">
                <a:latin typeface="Book Antiqua" pitchFamily="18" charset="0"/>
              </a:rPr>
              <a:t>	</a:t>
            </a:r>
            <a:r>
              <a:rPr lang="cs-CZ" b="1" dirty="0" smtClean="0">
                <a:latin typeface="Book Antiqua" pitchFamily="18" charset="0"/>
              </a:rPr>
              <a:t>30.5.2012</a:t>
            </a:r>
            <a:endParaRPr lang="cs-CZ" dirty="0"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Ročník:</a:t>
            </a:r>
            <a:r>
              <a:rPr lang="cs-CZ" b="1" dirty="0">
                <a:latin typeface="Book Antiqua" pitchFamily="18" charset="0"/>
              </a:rPr>
              <a:t>		</a:t>
            </a:r>
            <a:r>
              <a:rPr lang="cs-CZ" b="1" dirty="0" smtClean="0">
                <a:latin typeface="Book Antiqua" pitchFamily="18" charset="0"/>
              </a:rPr>
              <a:t>	7.</a:t>
            </a:r>
            <a:r>
              <a:rPr lang="cs-CZ" b="1" dirty="0">
                <a:latin typeface="Book Antiqua" pitchFamily="18" charset="0"/>
              </a:rPr>
              <a:t>					</a:t>
            </a:r>
            <a:endParaRPr lang="cs-CZ" dirty="0"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Jméno autora: 		</a:t>
            </a:r>
            <a:r>
              <a:rPr lang="cs-CZ" dirty="0" smtClean="0">
                <a:latin typeface="Book Antiqua" pitchFamily="18" charset="0"/>
              </a:rPr>
              <a:t>Jan </a:t>
            </a:r>
            <a:r>
              <a:rPr lang="cs-CZ" dirty="0">
                <a:latin typeface="Book Antiqua" pitchFamily="18" charset="0"/>
              </a:rPr>
              <a:t>Klimeš</a:t>
            </a:r>
          </a:p>
          <a:p>
            <a:r>
              <a:rPr lang="cs-CZ" dirty="0">
                <a:latin typeface="Book Antiqua" pitchFamily="18" charset="0"/>
              </a:rPr>
              <a:t>Vzdělávací oblast:	</a:t>
            </a:r>
            <a:r>
              <a:rPr lang="cs-CZ" dirty="0" smtClean="0">
                <a:latin typeface="Book Antiqua" pitchFamily="18" charset="0"/>
              </a:rPr>
              <a:t>Matematika </a:t>
            </a:r>
            <a:r>
              <a:rPr lang="cs-CZ" dirty="0">
                <a:latin typeface="Book Antiqua" pitchFamily="18" charset="0"/>
              </a:rPr>
              <a:t>a její aplikace </a:t>
            </a:r>
          </a:p>
          <a:p>
            <a:r>
              <a:rPr lang="cs-CZ" dirty="0">
                <a:latin typeface="Book Antiqua" pitchFamily="18" charset="0"/>
              </a:rPr>
              <a:t>Tematická oblast:		</a:t>
            </a:r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Obvod a obsah mnohoúhelníku</a:t>
            </a:r>
          </a:p>
          <a:p>
            <a:r>
              <a:rPr lang="cs-CZ" dirty="0" smtClean="0">
                <a:latin typeface="Book Antiqua" pitchFamily="18" charset="0"/>
              </a:rPr>
              <a:t>Vzdělávací </a:t>
            </a:r>
            <a:r>
              <a:rPr lang="cs-CZ" dirty="0">
                <a:latin typeface="Book Antiqua" pitchFamily="18" charset="0"/>
              </a:rPr>
              <a:t>obor:		Matematika</a:t>
            </a:r>
            <a:r>
              <a:rPr lang="cs-CZ" b="1" dirty="0">
                <a:latin typeface="Book Antiqua" pitchFamily="18" charset="0"/>
              </a:rPr>
              <a:t>		</a:t>
            </a:r>
            <a:endParaRPr lang="cs-CZ" dirty="0"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Téma:		</a:t>
            </a:r>
            <a:r>
              <a:rPr lang="cs-CZ" dirty="0" smtClean="0">
                <a:latin typeface="Book Antiqua" pitchFamily="18" charset="0"/>
              </a:rPr>
              <a:t>	</a:t>
            </a:r>
            <a:r>
              <a:rPr lang="cs-CZ" b="1" dirty="0" smtClean="0">
                <a:solidFill>
                  <a:srgbClr val="000000"/>
                </a:solidFill>
                <a:latin typeface="Book Antiqua" pitchFamily="18" charset="0"/>
              </a:rPr>
              <a:t>Slovní </a:t>
            </a:r>
            <a:r>
              <a:rPr lang="cs-CZ" b="1" dirty="0">
                <a:solidFill>
                  <a:srgbClr val="000000"/>
                </a:solidFill>
                <a:latin typeface="Book Antiqua" pitchFamily="18" charset="0"/>
              </a:rPr>
              <a:t>úlohy – obsah rovinného útvaru</a:t>
            </a:r>
          </a:p>
          <a:p>
            <a:r>
              <a:rPr lang="cs-CZ" dirty="0">
                <a:latin typeface="Book Antiqua" pitchFamily="18" charset="0"/>
              </a:rPr>
              <a:t>		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sz="1000" dirty="0" smtClean="0">
                <a:solidFill>
                  <a:srgbClr val="000000"/>
                </a:solidFill>
                <a:latin typeface="Arial - 16"/>
              </a:rPr>
              <a:t>	</a:t>
            </a:r>
            <a:endParaRPr lang="cs-CZ" sz="1000" dirty="0">
              <a:solidFill>
                <a:srgbClr val="000000"/>
              </a:solidFill>
              <a:latin typeface="Arial - 16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562025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5298" y="1268760"/>
            <a:ext cx="9073008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>
                <a:latin typeface="Book Antiqua" pitchFamily="18" charset="0"/>
              </a:rPr>
              <a:t>Podrobnější </a:t>
            </a:r>
            <a:r>
              <a:rPr lang="cs-CZ" sz="1400" b="1" dirty="0">
                <a:latin typeface="Book Antiqua" pitchFamily="18" charset="0"/>
              </a:rPr>
              <a:t>popis, co je cílem a obsahem</a:t>
            </a:r>
            <a:r>
              <a:rPr lang="cs-CZ" sz="1400" b="1" dirty="0" smtClean="0">
                <a:latin typeface="Book Antiqua" pitchFamily="18" charset="0"/>
              </a:rPr>
              <a:t>:</a:t>
            </a:r>
          </a:p>
          <a:p>
            <a:r>
              <a:rPr lang="cs-CZ" sz="1400" dirty="0" smtClean="0">
                <a:latin typeface="Book Antiqua" pitchFamily="18" charset="0"/>
              </a:rPr>
              <a:t>	Procvičení schopnost využití znalosti obsahu mnohoúhelníku a jejich aplikace ve slovních úlohách</a:t>
            </a:r>
          </a:p>
          <a:p>
            <a:endParaRPr lang="cs-CZ" sz="1400" dirty="0">
              <a:latin typeface="Book Antiqua" pitchFamily="18" charset="0"/>
            </a:endParaRPr>
          </a:p>
          <a:p>
            <a:r>
              <a:rPr lang="cs-CZ" sz="1400" b="1" dirty="0" smtClean="0">
                <a:latin typeface="Book Antiqua" pitchFamily="18" charset="0"/>
              </a:rPr>
              <a:t>Konkrétně</a:t>
            </a:r>
            <a:r>
              <a:rPr lang="cs-CZ" sz="1400" b="1" dirty="0">
                <a:latin typeface="Book Antiqua" pitchFamily="18" charset="0"/>
              </a:rPr>
              <a:t>:	</a:t>
            </a:r>
            <a:endParaRPr lang="cs-CZ" sz="1400" dirty="0" smtClean="0">
              <a:latin typeface="Book Antiqua" pitchFamily="18" charset="0"/>
            </a:endParaRPr>
          </a:p>
          <a:p>
            <a:r>
              <a:rPr lang="cs-CZ" sz="1400" b="1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Obsah obdélníku a trojúhelníku, převádění jednotek, </a:t>
            </a:r>
          </a:p>
          <a:p>
            <a:r>
              <a:rPr lang="cs-CZ" sz="1400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uplatnění geometrických znalostí v příkladech z praxe</a:t>
            </a:r>
          </a:p>
          <a:p>
            <a:r>
              <a:rPr lang="cs-CZ" sz="1400" b="1" dirty="0" smtClean="0">
                <a:latin typeface="Book Antiqua" pitchFamily="18" charset="0"/>
              </a:rPr>
              <a:t>Způsob </a:t>
            </a:r>
            <a:r>
              <a:rPr lang="cs-CZ" sz="1400" b="1" dirty="0">
                <a:latin typeface="Book Antiqua" pitchFamily="18" charset="0"/>
              </a:rPr>
              <a:t>využití:	</a:t>
            </a:r>
            <a:endParaRPr lang="cs-CZ" sz="1400" b="1" dirty="0" smtClean="0">
              <a:latin typeface="Book Antiqua" pitchFamily="18" charset="0"/>
            </a:endParaRPr>
          </a:p>
          <a:p>
            <a:r>
              <a:rPr lang="cs-CZ" sz="1400" b="1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Vyučující předvede základní postupy řešení na typických úlohách.</a:t>
            </a:r>
          </a:p>
          <a:p>
            <a:r>
              <a:rPr lang="cs-CZ" sz="1400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Poté </a:t>
            </a:r>
            <a:r>
              <a:rPr lang="cs-CZ" sz="1400" b="1" dirty="0" smtClean="0">
                <a:latin typeface="Book Antiqua" pitchFamily="18" charset="0"/>
              </a:rPr>
              <a:t>ž</a:t>
            </a:r>
            <a:r>
              <a:rPr lang="cs-CZ" sz="1400" dirty="0" smtClean="0">
                <a:latin typeface="Book Antiqua" pitchFamily="18" charset="0"/>
              </a:rPr>
              <a:t>áci </a:t>
            </a:r>
            <a:r>
              <a:rPr lang="cs-CZ" sz="1400" dirty="0">
                <a:latin typeface="Book Antiqua" pitchFamily="18" charset="0"/>
              </a:rPr>
              <a:t>obdrží zadání </a:t>
            </a:r>
            <a:r>
              <a:rPr lang="cs-CZ" sz="1400" dirty="0" smtClean="0">
                <a:latin typeface="Book Antiqua" pitchFamily="18" charset="0"/>
              </a:rPr>
              <a:t>dalších podobných příkladů a společně nebo samostatně je řeší.</a:t>
            </a:r>
          </a:p>
          <a:p>
            <a:r>
              <a:rPr lang="cs-CZ" sz="1400" dirty="0" smtClean="0">
                <a:latin typeface="Book Antiqua" pitchFamily="18" charset="0"/>
              </a:rPr>
              <a:t>	Správné </a:t>
            </a:r>
            <a:r>
              <a:rPr lang="cs-CZ" sz="1400" dirty="0">
                <a:latin typeface="Book Antiqua" pitchFamily="18" charset="0"/>
              </a:rPr>
              <a:t>řešení lze </a:t>
            </a:r>
            <a:r>
              <a:rPr lang="cs-CZ" sz="1400" dirty="0" smtClean="0">
                <a:latin typeface="Book Antiqua" pitchFamily="18" charset="0"/>
              </a:rPr>
              <a:t>poté vysvětlit </a:t>
            </a:r>
            <a:r>
              <a:rPr lang="cs-CZ" sz="1400" dirty="0">
                <a:latin typeface="Book Antiqua" pitchFamily="18" charset="0"/>
              </a:rPr>
              <a:t>za využití interaktivní </a:t>
            </a:r>
            <a:r>
              <a:rPr lang="cs-CZ" sz="1400" dirty="0" smtClean="0">
                <a:latin typeface="Book Antiqua" pitchFamily="18" charset="0"/>
              </a:rPr>
              <a:t>tabule nebo projektoru.</a:t>
            </a:r>
          </a:p>
          <a:p>
            <a:r>
              <a:rPr lang="cs-CZ" sz="1400" b="1" dirty="0" smtClean="0">
                <a:latin typeface="Book Antiqua" pitchFamily="18" charset="0"/>
              </a:rPr>
              <a:t>Čas:</a:t>
            </a:r>
            <a:r>
              <a:rPr lang="cs-CZ" sz="1400" dirty="0" smtClean="0">
                <a:latin typeface="Book Antiqua" pitchFamily="18" charset="0"/>
              </a:rPr>
              <a:t>	Vyučovací hodina (lze upravit dle vyspělosti žáků)</a:t>
            </a:r>
            <a:endParaRPr lang="cs-CZ" sz="1400" dirty="0">
              <a:latin typeface="Book Antiqua" pitchFamily="18" charset="0"/>
            </a:endParaRPr>
          </a:p>
          <a:p>
            <a:endParaRPr lang="cs-CZ" sz="1400" b="1" dirty="0" smtClean="0">
              <a:latin typeface="Book Antiqua" pitchFamily="18" charset="0"/>
            </a:endParaRPr>
          </a:p>
          <a:p>
            <a:r>
              <a:rPr lang="cs-CZ" sz="1400" b="1" dirty="0" smtClean="0">
                <a:latin typeface="Book Antiqua" pitchFamily="18" charset="0"/>
              </a:rPr>
              <a:t>Očekávané </a:t>
            </a:r>
            <a:r>
              <a:rPr lang="cs-CZ" sz="1400" b="1" dirty="0">
                <a:latin typeface="Book Antiqua" pitchFamily="18" charset="0"/>
              </a:rPr>
              <a:t>výstupy:</a:t>
            </a:r>
            <a:endParaRPr lang="cs-CZ" sz="1400" dirty="0">
              <a:latin typeface="Book Antiqua" pitchFamily="18" charset="0"/>
            </a:endParaRPr>
          </a:p>
          <a:p>
            <a:r>
              <a:rPr lang="cs-CZ" sz="1400" dirty="0" smtClean="0">
                <a:latin typeface="Book Antiqua" pitchFamily="18" charset="0"/>
              </a:rPr>
              <a:t>	Žáci jsou schopni aplikovat geometrické znalosti na řešení slovních úloh</a:t>
            </a:r>
          </a:p>
          <a:p>
            <a:endParaRPr lang="cs-CZ" sz="1400" dirty="0">
              <a:latin typeface="Book Antiqua" pitchFamily="18" charset="0"/>
            </a:endParaRPr>
          </a:p>
          <a:p>
            <a:r>
              <a:rPr lang="cs-CZ" sz="1400" b="1" dirty="0">
                <a:latin typeface="Book Antiqua" pitchFamily="18" charset="0"/>
              </a:rPr>
              <a:t>Druh výukového zdroje:</a:t>
            </a:r>
            <a:endParaRPr lang="cs-CZ" sz="1400" dirty="0">
              <a:latin typeface="Book Antiqua" pitchFamily="18" charset="0"/>
            </a:endParaRPr>
          </a:p>
          <a:p>
            <a:r>
              <a:rPr lang="cs-CZ" sz="1400" dirty="0" smtClean="0">
                <a:latin typeface="Book Antiqua" pitchFamily="18" charset="0"/>
              </a:rPr>
              <a:t>	Výukový </a:t>
            </a:r>
            <a:r>
              <a:rPr lang="cs-CZ" sz="1400" dirty="0">
                <a:latin typeface="Book Antiqua" pitchFamily="18" charset="0"/>
              </a:rPr>
              <a:t>software a interaktivní tabule</a:t>
            </a:r>
          </a:p>
          <a:p>
            <a:r>
              <a:rPr lang="cs-CZ" sz="1400" b="1" dirty="0">
                <a:latin typeface="Book Antiqua" pitchFamily="18" charset="0"/>
              </a:rPr>
              <a:t>Klíčová slova:</a:t>
            </a:r>
            <a:endParaRPr lang="cs-CZ" sz="1400" dirty="0">
              <a:latin typeface="Book Antiqua" pitchFamily="18" charset="0"/>
            </a:endParaRPr>
          </a:p>
          <a:p>
            <a:r>
              <a:rPr lang="cs-CZ" dirty="0" smtClean="0">
                <a:latin typeface="Book Antiqua" pitchFamily="18" charset="0"/>
              </a:rPr>
              <a:t>	čtyřúhelník</a:t>
            </a:r>
            <a:r>
              <a:rPr lang="cs-CZ" dirty="0">
                <a:latin typeface="Book Antiqua" pitchFamily="18" charset="0"/>
              </a:rPr>
              <a:t>, obvod, obsah, </a:t>
            </a:r>
            <a:r>
              <a:rPr lang="cs-CZ" dirty="0" smtClean="0">
                <a:latin typeface="Book Antiqua" pitchFamily="18" charset="0"/>
              </a:rPr>
              <a:t>slovní úlohy</a:t>
            </a:r>
            <a:endParaRPr lang="cs-CZ" dirty="0">
              <a:latin typeface="Book Antiqua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75856" y="404664"/>
            <a:ext cx="25922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>
                <a:latin typeface="Book Antiqua" pitchFamily="18" charset="0"/>
              </a:rPr>
              <a:t>ANOTACE</a:t>
            </a:r>
            <a:r>
              <a:rPr lang="cs-CZ" b="1" dirty="0"/>
              <a:t>	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48409" y="6021288"/>
            <a:ext cx="886678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latin typeface="Book Antiqua" pitchFamily="18" charset="0"/>
              </a:rPr>
              <a:t>Škola:	</a:t>
            </a:r>
            <a:endParaRPr lang="cs-CZ" dirty="0">
              <a:latin typeface="Book Antiqua" pitchFamily="18" charset="0"/>
            </a:endParaRPr>
          </a:p>
          <a:p>
            <a:r>
              <a:rPr lang="cs-CZ" b="1" dirty="0">
                <a:latin typeface="Book Antiqua" pitchFamily="18" charset="0"/>
              </a:rPr>
              <a:t>Základní škola Brno, Tuháčkova 25, příspěvková organizace </a:t>
            </a:r>
            <a:endParaRPr lang="cs-CZ" dirty="0"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583508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b="1" dirty="0" smtClean="0">
                <a:latin typeface="Baveuse" pitchFamily="2" charset="-18"/>
              </a:rPr>
              <a:t>obsah</a:t>
            </a:r>
            <a:endParaRPr lang="cs-CZ" sz="9600" b="1" dirty="0">
              <a:latin typeface="Baveuse" pitchFamily="2" charset="-18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Baveuse" pitchFamily="2" charset="-18"/>
              </a:rPr>
              <a:t>Slovní úlohy</a:t>
            </a:r>
          </a:p>
          <a:p>
            <a:r>
              <a:rPr lang="cs-CZ" sz="1600" dirty="0" smtClean="0">
                <a:solidFill>
                  <a:schemeClr val="tx1"/>
                </a:solidFill>
                <a:latin typeface="Baveuse" pitchFamily="2" charset="-18"/>
              </a:rPr>
              <a:t>Vzorové řešení + příklady k řešení</a:t>
            </a:r>
            <a:endParaRPr lang="cs-CZ" sz="1600" dirty="0">
              <a:solidFill>
                <a:schemeClr val="tx1"/>
              </a:solidFill>
              <a:latin typeface="Baveuse" pitchFamily="2" charset="-18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aveuse" pitchFamily="2" charset="-18"/>
              </a:rPr>
              <a:t>Základní pojmy</a:t>
            </a:r>
            <a:endParaRPr lang="cs-CZ" dirty="0">
              <a:latin typeface="Baveuse" pitchFamily="2" charset="-1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Baveuse" pitchFamily="2" charset="-18"/>
              </a:rPr>
              <a:t>Obsah útvaru je plocha, kterou zaujímá </a:t>
            </a:r>
            <a:r>
              <a:rPr lang="cs-CZ" dirty="0" smtClean="0">
                <a:latin typeface="Baveuse" pitchFamily="2" charset="-18"/>
              </a:rPr>
              <a:t>                              v </a:t>
            </a:r>
            <a:r>
              <a:rPr lang="cs-CZ" dirty="0" smtClean="0">
                <a:latin typeface="Baveuse" pitchFamily="2" charset="-18"/>
              </a:rPr>
              <a:t>rovině</a:t>
            </a:r>
          </a:p>
          <a:p>
            <a:r>
              <a:rPr lang="cs-CZ" dirty="0" smtClean="0">
                <a:latin typeface="Baveuse" pitchFamily="2" charset="-18"/>
              </a:rPr>
              <a:t>Základní jednotkou je 1 m</a:t>
            </a:r>
            <a:r>
              <a:rPr lang="cs-CZ" baseline="46000" dirty="0" smtClean="0">
                <a:latin typeface="Baveuse" pitchFamily="2" charset="-18"/>
              </a:rPr>
              <a:t>2</a:t>
            </a:r>
            <a:r>
              <a:rPr lang="cs-CZ" dirty="0" smtClean="0">
                <a:latin typeface="Baveuse" pitchFamily="2" charset="-18"/>
              </a:rPr>
              <a:t>… čtverec o straně  1 m</a:t>
            </a:r>
          </a:p>
          <a:p>
            <a:endParaRPr lang="cs-CZ" baseline="46000" dirty="0">
              <a:latin typeface="Baveuse" pitchFamily="2" charset="-18"/>
            </a:endParaRPr>
          </a:p>
          <a:p>
            <a:r>
              <a:rPr lang="cs-CZ" dirty="0" smtClean="0">
                <a:latin typeface="Baveuse" pitchFamily="2" charset="-18"/>
              </a:rPr>
              <a:t>Další jednotky:									1 mm</a:t>
            </a:r>
            <a:r>
              <a:rPr lang="cs-CZ" baseline="46000" dirty="0" smtClean="0">
                <a:latin typeface="Baveuse" pitchFamily="2" charset="-18"/>
              </a:rPr>
              <a:t>2	</a:t>
            </a:r>
            <a:r>
              <a:rPr lang="cs-CZ" dirty="0" smtClean="0">
                <a:latin typeface="Baveuse" pitchFamily="2" charset="-18"/>
              </a:rPr>
              <a:t> 1 dm</a:t>
            </a:r>
            <a:r>
              <a:rPr lang="cs-CZ" baseline="46000" dirty="0" smtClean="0">
                <a:latin typeface="Baveuse" pitchFamily="2" charset="-18"/>
              </a:rPr>
              <a:t>2	</a:t>
            </a:r>
            <a:r>
              <a:rPr lang="cs-CZ" dirty="0" smtClean="0">
                <a:latin typeface="Baveuse" pitchFamily="2" charset="-18"/>
              </a:rPr>
              <a:t> 1 km</a:t>
            </a:r>
            <a:r>
              <a:rPr lang="cs-CZ" baseline="46000" dirty="0" smtClean="0">
                <a:latin typeface="Baveuse" pitchFamily="2" charset="-18"/>
              </a:rPr>
              <a:t>2	</a:t>
            </a:r>
            <a:r>
              <a:rPr lang="cs-CZ" dirty="0" smtClean="0">
                <a:latin typeface="Baveuse" pitchFamily="2" charset="-18"/>
              </a:rPr>
              <a:t> 			1 hektar		1 ar</a:t>
            </a:r>
            <a:endParaRPr lang="cs-CZ" dirty="0">
              <a:latin typeface="Baveuse" pitchFamily="2" charset="-18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aveuse" pitchFamily="2" charset="-18"/>
              </a:rPr>
              <a:t>Základní vzorce</a:t>
            </a:r>
            <a:endParaRPr lang="cs-CZ" dirty="0">
              <a:latin typeface="Baveuse" pitchFamily="2" charset="-18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2114552"/>
          </a:xfrm>
        </p:spPr>
        <p:txBody>
          <a:bodyPr/>
          <a:lstStyle/>
          <a:p>
            <a:pPr algn="ctr">
              <a:buNone/>
            </a:pPr>
            <a:r>
              <a:rPr lang="cs-CZ" dirty="0" smtClean="0">
                <a:latin typeface="Baveuse" pitchFamily="2" charset="-18"/>
              </a:rPr>
              <a:t>Trojúhelník</a:t>
            </a:r>
          </a:p>
          <a:p>
            <a:pPr algn="ctr">
              <a:buNone/>
            </a:pPr>
            <a:endParaRPr lang="cs-CZ" dirty="0">
              <a:latin typeface="Baveuse" pitchFamily="2" charset="-18"/>
            </a:endParaRPr>
          </a:p>
          <a:p>
            <a:pPr algn="ctr">
              <a:buNone/>
            </a:pPr>
            <a:endParaRPr lang="cs-CZ" dirty="0" smtClean="0">
              <a:latin typeface="Baveuse" pitchFamily="2" charset="-18"/>
            </a:endParaRPr>
          </a:p>
          <a:p>
            <a:pPr algn="ctr">
              <a:buNone/>
            </a:pPr>
            <a:r>
              <a:rPr lang="cs-CZ" cap="all" dirty="0" smtClean="0">
                <a:latin typeface="Baveuse" pitchFamily="2" charset="-18"/>
              </a:rPr>
              <a:t>S</a:t>
            </a:r>
            <a:r>
              <a:rPr lang="cs-CZ" dirty="0" smtClean="0">
                <a:latin typeface="Baveuse" pitchFamily="2" charset="-18"/>
              </a:rPr>
              <a:t> = </a:t>
            </a:r>
            <a:r>
              <a:rPr lang="cs-CZ" dirty="0" err="1" smtClean="0">
                <a:latin typeface="Baveuse" pitchFamily="2" charset="-18"/>
              </a:rPr>
              <a:t>a·v</a:t>
            </a:r>
            <a:r>
              <a:rPr lang="cs-CZ" baseline="-24000" dirty="0" err="1" smtClean="0">
                <a:latin typeface="Baveuse" pitchFamily="2" charset="-18"/>
              </a:rPr>
              <a:t>a</a:t>
            </a:r>
            <a:r>
              <a:rPr lang="cs-CZ" baseline="-36000" dirty="0" smtClean="0">
                <a:latin typeface="Baveuse" pitchFamily="2" charset="-18"/>
              </a:rPr>
              <a:t> </a:t>
            </a:r>
            <a:r>
              <a:rPr lang="cs-CZ" dirty="0" smtClean="0">
                <a:latin typeface="Baveuse" pitchFamily="2" charset="-18"/>
              </a:rPr>
              <a:t>: 2</a:t>
            </a:r>
            <a:endParaRPr lang="cs-CZ" dirty="0">
              <a:latin typeface="Baveuse" pitchFamily="2" charset="-18"/>
            </a:endParaRPr>
          </a:p>
        </p:txBody>
      </p:sp>
      <p:sp>
        <p:nvSpPr>
          <p:cNvPr id="7" name="Rovnoramenný trojúhelník 6"/>
          <p:cNvSpPr/>
          <p:nvPr/>
        </p:nvSpPr>
        <p:spPr>
          <a:xfrm>
            <a:off x="1428728" y="2071678"/>
            <a:ext cx="2286016" cy="1000132"/>
          </a:xfrm>
          <a:prstGeom prst="triangle">
            <a:avLst>
              <a:gd name="adj" fmla="val 49503"/>
            </a:avLst>
          </a:prstGeom>
          <a:gradFill flip="none" rotWithShape="1">
            <a:gsLst>
              <a:gs pos="0">
                <a:srgbClr val="00B050">
                  <a:shade val="30000"/>
                  <a:satMod val="115000"/>
                </a:srgbClr>
              </a:gs>
              <a:gs pos="50000">
                <a:srgbClr val="00B050">
                  <a:shade val="67500"/>
                  <a:satMod val="115000"/>
                </a:srgbClr>
              </a:gs>
              <a:gs pos="100000">
                <a:srgbClr val="00B050">
                  <a:shade val="100000"/>
                  <a:satMod val="115000"/>
                </a:srgbClr>
              </a:gs>
            </a:gsLst>
            <a:path path="circle">
              <a:fillToRect l="50000" t="50000" r="50000" b="50000"/>
            </a:path>
            <a:tileRect/>
          </a:gradFill>
          <a:ln w="5715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obsah 4"/>
          <p:cNvSpPr txBox="1">
            <a:spLocks/>
          </p:cNvSpPr>
          <p:nvPr/>
        </p:nvSpPr>
        <p:spPr>
          <a:xfrm>
            <a:off x="571472" y="4000504"/>
            <a:ext cx="4038600" cy="21145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aveuse" pitchFamily="2" charset="-18"/>
                <a:ea typeface="+mn-ea"/>
                <a:cs typeface="+mn-cs"/>
              </a:rPr>
              <a:t>obdélník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aveuse" pitchFamily="2" charset="-18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aveuse" pitchFamily="2" charset="-18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aveuse" pitchFamily="2" charset="-18"/>
                <a:ea typeface="+mn-ea"/>
                <a:cs typeface="+mn-cs"/>
              </a:rPr>
              <a:t>S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aveuse" pitchFamily="2" charset="-18"/>
                <a:ea typeface="+mn-ea"/>
                <a:cs typeface="+mn-cs"/>
              </a:rPr>
              <a:t> = </a:t>
            </a:r>
            <a:r>
              <a:rPr kumimoji="0" lang="cs-CZ" sz="28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aveuse" pitchFamily="2" charset="-18"/>
                <a:ea typeface="+mn-ea"/>
                <a:cs typeface="+mn-cs"/>
              </a:rPr>
              <a:t>a·b</a:t>
            </a:r>
            <a:endParaRPr kumimoji="0" lang="cs-CZ" sz="2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aveuse" pitchFamily="2" charset="-18"/>
              <a:ea typeface="+mn-ea"/>
              <a:cs typeface="+mn-cs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500166" y="4500570"/>
            <a:ext cx="2214578" cy="857256"/>
          </a:xfrm>
          <a:prstGeom prst="rect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ástupný symbol pro obsah 4"/>
          <p:cNvSpPr>
            <a:spLocks noGrp="1"/>
          </p:cNvSpPr>
          <p:nvPr>
            <p:ph sz="half" idx="1"/>
          </p:nvPr>
        </p:nvSpPr>
        <p:spPr>
          <a:xfrm>
            <a:off x="4714876" y="1785926"/>
            <a:ext cx="4038600" cy="2114552"/>
          </a:xfrm>
        </p:spPr>
        <p:txBody>
          <a:bodyPr/>
          <a:lstStyle/>
          <a:p>
            <a:pPr algn="ctr">
              <a:buNone/>
            </a:pPr>
            <a:r>
              <a:rPr lang="cs-CZ" dirty="0" smtClean="0">
                <a:latin typeface="Baveuse" pitchFamily="2" charset="-18"/>
              </a:rPr>
              <a:t>čtverec</a:t>
            </a:r>
          </a:p>
          <a:p>
            <a:pPr algn="ctr">
              <a:buNone/>
            </a:pPr>
            <a:endParaRPr lang="cs-CZ" dirty="0">
              <a:latin typeface="Baveuse" pitchFamily="2" charset="-18"/>
            </a:endParaRPr>
          </a:p>
          <a:p>
            <a:pPr algn="ctr">
              <a:buNone/>
            </a:pPr>
            <a:endParaRPr lang="cs-CZ" dirty="0" smtClean="0">
              <a:latin typeface="Baveuse" pitchFamily="2" charset="-18"/>
            </a:endParaRPr>
          </a:p>
          <a:p>
            <a:pPr algn="ctr">
              <a:buNone/>
            </a:pPr>
            <a:r>
              <a:rPr lang="cs-CZ" cap="all" dirty="0" smtClean="0">
                <a:latin typeface="Baveuse" pitchFamily="2" charset="-18"/>
              </a:rPr>
              <a:t>S</a:t>
            </a:r>
            <a:r>
              <a:rPr lang="cs-CZ" dirty="0" smtClean="0">
                <a:latin typeface="Baveuse" pitchFamily="2" charset="-18"/>
              </a:rPr>
              <a:t> = </a:t>
            </a:r>
            <a:r>
              <a:rPr lang="cs-CZ" dirty="0" smtClean="0">
                <a:latin typeface="Baveuse" pitchFamily="2" charset="-18"/>
              </a:rPr>
              <a:t>a·a</a:t>
            </a:r>
            <a:endParaRPr lang="cs-CZ" dirty="0">
              <a:latin typeface="Baveuse" pitchFamily="2" charset="-18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43636" y="2285992"/>
            <a:ext cx="1071570" cy="1000132"/>
          </a:xfrm>
          <a:prstGeom prst="rect">
            <a:avLst/>
          </a:prstGeom>
          <a:gradFill flip="none" rotWithShape="1">
            <a:gsLst>
              <a:gs pos="0">
                <a:srgbClr val="FF0000">
                  <a:shade val="30000"/>
                  <a:satMod val="115000"/>
                </a:srgbClr>
              </a:gs>
              <a:gs pos="50000">
                <a:srgbClr val="FF0000">
                  <a:shade val="67500"/>
                  <a:satMod val="115000"/>
                </a:srgbClr>
              </a:gs>
              <a:gs pos="100000">
                <a:srgbClr val="FF0000">
                  <a:shade val="100000"/>
                  <a:satMod val="115000"/>
                </a:srgbClr>
              </a:gs>
            </a:gsLst>
            <a:path path="circle">
              <a:fillToRect l="50000" t="50000" r="50000" b="50000"/>
            </a:path>
            <a:tileRect/>
          </a:gradFill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ástupný symbol pro obsah 4"/>
          <p:cNvSpPr>
            <a:spLocks noGrp="1"/>
          </p:cNvSpPr>
          <p:nvPr>
            <p:ph sz="half" idx="1"/>
          </p:nvPr>
        </p:nvSpPr>
        <p:spPr>
          <a:xfrm>
            <a:off x="4643438" y="3929066"/>
            <a:ext cx="4038600" cy="2114552"/>
          </a:xfrm>
        </p:spPr>
        <p:txBody>
          <a:bodyPr/>
          <a:lstStyle/>
          <a:p>
            <a:pPr algn="ctr">
              <a:buNone/>
            </a:pPr>
            <a:r>
              <a:rPr lang="cs-CZ" dirty="0" smtClean="0">
                <a:latin typeface="Baveuse" pitchFamily="2" charset="-18"/>
              </a:rPr>
              <a:t>kosodélník</a:t>
            </a:r>
          </a:p>
          <a:p>
            <a:pPr algn="ctr">
              <a:buNone/>
            </a:pPr>
            <a:endParaRPr lang="cs-CZ" dirty="0">
              <a:latin typeface="Baveuse" pitchFamily="2" charset="-18"/>
            </a:endParaRPr>
          </a:p>
          <a:p>
            <a:pPr algn="ctr">
              <a:buNone/>
            </a:pPr>
            <a:endParaRPr lang="cs-CZ" dirty="0" smtClean="0">
              <a:latin typeface="Baveuse" pitchFamily="2" charset="-18"/>
            </a:endParaRPr>
          </a:p>
          <a:p>
            <a:pPr algn="ctr">
              <a:buNone/>
            </a:pPr>
            <a:r>
              <a:rPr lang="cs-CZ" cap="all" dirty="0" smtClean="0">
                <a:latin typeface="Baveuse" pitchFamily="2" charset="-18"/>
              </a:rPr>
              <a:t>S</a:t>
            </a:r>
            <a:r>
              <a:rPr lang="cs-CZ" dirty="0" smtClean="0">
                <a:latin typeface="Baveuse" pitchFamily="2" charset="-18"/>
              </a:rPr>
              <a:t> = </a:t>
            </a:r>
            <a:r>
              <a:rPr lang="cs-CZ" dirty="0" err="1" smtClean="0">
                <a:latin typeface="Baveuse" pitchFamily="2" charset="-18"/>
              </a:rPr>
              <a:t>a</a:t>
            </a:r>
            <a:r>
              <a:rPr lang="cs-CZ" dirty="0" err="1">
                <a:latin typeface="Baveuse" pitchFamily="2" charset="-18"/>
              </a:rPr>
              <a:t>·</a:t>
            </a:r>
            <a:r>
              <a:rPr lang="cs-CZ" dirty="0" err="1" smtClean="0">
                <a:latin typeface="Baveuse" pitchFamily="2" charset="-18"/>
              </a:rPr>
              <a:t>v</a:t>
            </a:r>
            <a:r>
              <a:rPr lang="cs-CZ" baseline="-36000" dirty="0" err="1" smtClean="0">
                <a:latin typeface="Baveuse" pitchFamily="2" charset="-18"/>
              </a:rPr>
              <a:t>a</a:t>
            </a:r>
            <a:r>
              <a:rPr lang="cs-CZ" baseline="-36000" dirty="0" smtClean="0">
                <a:latin typeface="Baveuse" pitchFamily="2" charset="-18"/>
              </a:rPr>
              <a:t> </a:t>
            </a:r>
            <a:r>
              <a:rPr lang="cs-CZ" dirty="0" smtClean="0">
                <a:latin typeface="Baveuse" pitchFamily="2" charset="-18"/>
              </a:rPr>
              <a:t>= </a:t>
            </a:r>
            <a:r>
              <a:rPr lang="cs-CZ" dirty="0" err="1" smtClean="0">
                <a:latin typeface="Baveuse" pitchFamily="2" charset="-18"/>
              </a:rPr>
              <a:t>b</a:t>
            </a:r>
            <a:r>
              <a:rPr lang="cs-CZ" dirty="0" err="1">
                <a:latin typeface="Baveuse" pitchFamily="2" charset="-18"/>
              </a:rPr>
              <a:t>·</a:t>
            </a:r>
            <a:r>
              <a:rPr lang="cs-CZ" dirty="0" err="1" smtClean="0">
                <a:latin typeface="Baveuse" pitchFamily="2" charset="-18"/>
              </a:rPr>
              <a:t>v</a:t>
            </a:r>
            <a:r>
              <a:rPr lang="cs-CZ" baseline="-36000" dirty="0" err="1" smtClean="0">
                <a:latin typeface="Baveuse" pitchFamily="2" charset="-18"/>
              </a:rPr>
              <a:t>b</a:t>
            </a:r>
            <a:endParaRPr lang="cs-CZ" dirty="0">
              <a:latin typeface="Baveuse" pitchFamily="2" charset="-18"/>
            </a:endParaRPr>
          </a:p>
        </p:txBody>
      </p:sp>
      <p:sp>
        <p:nvSpPr>
          <p:cNvPr id="13" name="Kosoúhelník 12"/>
          <p:cNvSpPr/>
          <p:nvPr/>
        </p:nvSpPr>
        <p:spPr>
          <a:xfrm>
            <a:off x="5857884" y="4500570"/>
            <a:ext cx="1785950" cy="785818"/>
          </a:xfrm>
          <a:prstGeom prst="parallelogram">
            <a:avLst/>
          </a:prstGeom>
          <a:gradFill flip="none" rotWithShape="1"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path path="circle">
              <a:fillToRect l="50000" t="50000" r="50000" b="50000"/>
            </a:path>
            <a:tileRect/>
          </a:gradFill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latin typeface="Baveuse" pitchFamily="2" charset="-18"/>
              </a:rPr>
              <a:t>využití</a:t>
            </a:r>
            <a:endParaRPr lang="cs-CZ" sz="5400" b="1" dirty="0">
              <a:latin typeface="Baveuse" pitchFamily="2" charset="-1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01080" cy="4525963"/>
          </a:xfrm>
        </p:spPr>
        <p:txBody>
          <a:bodyPr/>
          <a:lstStyle/>
          <a:p>
            <a:pPr algn="ctr">
              <a:buNone/>
            </a:pPr>
            <a:r>
              <a:rPr lang="cs-CZ" sz="3600" dirty="0" smtClean="0">
                <a:latin typeface="Baveuse" pitchFamily="2" charset="-18"/>
              </a:rPr>
              <a:t>Prakticky využitelné úlohy</a:t>
            </a:r>
          </a:p>
          <a:p>
            <a:pPr algn="ctr">
              <a:buNone/>
            </a:pPr>
            <a:endParaRPr lang="cs-CZ" dirty="0">
              <a:latin typeface="Baveuse" pitchFamily="2" charset="-18"/>
            </a:endParaRPr>
          </a:p>
          <a:p>
            <a:pPr>
              <a:buNone/>
            </a:pPr>
            <a:r>
              <a:rPr lang="cs-CZ" dirty="0" smtClean="0">
                <a:latin typeface="Baveuse" pitchFamily="2" charset="-18"/>
              </a:rPr>
              <a:t>Domácnost – 	</a:t>
            </a:r>
            <a:r>
              <a:rPr lang="cs-CZ" sz="2800" dirty="0" smtClean="0">
                <a:latin typeface="Baveuse" pitchFamily="2" charset="-18"/>
              </a:rPr>
              <a:t>podlaha, malování, 							sklo, látka . . . . </a:t>
            </a:r>
          </a:p>
          <a:p>
            <a:pPr>
              <a:buNone/>
            </a:pPr>
            <a:r>
              <a:rPr lang="cs-CZ" sz="3000" dirty="0" smtClean="0">
                <a:latin typeface="Baveuse" pitchFamily="2" charset="-18"/>
              </a:rPr>
              <a:t>Zemědělství</a:t>
            </a:r>
            <a:r>
              <a:rPr lang="cs-CZ" dirty="0" smtClean="0">
                <a:latin typeface="Baveuse" pitchFamily="2" charset="-18"/>
              </a:rPr>
              <a:t> – </a:t>
            </a:r>
            <a:r>
              <a:rPr lang="cs-CZ" sz="2800" dirty="0" smtClean="0">
                <a:latin typeface="Baveuse" pitchFamily="2" charset="-18"/>
              </a:rPr>
              <a:t>	výnos z rozlohy, osivo,						spotřeba hnojiva...</a:t>
            </a:r>
          </a:p>
          <a:p>
            <a:pPr>
              <a:buNone/>
            </a:pPr>
            <a:r>
              <a:rPr lang="cs-CZ" sz="2800" dirty="0" smtClean="0">
                <a:latin typeface="Baveuse" pitchFamily="2" charset="-18"/>
              </a:rPr>
              <a:t>Řemesla -		cena materiálu</a:t>
            </a:r>
          </a:p>
          <a:p>
            <a:pPr>
              <a:buNone/>
            </a:pPr>
            <a:endParaRPr lang="cs-CZ" sz="2800" dirty="0">
              <a:latin typeface="Baveuse" pitchFamily="2" charset="-18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Book Antiqua" pitchFamily="18" charset="0"/>
              </a:rPr>
              <a:t>Vzorový příklad č.1</a:t>
            </a:r>
            <a:endParaRPr lang="cs-CZ" b="1" dirty="0">
              <a:latin typeface="Book Antiqu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000108"/>
            <a:ext cx="8229600" cy="14287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Calisto MT" pitchFamily="18" charset="0"/>
              </a:rPr>
              <a:t>	</a:t>
            </a:r>
            <a:r>
              <a:rPr lang="cs-CZ" sz="2600" dirty="0" smtClean="0">
                <a:latin typeface="Book Antiqua" pitchFamily="18" charset="0"/>
              </a:rPr>
              <a:t>Vypočítej, kolik bude stát pokládka linolea </a:t>
            </a:r>
            <a:r>
              <a:rPr lang="cs-CZ" sz="2600" dirty="0" smtClean="0">
                <a:latin typeface="Book Antiqua" pitchFamily="18" charset="0"/>
              </a:rPr>
              <a:t>                               do </a:t>
            </a:r>
            <a:r>
              <a:rPr lang="cs-CZ" sz="2600" dirty="0" smtClean="0">
                <a:latin typeface="Book Antiqua" pitchFamily="18" charset="0"/>
              </a:rPr>
              <a:t>kuchyně. Její podlaha má tvar obdélníku 4m </a:t>
            </a:r>
            <a:r>
              <a:rPr lang="cs-CZ" sz="2600" dirty="0" smtClean="0">
                <a:latin typeface="Book Antiqua" pitchFamily="18" charset="0"/>
              </a:rPr>
              <a:t>               krát </a:t>
            </a:r>
            <a:r>
              <a:rPr lang="cs-CZ" sz="2600" dirty="0" smtClean="0">
                <a:latin typeface="Book Antiqua" pitchFamily="18" charset="0"/>
              </a:rPr>
              <a:t>3,5 m a položení 1m</a:t>
            </a:r>
            <a:r>
              <a:rPr lang="cs-CZ" sz="2600" baseline="40000" dirty="0" smtClean="0">
                <a:latin typeface="Book Antiqua" pitchFamily="18" charset="0"/>
              </a:rPr>
              <a:t>2</a:t>
            </a:r>
            <a:r>
              <a:rPr lang="cs-CZ" sz="2600" dirty="0" smtClean="0">
                <a:latin typeface="Book Antiqua" pitchFamily="18" charset="0"/>
              </a:rPr>
              <a:t> linolea stojí 650 Kč </a:t>
            </a:r>
            <a:endParaRPr lang="cs-CZ" sz="2600" dirty="0">
              <a:latin typeface="Book Antiqua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00034" y="2285992"/>
            <a:ext cx="8229600" cy="7969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 Antiqua" pitchFamily="18" charset="0"/>
                <a:ea typeface="+mj-ea"/>
                <a:cs typeface="+mj-cs"/>
              </a:rPr>
              <a:t>Řešení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28596" y="2928934"/>
            <a:ext cx="8229600" cy="37147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sto MT" pitchFamily="18" charset="0"/>
                <a:ea typeface="+mn-ea"/>
                <a:cs typeface="+mn-cs"/>
              </a:rPr>
              <a:t>	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 Antiqua" pitchFamily="18" charset="0"/>
              </a:rPr>
              <a:t>1.	Výpočet plochy:		S = a ·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 Antiqua" pitchFamily="18" charset="0"/>
              </a:rPr>
              <a:t> b</a:t>
            </a:r>
          </a:p>
          <a:p>
            <a:pPr marL="342900" lvl="0" indent="-342900">
              <a:spcBef>
                <a:spcPct val="20000"/>
              </a:spcBef>
            </a:pPr>
            <a:r>
              <a:rPr lang="cs-CZ" sz="2600" baseline="0" dirty="0">
                <a:latin typeface="Book Antiqua" pitchFamily="18" charset="0"/>
              </a:rPr>
              <a:t>	</a:t>
            </a:r>
            <a:r>
              <a:rPr lang="cs-CZ" sz="2600" baseline="0" dirty="0" smtClean="0">
                <a:latin typeface="Book Antiqua" pitchFamily="18" charset="0"/>
              </a:rPr>
              <a:t>					S</a:t>
            </a:r>
            <a:r>
              <a:rPr lang="cs-CZ" sz="2600" dirty="0" smtClean="0">
                <a:latin typeface="Book Antiqua" pitchFamily="18" charset="0"/>
              </a:rPr>
              <a:t> = 4 </a:t>
            </a:r>
            <a:r>
              <a:rPr lang="cs-CZ" sz="2600" dirty="0">
                <a:latin typeface="Book Antiqua" pitchFamily="18" charset="0"/>
              </a:rPr>
              <a:t>· </a:t>
            </a:r>
            <a:r>
              <a:rPr lang="cs-CZ" sz="2600" dirty="0" smtClean="0">
                <a:latin typeface="Book Antiqua" pitchFamily="18" charset="0"/>
              </a:rPr>
              <a:t>3,5 = 14 m</a:t>
            </a:r>
            <a:r>
              <a:rPr lang="cs-CZ" sz="2600" baseline="40000" dirty="0" smtClean="0">
                <a:latin typeface="Book Antiqua" pitchFamily="18" charset="0"/>
              </a:rPr>
              <a:t>2</a:t>
            </a:r>
          </a:p>
          <a:p>
            <a:pPr marL="342900" lvl="0" indent="-342900">
              <a:spcBef>
                <a:spcPct val="20000"/>
              </a:spcBef>
            </a:pPr>
            <a:r>
              <a:rPr kumimoji="0" lang="cs-CZ" sz="26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 Antiqua" pitchFamily="18" charset="0"/>
              </a:rPr>
              <a:t>	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 Antiqua" pitchFamily="18" charset="0"/>
              </a:rPr>
              <a:t>2.	Výpočet ceny:		x = 14 · 650 = 9100</a:t>
            </a:r>
          </a:p>
          <a:p>
            <a:pPr marL="342900" lvl="0" indent="-342900">
              <a:spcBef>
                <a:spcPct val="20000"/>
              </a:spcBef>
            </a:pPr>
            <a:endParaRPr lang="cs-CZ" sz="2600" dirty="0">
              <a:latin typeface="Book Antiqua" pitchFamily="18" charset="0"/>
            </a:endParaRPr>
          </a:p>
          <a:p>
            <a:pPr marL="342900" lvl="0" indent="-342900">
              <a:spcBef>
                <a:spcPct val="20000"/>
              </a:spcBef>
            </a:pP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 Antiqua" pitchFamily="18" charset="0"/>
              </a:rPr>
              <a:t>	3.	Odpověď:</a:t>
            </a:r>
          </a:p>
          <a:p>
            <a:pPr marL="342900" lvl="0" indent="-342900">
              <a:spcBef>
                <a:spcPct val="20000"/>
              </a:spcBef>
            </a:pPr>
            <a:endParaRPr lang="cs-CZ" sz="2600" dirty="0">
              <a:latin typeface="Book Antiqua" pitchFamily="18" charset="0"/>
            </a:endParaRPr>
          </a:p>
          <a:p>
            <a:pPr marL="342900" lvl="0" indent="-342900">
              <a:spcBef>
                <a:spcPct val="20000"/>
              </a:spcBef>
            </a:pP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 Antiqua" pitchFamily="18" charset="0"/>
              </a:rPr>
              <a:t>	Pokládka linolea bude stát 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 Antiqua" pitchFamily="18" charset="0"/>
              </a:rPr>
              <a:t>9 100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 Antiqua" pitchFamily="18" charset="0"/>
              </a:rPr>
              <a:t>,- Kč.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Vzorový příklad č.2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000108"/>
            <a:ext cx="6072230" cy="1428760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>
                <a:latin typeface="Calisto MT" pitchFamily="18" charset="0"/>
              </a:rPr>
              <a:t>	</a:t>
            </a:r>
            <a:r>
              <a:rPr lang="cs-CZ" sz="2600" dirty="0" smtClean="0">
                <a:latin typeface="Bookman Old Style" pitchFamily="18" charset="0"/>
              </a:rPr>
              <a:t>Jaká je spotřeba barvy na natření trojúhelníkového štítu </a:t>
            </a:r>
            <a:r>
              <a:rPr lang="cs-CZ" sz="2600" dirty="0" smtClean="0">
                <a:latin typeface="Bookman Old Style" pitchFamily="18" charset="0"/>
              </a:rPr>
              <a:t>chalupy? </a:t>
            </a:r>
            <a:r>
              <a:rPr lang="cs-CZ" sz="2600" dirty="0" smtClean="0">
                <a:latin typeface="Bookman Old Style" pitchFamily="18" charset="0"/>
              </a:rPr>
              <a:t>Základna štítu měří 6 m a jeho výška je 2,7 m. Ve štítu jsou dvě obdélníková okna (0,5m x 0,8m). Spotřeba barvy je 12O gramů na 1 m</a:t>
            </a:r>
            <a:r>
              <a:rPr lang="cs-CZ" sz="2600" baseline="30000" dirty="0" smtClean="0">
                <a:latin typeface="Bookman Old Style" pitchFamily="18" charset="0"/>
              </a:rPr>
              <a:t>2</a:t>
            </a:r>
            <a:endParaRPr lang="cs-CZ" sz="2600" baseline="30000" dirty="0">
              <a:latin typeface="Bookman Old Style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00034" y="2071678"/>
            <a:ext cx="8229600" cy="7969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j-ea"/>
                <a:cs typeface="+mj-cs"/>
              </a:rPr>
              <a:t>Řešení	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28596" y="2928934"/>
            <a:ext cx="8229600" cy="3714776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sto MT" pitchFamily="18" charset="0"/>
                <a:ea typeface="+mn-ea"/>
                <a:cs typeface="+mn-cs"/>
              </a:rPr>
              <a:t>	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1.	Výpočet celé plochy:	S = a ·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 </a:t>
            </a:r>
            <a:r>
              <a:rPr kumimoji="0" lang="cs-CZ" sz="26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v</a:t>
            </a:r>
            <a:r>
              <a:rPr kumimoji="0" lang="cs-CZ" sz="2600" b="0" i="0" u="none" strike="noStrike" kern="1200" cap="none" spc="0" normalizeH="0" baseline="-2500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a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 :2</a:t>
            </a:r>
          </a:p>
          <a:p>
            <a:pPr marL="342900" lvl="0" indent="-342900">
              <a:spcBef>
                <a:spcPct val="20000"/>
              </a:spcBef>
            </a:pPr>
            <a:r>
              <a:rPr lang="cs-CZ" sz="2600" baseline="0" dirty="0">
                <a:latin typeface="Bookman Old Style" pitchFamily="18" charset="0"/>
              </a:rPr>
              <a:t>	</a:t>
            </a:r>
            <a:r>
              <a:rPr lang="cs-CZ" sz="2600" baseline="0" dirty="0" smtClean="0">
                <a:latin typeface="Bookman Old Style" pitchFamily="18" charset="0"/>
              </a:rPr>
              <a:t>					S</a:t>
            </a:r>
            <a:r>
              <a:rPr lang="cs-CZ" sz="2600" dirty="0" smtClean="0">
                <a:latin typeface="Bookman Old Style" pitchFamily="18" charset="0"/>
              </a:rPr>
              <a:t> = 6 </a:t>
            </a:r>
            <a:r>
              <a:rPr lang="cs-CZ" sz="2600" dirty="0">
                <a:latin typeface="Bookman Old Style" pitchFamily="18" charset="0"/>
              </a:rPr>
              <a:t>· </a:t>
            </a:r>
            <a:r>
              <a:rPr lang="cs-CZ" sz="2600" dirty="0" smtClean="0">
                <a:latin typeface="Bookman Old Style" pitchFamily="18" charset="0"/>
              </a:rPr>
              <a:t>2,7:2 = </a:t>
            </a:r>
            <a:r>
              <a:rPr lang="cs-CZ" sz="2600" b="1" dirty="0" smtClean="0">
                <a:latin typeface="Bookman Old Style" pitchFamily="18" charset="0"/>
              </a:rPr>
              <a:t>8,1 m</a:t>
            </a:r>
            <a:r>
              <a:rPr lang="cs-CZ" sz="2600" b="1" baseline="40000" dirty="0" smtClean="0">
                <a:latin typeface="Bookman Old Style" pitchFamily="18" charset="0"/>
              </a:rPr>
              <a:t>2</a:t>
            </a:r>
          </a:p>
          <a:p>
            <a:pPr marL="342900" lvl="0" indent="-342900">
              <a:spcBef>
                <a:spcPct val="20000"/>
              </a:spcBef>
            </a:pPr>
            <a:r>
              <a:rPr kumimoji="0" lang="cs-CZ" sz="2600" b="0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	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2.	Výpočet plochy oken:	S </a:t>
            </a:r>
            <a:r>
              <a:rPr lang="cs-CZ" sz="2600" dirty="0">
                <a:latin typeface="Bookman Old Style" pitchFamily="18" charset="0"/>
              </a:rPr>
              <a:t>= </a:t>
            </a:r>
            <a:r>
              <a:rPr lang="cs-CZ" sz="2600" dirty="0" smtClean="0">
                <a:latin typeface="Bookman Old Style" pitchFamily="18" charset="0"/>
              </a:rPr>
              <a:t>2·(a·b)</a:t>
            </a:r>
          </a:p>
          <a:p>
            <a:pPr marL="342900" lvl="0" indent="-342900">
              <a:spcBef>
                <a:spcPct val="20000"/>
              </a:spcBef>
            </a:pPr>
            <a:r>
              <a:rPr lang="cs-CZ" sz="2600" dirty="0">
                <a:latin typeface="Bookman Old Style" pitchFamily="18" charset="0"/>
              </a:rPr>
              <a:t>	</a:t>
            </a:r>
            <a:r>
              <a:rPr lang="cs-CZ" sz="2600" dirty="0" smtClean="0">
                <a:latin typeface="Bookman Old Style" pitchFamily="18" charset="0"/>
              </a:rPr>
              <a:t>					S = 2·(0,5·0,8) </a:t>
            </a:r>
            <a:r>
              <a:rPr lang="cs-CZ" sz="2600" b="1" dirty="0" smtClean="0">
                <a:latin typeface="Bookman Old Style" pitchFamily="18" charset="0"/>
              </a:rPr>
              <a:t>= 0,8 m</a:t>
            </a:r>
            <a:r>
              <a:rPr lang="cs-CZ" sz="2600" b="1" baseline="40000" dirty="0" smtClean="0">
                <a:latin typeface="Bookman Old Style" pitchFamily="18" charset="0"/>
              </a:rPr>
              <a:t>2</a:t>
            </a:r>
            <a:endParaRPr kumimoji="0" lang="cs-CZ" sz="2600" b="1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 pitchFamily="18" charset="0"/>
              <a:ea typeface="+mn-ea"/>
              <a:cs typeface="+mn-cs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2600" dirty="0" smtClean="0">
                <a:latin typeface="Bookman Old Style" pitchFamily="18" charset="0"/>
              </a:rPr>
              <a:t>	3.	Výpočet natírané plochy:	</a:t>
            </a:r>
          </a:p>
          <a:p>
            <a:pPr marL="342900" indent="-342900">
              <a:spcBef>
                <a:spcPct val="20000"/>
              </a:spcBef>
            </a:pPr>
            <a:r>
              <a:rPr lang="cs-CZ" sz="2600" dirty="0">
                <a:latin typeface="Bookman Old Style" pitchFamily="18" charset="0"/>
              </a:rPr>
              <a:t>	</a:t>
            </a:r>
            <a:r>
              <a:rPr lang="cs-CZ" sz="2600" dirty="0" smtClean="0">
                <a:latin typeface="Bookman Old Style" pitchFamily="18" charset="0"/>
              </a:rPr>
              <a:t>				S = 8,1 – 0,8 = </a:t>
            </a:r>
            <a:r>
              <a:rPr lang="cs-CZ" sz="2600" b="1" dirty="0" smtClean="0">
                <a:latin typeface="Bookman Old Style" pitchFamily="18" charset="0"/>
              </a:rPr>
              <a:t>7,3 m</a:t>
            </a:r>
            <a:r>
              <a:rPr lang="cs-CZ" sz="2600" b="1" baseline="30000" dirty="0" smtClean="0">
                <a:latin typeface="Bookman Old Style" pitchFamily="18" charset="0"/>
              </a:rPr>
              <a:t>2</a:t>
            </a:r>
          </a:p>
          <a:p>
            <a:pPr marL="342900" indent="-342900">
              <a:spcBef>
                <a:spcPct val="20000"/>
              </a:spcBef>
            </a:pPr>
            <a:r>
              <a:rPr lang="cs-CZ" sz="2600" dirty="0" smtClean="0">
                <a:latin typeface="Bookman Old Style" pitchFamily="18" charset="0"/>
              </a:rPr>
              <a:t>	4.</a:t>
            </a:r>
            <a:r>
              <a:rPr lang="cs-CZ" sz="2600" dirty="0">
                <a:latin typeface="Bookman Old Style" pitchFamily="18" charset="0"/>
              </a:rPr>
              <a:t>	Výpočet </a:t>
            </a:r>
            <a:r>
              <a:rPr lang="cs-CZ" sz="2600" dirty="0" smtClean="0">
                <a:latin typeface="Bookman Old Style" pitchFamily="18" charset="0"/>
              </a:rPr>
              <a:t>spotřeby barvy:</a:t>
            </a:r>
            <a:r>
              <a:rPr lang="cs-CZ" sz="2600" dirty="0">
                <a:latin typeface="Bookman Old Style" pitchFamily="18" charset="0"/>
              </a:rPr>
              <a:t>		x = </a:t>
            </a:r>
            <a:r>
              <a:rPr lang="cs-CZ" sz="2600" dirty="0" smtClean="0">
                <a:latin typeface="Bookman Old Style" pitchFamily="18" charset="0"/>
              </a:rPr>
              <a:t>7,3 </a:t>
            </a:r>
            <a:r>
              <a:rPr lang="cs-CZ" sz="2600" dirty="0">
                <a:latin typeface="Bookman Old Style" pitchFamily="18" charset="0"/>
              </a:rPr>
              <a:t>· </a:t>
            </a:r>
            <a:r>
              <a:rPr lang="cs-CZ" sz="2600" dirty="0" smtClean="0">
                <a:latin typeface="Bookman Old Style" pitchFamily="18" charset="0"/>
              </a:rPr>
              <a:t>120 </a:t>
            </a:r>
            <a:r>
              <a:rPr lang="cs-CZ" sz="2600" dirty="0">
                <a:latin typeface="Bookman Old Style" pitchFamily="18" charset="0"/>
              </a:rPr>
              <a:t>= </a:t>
            </a:r>
            <a:r>
              <a:rPr lang="cs-CZ" sz="2600" dirty="0" smtClean="0">
                <a:latin typeface="Bookman Old Style" pitchFamily="18" charset="0"/>
              </a:rPr>
              <a:t>876 g</a:t>
            </a:r>
            <a:endParaRPr lang="cs-CZ" sz="2600" dirty="0">
              <a:latin typeface="Bookman Old Style" pitchFamily="18" charset="0"/>
            </a:endParaRPr>
          </a:p>
          <a:p>
            <a:pPr marL="342900" lvl="0" indent="-342900">
              <a:spcBef>
                <a:spcPct val="20000"/>
              </a:spcBef>
            </a:pPr>
            <a:endParaRPr kumimoji="0" lang="cs-CZ" sz="26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 pitchFamily="18" charset="0"/>
              <a:ea typeface="+mn-ea"/>
              <a:cs typeface="+mn-cs"/>
            </a:endParaRPr>
          </a:p>
          <a:p>
            <a:pPr marL="342900" lvl="0" indent="-342900">
              <a:spcBef>
                <a:spcPct val="20000"/>
              </a:spcBef>
            </a:pPr>
            <a:endParaRPr lang="cs-CZ" sz="2600" dirty="0">
              <a:latin typeface="Bookman Old Style" pitchFamily="18" charset="0"/>
            </a:endParaRPr>
          </a:p>
          <a:p>
            <a:pPr marL="342900" lvl="0" indent="-342900">
              <a:spcBef>
                <a:spcPct val="20000"/>
              </a:spcBef>
            </a:pP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	3.	Odpověď:</a:t>
            </a:r>
          </a:p>
          <a:p>
            <a:pPr marL="342900" lvl="0" indent="-342900">
              <a:spcBef>
                <a:spcPct val="20000"/>
              </a:spcBef>
            </a:pPr>
            <a:endParaRPr lang="cs-CZ" sz="2600" dirty="0">
              <a:latin typeface="Bookman Old Style" pitchFamily="18" charset="0"/>
            </a:endParaRPr>
          </a:p>
          <a:p>
            <a:pPr marL="342900" lvl="0" indent="-342900">
              <a:spcBef>
                <a:spcPct val="20000"/>
              </a:spcBef>
            </a:pP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		Na natření štítu se spotřebuje 876 gramů barvy.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43702" y="1000108"/>
            <a:ext cx="1928826" cy="20091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Bookman Old Style" pitchFamily="18" charset="0"/>
              </a:rPr>
              <a:t>Příklady k řešení: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126055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Kolik stojí zrcadlo do koupelny? 1 m</a:t>
            </a:r>
            <a:r>
              <a:rPr lang="cs-CZ" baseline="30000" dirty="0" smtClean="0"/>
              <a:t>2</a:t>
            </a:r>
            <a:r>
              <a:rPr lang="cs-CZ" dirty="0" smtClean="0"/>
              <a:t> stojí 900,-Kč </a:t>
            </a:r>
            <a:r>
              <a:rPr lang="cs-CZ" dirty="0" smtClean="0"/>
              <a:t>                          a </a:t>
            </a:r>
            <a:r>
              <a:rPr lang="cs-CZ" dirty="0" smtClean="0"/>
              <a:t>zrcadlo má rozměry 50 cm a 80 cm.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Kolik kg osiva spotřebují na osetí pole o rozměrech 200 m krát 600 </a:t>
            </a:r>
            <a:r>
              <a:rPr lang="cs-CZ" dirty="0" smtClean="0"/>
              <a:t>m? </a:t>
            </a:r>
            <a:r>
              <a:rPr lang="cs-CZ" dirty="0" smtClean="0"/>
              <a:t>Na 1 hektar se spotřebuje 350 kg osiva.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Maminka chce pořídit novou dlažbu do předsíně. Bude stačit 5000 Kč, když předsíň má rozměry 2,5 m krát 4 m. 1m</a:t>
            </a:r>
            <a:r>
              <a:rPr lang="cs-CZ" baseline="30000" dirty="0" smtClean="0"/>
              <a:t>2</a:t>
            </a:r>
            <a:r>
              <a:rPr lang="cs-CZ" dirty="0" smtClean="0"/>
              <a:t> dlažby stojí 499 </a:t>
            </a:r>
            <a:r>
              <a:rPr lang="cs-CZ" dirty="0" smtClean="0"/>
              <a:t>Kč?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Tatínek chce vyrobit nová dvířka ke skříni o rozměrech 65 cm krát 120 cm. Cena materiálu 290 Kč/m</a:t>
            </a:r>
            <a:r>
              <a:rPr lang="cs-CZ" baseline="30000" dirty="0" smtClean="0"/>
              <a:t>2</a:t>
            </a:r>
            <a:r>
              <a:rPr lang="cs-CZ" dirty="0" smtClean="0"/>
              <a:t>. Kolik budou stát dvířka?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Kolik sazenic salátu musí předpěstovat zahradník, aby zaplnil záhon dlouhý 4,5 metru a široký 12O </a:t>
            </a:r>
            <a:r>
              <a:rPr lang="cs-CZ" dirty="0" smtClean="0"/>
              <a:t>cm? </a:t>
            </a:r>
            <a:r>
              <a:rPr lang="cs-CZ" dirty="0" smtClean="0"/>
              <a:t>Obvyklá výsadba je 1 sazenice na 4 dm</a:t>
            </a:r>
            <a:r>
              <a:rPr lang="cs-CZ" baseline="30000" dirty="0" smtClean="0"/>
              <a:t>2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Bookman Old Style" pitchFamily="18" charset="0"/>
              </a:rPr>
              <a:t>Řešení: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126055"/>
          </a:xfrm>
        </p:spPr>
        <p:txBody>
          <a:bodyPr>
            <a:normAutofit fontScale="92500"/>
          </a:bodyPr>
          <a:lstStyle/>
          <a:p>
            <a:pPr marL="514350" indent="-514350">
              <a:buNone/>
            </a:pPr>
            <a:r>
              <a:rPr lang="cs-CZ" sz="2100" dirty="0" smtClean="0"/>
              <a:t>1.	Kolik stojí zrcadlo do koupelny? 1 m</a:t>
            </a:r>
            <a:r>
              <a:rPr lang="cs-CZ" sz="2100" baseline="30000" dirty="0" smtClean="0"/>
              <a:t>2</a:t>
            </a:r>
            <a:r>
              <a:rPr lang="cs-CZ" sz="2100" dirty="0" smtClean="0"/>
              <a:t> stojí 900,-Kč a zrcadlo má rozměry </a:t>
            </a:r>
            <a:r>
              <a:rPr lang="cs-CZ" sz="2100" dirty="0" smtClean="0"/>
              <a:t>                   50 </a:t>
            </a:r>
            <a:r>
              <a:rPr lang="cs-CZ" sz="2100" dirty="0" smtClean="0"/>
              <a:t>cm a 80 cm.</a:t>
            </a:r>
          </a:p>
          <a:p>
            <a:pPr marL="514350" indent="-514350">
              <a:buNone/>
            </a:pPr>
            <a:r>
              <a:rPr lang="cs-CZ" sz="2100" dirty="0" smtClean="0"/>
              <a:t>	</a:t>
            </a:r>
            <a:r>
              <a:rPr lang="cs-CZ" sz="2400" b="1" dirty="0" smtClean="0"/>
              <a:t>S = 0,5 . 0,8 = 0,4 m</a:t>
            </a:r>
            <a:r>
              <a:rPr lang="cs-CZ" sz="2400" b="1" baseline="30000" dirty="0" smtClean="0"/>
              <a:t>2</a:t>
            </a:r>
            <a:r>
              <a:rPr lang="cs-CZ" sz="2400" b="1" dirty="0" smtClean="0"/>
              <a:t>	cena: 0,4 . 900 = 360 Kč</a:t>
            </a:r>
          </a:p>
          <a:p>
            <a:pPr marL="514350" indent="-514350">
              <a:buNone/>
            </a:pPr>
            <a:r>
              <a:rPr lang="cs-CZ" sz="2100" dirty="0" smtClean="0"/>
              <a:t>2.	Kolik kg osiva spotřebují na osetí pole o rozměrech 200 m krát 600 </a:t>
            </a:r>
            <a:r>
              <a:rPr lang="cs-CZ" sz="2100" dirty="0" smtClean="0"/>
              <a:t>m?                     </a:t>
            </a:r>
            <a:r>
              <a:rPr lang="cs-CZ" sz="2100" dirty="0" smtClean="0"/>
              <a:t>Na 1 hektar se spotřebuje 350 kg osiva.</a:t>
            </a:r>
          </a:p>
          <a:p>
            <a:pPr marL="514350" indent="-514350">
              <a:buNone/>
            </a:pPr>
            <a:r>
              <a:rPr lang="cs-CZ" sz="2100" dirty="0"/>
              <a:t>	</a:t>
            </a:r>
            <a:r>
              <a:rPr lang="cs-CZ" sz="2400" b="1" dirty="0" smtClean="0"/>
              <a:t>S = 200.600 = 120 000 m</a:t>
            </a:r>
            <a:r>
              <a:rPr lang="cs-CZ" sz="2400" b="1" baseline="30000" dirty="0" smtClean="0"/>
              <a:t>2</a:t>
            </a:r>
            <a:r>
              <a:rPr lang="cs-CZ" sz="2400" b="1" dirty="0" smtClean="0"/>
              <a:t> = 12 ha	osiva: 12 . 350 = 4200 kg</a:t>
            </a:r>
            <a:endParaRPr lang="cs-CZ" sz="2400" dirty="0" smtClean="0"/>
          </a:p>
          <a:p>
            <a:pPr marL="514350" indent="-514350">
              <a:buAutoNum type="arabicPeriod" startAt="3"/>
            </a:pPr>
            <a:r>
              <a:rPr lang="cs-CZ" sz="1900" dirty="0" smtClean="0"/>
              <a:t>Maminka chce pořídit novou dlažbu do předsíně. Bude stačit 5000 Kč, když předsíň má rozměry 2,5 m krát 4 m. 1m</a:t>
            </a:r>
            <a:r>
              <a:rPr lang="cs-CZ" sz="1900" baseline="30000" dirty="0" smtClean="0"/>
              <a:t>2</a:t>
            </a:r>
            <a:r>
              <a:rPr lang="cs-CZ" sz="1900" dirty="0" smtClean="0"/>
              <a:t> dlažby stojí 499 </a:t>
            </a:r>
            <a:r>
              <a:rPr lang="cs-CZ" sz="1900" dirty="0" smtClean="0"/>
              <a:t>Kč?</a:t>
            </a:r>
            <a:endParaRPr lang="cs-CZ" sz="1900" dirty="0" smtClean="0"/>
          </a:p>
          <a:p>
            <a:pPr marL="514350" indent="-514350">
              <a:buNone/>
            </a:pPr>
            <a:r>
              <a:rPr lang="cs-CZ" sz="2100" dirty="0"/>
              <a:t>	</a:t>
            </a:r>
            <a:r>
              <a:rPr lang="cs-CZ" sz="2200" b="1" dirty="0" smtClean="0"/>
              <a:t>S = 2,5 . 4 = 10 </a:t>
            </a:r>
            <a:r>
              <a:rPr lang="cs-CZ" sz="2200" b="1" dirty="0" smtClean="0"/>
              <a:t>m²</a:t>
            </a:r>
            <a:r>
              <a:rPr lang="cs-CZ" sz="2200" b="1" dirty="0" smtClean="0"/>
              <a:t>	cena: 10 . 499 = </a:t>
            </a:r>
            <a:r>
              <a:rPr lang="cs-CZ" sz="2200" b="1" dirty="0" smtClean="0"/>
              <a:t>4 990 </a:t>
            </a:r>
            <a:r>
              <a:rPr lang="cs-CZ" sz="2200" b="1" dirty="0" smtClean="0"/>
              <a:t>Kč	</a:t>
            </a:r>
            <a:r>
              <a:rPr lang="cs-CZ" sz="2200" b="1" dirty="0" smtClean="0"/>
              <a:t>    5 000 Kč bude </a:t>
            </a:r>
            <a:r>
              <a:rPr lang="cs-CZ" sz="2200" b="1" dirty="0" smtClean="0"/>
              <a:t>stačit.</a:t>
            </a:r>
            <a:endParaRPr lang="cs-CZ" sz="2200" dirty="0" smtClean="0"/>
          </a:p>
          <a:p>
            <a:pPr marL="514350" indent="-514350">
              <a:buAutoNum type="arabicPeriod" startAt="4"/>
            </a:pPr>
            <a:r>
              <a:rPr lang="cs-CZ" sz="1900" dirty="0" smtClean="0"/>
              <a:t>Tatínek chce vyrobit nová dvířka ke skříni o rozměrech 65 cm krát 120 cm. Cena materiálu 290 Kč/m</a:t>
            </a:r>
            <a:r>
              <a:rPr lang="cs-CZ" sz="1900" baseline="30000" dirty="0" smtClean="0"/>
              <a:t>2</a:t>
            </a:r>
            <a:r>
              <a:rPr lang="cs-CZ" sz="1900" dirty="0" smtClean="0"/>
              <a:t>. Kolik budou stát dvířka?</a:t>
            </a:r>
            <a:endParaRPr lang="cs-CZ" sz="1900" dirty="0" smtClean="0"/>
          </a:p>
          <a:p>
            <a:pPr marL="514350" indent="-514350">
              <a:buNone/>
            </a:pPr>
            <a:r>
              <a:rPr lang="cs-CZ" sz="1900" dirty="0"/>
              <a:t>	</a:t>
            </a:r>
            <a:r>
              <a:rPr lang="cs-CZ" sz="2200" b="1" dirty="0" smtClean="0"/>
              <a:t>S = 0,65 m.1,20 m = 0,78 </a:t>
            </a:r>
            <a:r>
              <a:rPr lang="cs-CZ" sz="2200" b="1" dirty="0" smtClean="0"/>
              <a:t>m²</a:t>
            </a:r>
            <a:r>
              <a:rPr lang="cs-CZ" sz="2200" b="1" dirty="0" smtClean="0"/>
              <a:t>	cena: 0,78.290 = 226,20 Kč</a:t>
            </a:r>
            <a:endParaRPr lang="cs-CZ" sz="2200" dirty="0" smtClean="0"/>
          </a:p>
          <a:p>
            <a:pPr marL="514350" indent="-514350">
              <a:buAutoNum type="arabicPeriod" startAt="5"/>
            </a:pPr>
            <a:r>
              <a:rPr lang="cs-CZ" sz="1900" dirty="0" smtClean="0"/>
              <a:t>Kolik sazenic salátu musí předpěstovat zahradník, aby zaplnil záhon dlouhý </a:t>
            </a:r>
            <a:r>
              <a:rPr lang="cs-CZ" sz="1900" dirty="0" smtClean="0"/>
              <a:t>                    4,5 </a:t>
            </a:r>
            <a:r>
              <a:rPr lang="cs-CZ" sz="1900" dirty="0" smtClean="0"/>
              <a:t>metru a široký 12O </a:t>
            </a:r>
            <a:r>
              <a:rPr lang="cs-CZ" sz="1900" dirty="0" smtClean="0"/>
              <a:t>cm? </a:t>
            </a:r>
            <a:r>
              <a:rPr lang="cs-CZ" sz="1900" dirty="0" smtClean="0"/>
              <a:t>Obvyklá výsadba je 1 sazenice na 4 dm</a:t>
            </a:r>
            <a:r>
              <a:rPr lang="cs-CZ" sz="1900" baseline="30000" dirty="0" smtClean="0"/>
              <a:t>2</a:t>
            </a:r>
            <a:r>
              <a:rPr lang="cs-CZ" sz="1900" dirty="0" smtClean="0"/>
              <a:t>.</a:t>
            </a:r>
          </a:p>
          <a:p>
            <a:pPr marL="514350" indent="-514350">
              <a:buNone/>
            </a:pPr>
            <a:r>
              <a:rPr lang="cs-CZ" sz="1900" dirty="0"/>
              <a:t>	</a:t>
            </a:r>
            <a:r>
              <a:rPr lang="cs-CZ" sz="2000" b="1" dirty="0" smtClean="0"/>
              <a:t>S = 45 dm . 12 dm = 540 dm</a:t>
            </a:r>
            <a:r>
              <a:rPr lang="cs-CZ" sz="2000" b="1" baseline="30000" dirty="0" smtClean="0"/>
              <a:t>2</a:t>
            </a:r>
            <a:r>
              <a:rPr lang="cs-CZ" sz="2000" b="1" dirty="0" smtClean="0"/>
              <a:t>	sazenic:	540 : 4 = 135 sazenic</a:t>
            </a:r>
            <a:endParaRPr lang="cs-CZ" sz="1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Použit obrázek z adresy:</a:t>
            </a:r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/>
              <a:t>http://www.google.cz/imgres?q=chalupa&amp;hl=cs&amp;biw=1920&amp;bih=963&amp;gbv=2&amp;tbm=isch&amp;tbnid=3wCtF1ORl6a3IM:&amp;imgrefurl=http://www.chalupa-pronajmuti-jizerske-hory-fojtka.cz/&amp;docid=Vw6E9fgmr4mFVM&amp;imgurl=http://www.chalupa-pronajmuti-jizerske-hory-fojtka.cz/lb04ea.jpg&amp;w=450&amp;h=300&amp;ei=EqrhT83lEYiZ-wbV04mhAw&amp;zoom=1&amp;iact=hc&amp;vpx=167&amp;vpy=320&amp;dur=3163&amp;hovh=183&amp;hovw=275&amp;tx=110&amp;ty=102&amp;sig=118399177549575439527&amp;page=1&amp;tbnh=124&amp;tbnw=172&amp;start=0&amp;ndsp=42&amp;ved=1t:429,r:9,s:0,i:139</a:t>
            </a:r>
          </a:p>
        </p:txBody>
      </p:sp>
    </p:spTree>
    <p:extLst>
      <p:ext uri="{BB962C8B-B14F-4D97-AF65-F5344CB8AC3E}">
        <p14:creationId xmlns:p14="http://schemas.microsoft.com/office/powerpoint/2010/main" xmlns="" val="74348431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496</TotalTime>
  <Words>254</Words>
  <Application>Microsoft Office PowerPoint</Application>
  <PresentationFormat>Předvádění na obrazovce (4:3)</PresentationFormat>
  <Paragraphs>113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obsah</vt:lpstr>
      <vt:lpstr>Základní pojmy</vt:lpstr>
      <vt:lpstr>Základní vzorce</vt:lpstr>
      <vt:lpstr>využití</vt:lpstr>
      <vt:lpstr>Vzorový příklad č.1</vt:lpstr>
      <vt:lpstr>Vzorový příklad č.2</vt:lpstr>
      <vt:lpstr>Příklady k řešení:</vt:lpstr>
      <vt:lpstr>Řešení: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Computer</dc:creator>
  <cp:lastModifiedBy>Dum</cp:lastModifiedBy>
  <cp:revision>30</cp:revision>
  <dcterms:created xsi:type="dcterms:W3CDTF">2012-06-11T15:25:58Z</dcterms:created>
  <dcterms:modified xsi:type="dcterms:W3CDTF">2012-08-24T10:24:36Z</dcterms:modified>
</cp:coreProperties>
</file>