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63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A5A93F8-EFEA-4AAA-9E7C-B80844B6D4B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2212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9E0259A0-BB0B-4FB0-BC03-F845A8CFB756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661D414-34FF-4656-9187-E99B62D0B239}" type="slidenum">
              <a:rPr lang="cs-CZ"/>
              <a:pPr/>
              <a:t>3</a:t>
            </a:fld>
            <a:endParaRPr lang="cs-CZ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Čerpáno 10.3.2011 z http://en.wikipedia.org/wiki/File:Hexahedron.gif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E744F2-C843-46DC-ACCB-CDABDBA52C9C}" type="slidenum">
              <a:rPr lang="cs-CZ"/>
              <a:pPr/>
              <a:t>12</a:t>
            </a:fld>
            <a:endParaRPr lang="cs-CZ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Obrázky čerpány 10.3.2011 z clipartu Microsoft Office Powerpoint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4CDAA-50ED-4962-B05B-0D30EB1E67C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308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A61BD9-63D9-4905-9FAC-CEB615A4BE5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469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84F987-3A2D-4A21-83D9-7FB98DD6E21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021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D49BFC-9691-43C6-839A-074229AFCAC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636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FEC27B-3755-46BD-8F1C-AE9F8DB44E7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677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DEA90E-A242-4725-BD96-CB7A33A380C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484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82A677-7506-45D1-9F22-E53E0762555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08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304C12-597A-4747-A810-A323E2D0F90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082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7CDD26-6668-429C-A911-2D4797918A0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11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ABEAE2-7121-4BA6-8E2C-2A3DB4346DD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712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ADD01-F232-4B49-910E-2C0725E8A33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374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27D19-9246-4E22-9CA6-2B4539C670EA}" type="datetimeFigureOut">
              <a:rPr lang="cs-CZ"/>
              <a:pPr>
                <a:defRPr/>
              </a:pPr>
              <a:t>25.7.2011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F259C-D051-42CF-A7B9-E544FCEE0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8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6BD12F0-782D-41BF-85F9-50E912B3FC2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8/Hexahedron.gi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gif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7"/>
          <p:cNvSpPr>
            <a:spLocks noChangeArrowheads="1"/>
          </p:cNvSpPr>
          <p:nvPr/>
        </p:nvSpPr>
        <p:spPr bwMode="auto">
          <a:xfrm>
            <a:off x="1676400" y="2286000"/>
            <a:ext cx="648389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Calibri" pitchFamily="34" charset="0"/>
              </a:rPr>
              <a:t>VY_32_INOVACE_02_GEOMETRIE_10</a:t>
            </a:r>
            <a:endParaRPr lang="cs-CZ" sz="3200" b="1" dirty="0">
              <a:latin typeface="Calibri" pitchFamily="34" charset="0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52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</a:p>
          <a:p>
            <a:r>
              <a:rPr lang="cs-CZ" sz="1600" b="1" dirty="0"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pPr eaLnBrk="1" hangingPunct="1"/>
            <a:r>
              <a:rPr lang="cs-CZ" sz="1600" b="1" dirty="0" smtClean="0">
                <a:latin typeface="Times New Roman" pitchFamily="18" charset="0"/>
              </a:rPr>
              <a:t>Název </a:t>
            </a:r>
            <a:r>
              <a:rPr lang="cs-CZ" sz="1600" b="1" dirty="0"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latin typeface="Times New Roman" pitchFamily="18" charset="0"/>
              </a:rPr>
              <a:t>Název školy:	Základní škola Dašice, okres Pardubice</a:t>
            </a: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806450" y="1066800"/>
            <a:ext cx="7772400" cy="1082675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KOLMÉ HRANOLY – 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ákladní pojmy</a:t>
            </a:r>
            <a:endParaRPr lang="cs-CZ" sz="3200" dirty="0" smtClean="0">
              <a:solidFill>
                <a:srgbClr val="FE27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271259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592" name="Group 1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326855"/>
              </p:ext>
            </p:extLst>
          </p:nvPr>
        </p:nvGraphicFramePr>
        <p:xfrm>
          <a:off x="304800" y="304800"/>
          <a:ext cx="8610600" cy="5867401"/>
        </p:xfrm>
        <a:graphic>
          <a:graphicData uri="http://schemas.openxmlformats.org/drawingml/2006/table">
            <a:tbl>
              <a:tblPr/>
              <a:tblGrid>
                <a:gridCol w="2514600"/>
                <a:gridCol w="844550"/>
                <a:gridCol w="755650"/>
                <a:gridCol w="1773238"/>
                <a:gridCol w="2722562"/>
              </a:tblGrid>
              <a:tr h="503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Filip Vlček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28.3.2011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Geometrie na II. stupni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57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VII.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8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žáků: 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dívek: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žáků se spec. vzděl. potřebami: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55887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Výstup – prezentace slouží k opakování znalostí o kolmých hranolech – základní pojmy, značení, vlastnosti a hledání kolmých hranolů v běžném životě. Čas potřebný k vyplnění pracovního </a:t>
                      </a:r>
                      <a:r>
                        <a:rPr lang="cs-CZ" sz="1600" kern="120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listu VY_32_INOVACE_02_GEOMETRIE_09</a:t>
                      </a:r>
                      <a:r>
                        <a:rPr lang="cs-CZ" sz="1600" kern="120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 následná kontrola pomocí této prezentace 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je asi 30 minut.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259331"/>
      </p:ext>
    </p:extLst>
  </p:cSld>
  <p:clrMapOvr>
    <a:masterClrMapping/>
  </p:clrMapOvr>
  <p:transition advClick="0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0" name="Picture 10" descr="File:Hexahedron.gif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905000"/>
            <a:ext cx="36576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8200" y="1066800"/>
            <a:ext cx="7772400" cy="1470025"/>
          </a:xfrm>
        </p:spPr>
        <p:txBody>
          <a:bodyPr/>
          <a:lstStyle/>
          <a:p>
            <a:r>
              <a:rPr lang="cs-CZ" sz="6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KOLMÉ HRANOLY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2133600" y="5105400"/>
            <a:ext cx="4560888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základní pojmy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Základní pojmy: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62000"/>
            <a:ext cx="8229600" cy="5715000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Vrchol</a:t>
            </a:r>
          </a:p>
          <a:p>
            <a:pPr>
              <a:lnSpc>
                <a:spcPct val="120000"/>
              </a:lnSpc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Boční hrana</a:t>
            </a:r>
          </a:p>
          <a:p>
            <a:pPr>
              <a:lnSpc>
                <a:spcPct val="120000"/>
              </a:lnSpc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Boční stěna</a:t>
            </a:r>
          </a:p>
          <a:p>
            <a:pPr>
              <a:lnSpc>
                <a:spcPct val="120000"/>
              </a:lnSpc>
            </a:pPr>
            <a:r>
              <a:rPr lang="cs-CZ" sz="3600" b="1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Úhlopříčka stěnová</a:t>
            </a:r>
          </a:p>
          <a:p>
            <a:pPr>
              <a:lnSpc>
                <a:spcPct val="120000"/>
              </a:lnSpc>
            </a:pPr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Úhlopříčka tělesová</a:t>
            </a: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Podstava</a:t>
            </a:r>
          </a:p>
          <a:p>
            <a:pPr>
              <a:lnSpc>
                <a:spcPct val="120000"/>
              </a:lnSpc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Hrana podstavy</a:t>
            </a:r>
          </a:p>
          <a:p>
            <a:pPr>
              <a:lnSpc>
                <a:spcPct val="120000"/>
              </a:lnSpc>
            </a:pPr>
            <a:endParaRPr lang="cs-CZ" sz="36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>
              <a:solidFill>
                <a:schemeClr val="accent2"/>
              </a:solidFill>
            </a:endParaRPr>
          </a:p>
        </p:txBody>
      </p:sp>
      <p:sp>
        <p:nvSpPr>
          <p:cNvPr id="6153" name="Line 9"/>
          <p:cNvSpPr>
            <a:spLocks noChangeShapeType="1"/>
          </p:cNvSpPr>
          <p:nvPr/>
        </p:nvSpPr>
        <p:spPr bwMode="auto">
          <a:xfrm>
            <a:off x="2514600" y="1219200"/>
            <a:ext cx="3352800" cy="6096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58" name="Line 14"/>
          <p:cNvSpPr>
            <a:spLocks noChangeShapeType="1"/>
          </p:cNvSpPr>
          <p:nvPr/>
        </p:nvSpPr>
        <p:spPr bwMode="auto">
          <a:xfrm>
            <a:off x="3581400" y="1981200"/>
            <a:ext cx="2286000" cy="4572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59" name="Line 15"/>
          <p:cNvSpPr>
            <a:spLocks noChangeShapeType="1"/>
          </p:cNvSpPr>
          <p:nvPr/>
        </p:nvSpPr>
        <p:spPr bwMode="auto">
          <a:xfrm>
            <a:off x="3581400" y="2743200"/>
            <a:ext cx="2667000" cy="2286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60" name="Line 16"/>
          <p:cNvSpPr>
            <a:spLocks noChangeShapeType="1"/>
          </p:cNvSpPr>
          <p:nvPr/>
        </p:nvSpPr>
        <p:spPr bwMode="auto">
          <a:xfrm>
            <a:off x="3124200" y="5029200"/>
            <a:ext cx="4114800" cy="5334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61" name="Line 17"/>
          <p:cNvSpPr>
            <a:spLocks noChangeShapeType="1"/>
          </p:cNvSpPr>
          <p:nvPr/>
        </p:nvSpPr>
        <p:spPr bwMode="auto">
          <a:xfrm flipV="1">
            <a:off x="4343400" y="5638800"/>
            <a:ext cx="1828800" cy="1524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62" name="Line 18"/>
          <p:cNvSpPr>
            <a:spLocks noChangeShapeType="1"/>
          </p:cNvSpPr>
          <p:nvPr/>
        </p:nvSpPr>
        <p:spPr bwMode="auto">
          <a:xfrm flipH="1">
            <a:off x="7924800" y="1219200"/>
            <a:ext cx="685800" cy="4800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64" name="Line 20"/>
          <p:cNvSpPr>
            <a:spLocks noChangeShapeType="1"/>
          </p:cNvSpPr>
          <p:nvPr/>
        </p:nvSpPr>
        <p:spPr bwMode="auto">
          <a:xfrm>
            <a:off x="6553200" y="1219200"/>
            <a:ext cx="1371600" cy="4800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65" name="Line 21"/>
          <p:cNvSpPr>
            <a:spLocks noChangeShapeType="1"/>
          </p:cNvSpPr>
          <p:nvPr/>
        </p:nvSpPr>
        <p:spPr bwMode="auto">
          <a:xfrm flipH="1">
            <a:off x="5867400" y="1219200"/>
            <a:ext cx="2743200" cy="685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67" name="AutoShape 23"/>
          <p:cNvSpPr>
            <a:spLocks noChangeArrowheads="1"/>
          </p:cNvSpPr>
          <p:nvPr/>
        </p:nvSpPr>
        <p:spPr bwMode="auto">
          <a:xfrm>
            <a:off x="5867400" y="1219200"/>
            <a:ext cx="2743200" cy="4800600"/>
          </a:xfrm>
          <a:prstGeom prst="cube">
            <a:avLst>
              <a:gd name="adj" fmla="val 25000"/>
            </a:avLst>
          </a:prstGeom>
          <a:noFill/>
          <a:ln w="317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68" name="Line 24"/>
          <p:cNvSpPr>
            <a:spLocks noChangeShapeType="1"/>
          </p:cNvSpPr>
          <p:nvPr/>
        </p:nvSpPr>
        <p:spPr bwMode="auto">
          <a:xfrm flipH="1">
            <a:off x="6513513" y="1219200"/>
            <a:ext cx="15875" cy="4200525"/>
          </a:xfrm>
          <a:prstGeom prst="line">
            <a:avLst/>
          </a:prstGeom>
          <a:noFill/>
          <a:ln w="3175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69" name="Line 25"/>
          <p:cNvSpPr>
            <a:spLocks noChangeShapeType="1"/>
          </p:cNvSpPr>
          <p:nvPr/>
        </p:nvSpPr>
        <p:spPr bwMode="auto">
          <a:xfrm flipH="1">
            <a:off x="6553200" y="5334000"/>
            <a:ext cx="2079625" cy="0"/>
          </a:xfrm>
          <a:prstGeom prst="line">
            <a:avLst/>
          </a:prstGeom>
          <a:noFill/>
          <a:ln w="3175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70" name="Line 26"/>
          <p:cNvSpPr>
            <a:spLocks noChangeShapeType="1"/>
          </p:cNvSpPr>
          <p:nvPr/>
        </p:nvSpPr>
        <p:spPr bwMode="auto">
          <a:xfrm flipV="1">
            <a:off x="5867400" y="5334000"/>
            <a:ext cx="685800" cy="685800"/>
          </a:xfrm>
          <a:prstGeom prst="line">
            <a:avLst/>
          </a:prstGeom>
          <a:noFill/>
          <a:ln w="3175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3" grpId="0" animBg="1"/>
      <p:bldP spid="6158" grpId="0" animBg="1"/>
      <p:bldP spid="6159" grpId="0" animBg="1"/>
      <p:bldP spid="6160" grpId="0" animBg="1"/>
      <p:bldP spid="61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Základní pojmy: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8200"/>
            <a:ext cx="8382000" cy="4800600"/>
          </a:xfrm>
        </p:spPr>
        <p:txBody>
          <a:bodyPr/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Vrcholy: </a:t>
            </a:r>
          </a:p>
          <a:p>
            <a:pPr>
              <a:buFontTx/>
              <a:buNone/>
            </a:pP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</a:p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Boční hrany:</a:t>
            </a:r>
          </a:p>
          <a:p>
            <a:endParaRPr lang="cs-CZ" sz="40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Boční stěny:</a:t>
            </a:r>
          </a:p>
          <a:p>
            <a:pPr>
              <a:lnSpc>
                <a:spcPct val="120000"/>
              </a:lnSpc>
            </a:pPr>
            <a:endParaRPr lang="cs-CZ" sz="3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120000"/>
              </a:lnSpc>
              <a:buFontTx/>
              <a:buNone/>
            </a:pPr>
            <a:endParaRPr lang="cs-CZ" sz="29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120000"/>
              </a:lnSpc>
              <a:buFontTx/>
              <a:buNone/>
            </a:pPr>
            <a:endParaRPr lang="cs-CZ" sz="3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grpSp>
        <p:nvGrpSpPr>
          <p:cNvPr id="7182" name="Group 16"/>
          <p:cNvGrpSpPr>
            <a:grpSpLocks/>
          </p:cNvGrpSpPr>
          <p:nvPr/>
        </p:nvGrpSpPr>
        <p:grpSpPr bwMode="auto">
          <a:xfrm>
            <a:off x="5715000" y="914400"/>
            <a:ext cx="3429000" cy="3673475"/>
            <a:chOff x="2925" y="1207"/>
            <a:chExt cx="2269" cy="2272"/>
          </a:xfrm>
        </p:grpSpPr>
        <p:sp>
          <p:nvSpPr>
            <p:cNvPr id="7183" name="AutoShape 7"/>
            <p:cNvSpPr>
              <a:spLocks noChangeArrowheads="1"/>
            </p:cNvSpPr>
            <p:nvPr/>
          </p:nvSpPr>
          <p:spPr bwMode="auto">
            <a:xfrm flipH="1" flipV="1">
              <a:off x="3379" y="1434"/>
              <a:ext cx="1361" cy="1723"/>
            </a:xfrm>
            <a:prstGeom prst="cube">
              <a:avLst>
                <a:gd name="adj" fmla="val 25000"/>
              </a:avLst>
            </a:prstGeom>
            <a:noFill/>
            <a:ln w="25400">
              <a:solidFill>
                <a:srgbClr val="000000"/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10800000" wrap="none" anchor="ctr"/>
            <a:lstStyle/>
            <a:p>
              <a:endParaRPr lang="cs-CZ">
                <a:latin typeface="Tahoma" charset="0"/>
              </a:endParaRPr>
            </a:p>
          </p:txBody>
        </p:sp>
        <p:sp>
          <p:nvSpPr>
            <p:cNvPr id="7184" name="AutoShape 6"/>
            <p:cNvSpPr>
              <a:spLocks noChangeArrowheads="1"/>
            </p:cNvSpPr>
            <p:nvPr/>
          </p:nvSpPr>
          <p:spPr bwMode="auto">
            <a:xfrm>
              <a:off x="3379" y="1434"/>
              <a:ext cx="1361" cy="1723"/>
            </a:xfrm>
            <a:prstGeom prst="cube">
              <a:avLst>
                <a:gd name="adj" fmla="val 25000"/>
              </a:avLst>
            </a:prstGeom>
            <a:noFill/>
            <a:ln w="254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cs-CZ">
                <a:latin typeface="Tahoma" charset="0"/>
              </a:endParaRPr>
            </a:p>
          </p:txBody>
        </p:sp>
        <p:sp>
          <p:nvSpPr>
            <p:cNvPr id="7185" name="Text Box 8"/>
            <p:cNvSpPr txBox="1">
              <a:spLocks noChangeArrowheads="1"/>
            </p:cNvSpPr>
            <p:nvPr/>
          </p:nvSpPr>
          <p:spPr bwMode="auto">
            <a:xfrm>
              <a:off x="3014" y="3158"/>
              <a:ext cx="592" cy="3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A</a:t>
              </a:r>
            </a:p>
          </p:txBody>
        </p:sp>
        <p:sp>
          <p:nvSpPr>
            <p:cNvPr id="7186" name="Text Box 9"/>
            <p:cNvSpPr txBox="1">
              <a:spLocks noChangeArrowheads="1"/>
            </p:cNvSpPr>
            <p:nvPr/>
          </p:nvSpPr>
          <p:spPr bwMode="auto">
            <a:xfrm>
              <a:off x="2925" y="1705"/>
              <a:ext cx="589" cy="3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E</a:t>
              </a:r>
            </a:p>
          </p:txBody>
        </p:sp>
        <p:sp>
          <p:nvSpPr>
            <p:cNvPr id="7187" name="Text Box 10"/>
            <p:cNvSpPr txBox="1">
              <a:spLocks noChangeArrowheads="1"/>
            </p:cNvSpPr>
            <p:nvPr/>
          </p:nvSpPr>
          <p:spPr bwMode="auto">
            <a:xfrm>
              <a:off x="3244" y="1207"/>
              <a:ext cx="587" cy="3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H</a:t>
              </a:r>
            </a:p>
          </p:txBody>
        </p:sp>
        <p:sp>
          <p:nvSpPr>
            <p:cNvPr id="7188" name="Text Box 11"/>
            <p:cNvSpPr txBox="1">
              <a:spLocks noChangeArrowheads="1"/>
            </p:cNvSpPr>
            <p:nvPr/>
          </p:nvSpPr>
          <p:spPr bwMode="auto">
            <a:xfrm>
              <a:off x="4605" y="1207"/>
              <a:ext cx="589" cy="3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G</a:t>
              </a:r>
            </a:p>
          </p:txBody>
        </p:sp>
        <p:sp>
          <p:nvSpPr>
            <p:cNvPr id="7189" name="Text Box 12"/>
            <p:cNvSpPr txBox="1">
              <a:spLocks noChangeArrowheads="1"/>
            </p:cNvSpPr>
            <p:nvPr/>
          </p:nvSpPr>
          <p:spPr bwMode="auto">
            <a:xfrm>
              <a:off x="4242" y="1705"/>
              <a:ext cx="590" cy="3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F</a:t>
              </a:r>
            </a:p>
          </p:txBody>
        </p:sp>
        <p:sp>
          <p:nvSpPr>
            <p:cNvPr id="7190" name="Text Box 13"/>
            <p:cNvSpPr txBox="1">
              <a:spLocks noChangeArrowheads="1"/>
            </p:cNvSpPr>
            <p:nvPr/>
          </p:nvSpPr>
          <p:spPr bwMode="auto">
            <a:xfrm>
              <a:off x="3287" y="2569"/>
              <a:ext cx="590" cy="3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D</a:t>
              </a:r>
            </a:p>
          </p:txBody>
        </p:sp>
        <p:sp>
          <p:nvSpPr>
            <p:cNvPr id="7191" name="Text Box 14"/>
            <p:cNvSpPr txBox="1">
              <a:spLocks noChangeArrowheads="1"/>
            </p:cNvSpPr>
            <p:nvPr/>
          </p:nvSpPr>
          <p:spPr bwMode="auto">
            <a:xfrm>
              <a:off x="4605" y="2614"/>
              <a:ext cx="589" cy="3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C</a:t>
              </a:r>
            </a:p>
          </p:txBody>
        </p:sp>
        <p:sp>
          <p:nvSpPr>
            <p:cNvPr id="7192" name="Text Box 15"/>
            <p:cNvSpPr txBox="1">
              <a:spLocks noChangeArrowheads="1"/>
            </p:cNvSpPr>
            <p:nvPr/>
          </p:nvSpPr>
          <p:spPr bwMode="auto">
            <a:xfrm>
              <a:off x="4148" y="3157"/>
              <a:ext cx="591" cy="3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B</a:t>
              </a:r>
            </a:p>
          </p:txBody>
        </p:sp>
      </p:grpSp>
      <p:sp>
        <p:nvSpPr>
          <p:cNvPr id="7193" name="Line 25"/>
          <p:cNvSpPr>
            <a:spLocks noChangeShapeType="1"/>
          </p:cNvSpPr>
          <p:nvPr/>
        </p:nvSpPr>
        <p:spPr bwMode="auto">
          <a:xfrm>
            <a:off x="3048000" y="1219200"/>
            <a:ext cx="3352800" cy="5334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94" name="Line 26"/>
          <p:cNvSpPr>
            <a:spLocks noChangeShapeType="1"/>
          </p:cNvSpPr>
          <p:nvPr/>
        </p:nvSpPr>
        <p:spPr bwMode="auto">
          <a:xfrm flipV="1">
            <a:off x="4191000" y="2743200"/>
            <a:ext cx="2133600" cy="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95" name="Line 27"/>
          <p:cNvSpPr>
            <a:spLocks noChangeShapeType="1"/>
          </p:cNvSpPr>
          <p:nvPr/>
        </p:nvSpPr>
        <p:spPr bwMode="auto">
          <a:xfrm flipV="1">
            <a:off x="3962400" y="2895600"/>
            <a:ext cx="2743200" cy="12954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96" name="Rectangle 28"/>
          <p:cNvSpPr>
            <a:spLocks noChangeArrowheads="1"/>
          </p:cNvSpPr>
          <p:nvPr/>
        </p:nvSpPr>
        <p:spPr bwMode="auto">
          <a:xfrm>
            <a:off x="685800" y="4419600"/>
            <a:ext cx="678497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lnSpc>
                <a:spcPct val="120000"/>
              </a:lnSpc>
              <a:spcBef>
                <a:spcPct val="20000"/>
              </a:spcBef>
            </a:pP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ABFE, BCGF, CDHG, ADHE</a:t>
            </a:r>
          </a:p>
        </p:txBody>
      </p:sp>
      <p:sp>
        <p:nvSpPr>
          <p:cNvPr id="7197" name="Rectangle 29"/>
          <p:cNvSpPr>
            <a:spLocks noChangeArrowheads="1"/>
          </p:cNvSpPr>
          <p:nvPr/>
        </p:nvSpPr>
        <p:spPr bwMode="auto">
          <a:xfrm>
            <a:off x="914400" y="1600200"/>
            <a:ext cx="4552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A, B, C, D, E, F, G, H</a:t>
            </a:r>
          </a:p>
        </p:txBody>
      </p:sp>
      <p:sp>
        <p:nvSpPr>
          <p:cNvPr id="7198" name="Rectangle 30"/>
          <p:cNvSpPr>
            <a:spLocks noChangeArrowheads="1"/>
          </p:cNvSpPr>
          <p:nvPr/>
        </p:nvSpPr>
        <p:spPr bwMode="auto">
          <a:xfrm>
            <a:off x="838200" y="2895600"/>
            <a:ext cx="39084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lnSpc>
                <a:spcPct val="120000"/>
              </a:lnSpc>
              <a:spcBef>
                <a:spcPct val="20000"/>
              </a:spcBef>
            </a:pP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AE, BF, CG, DH</a:t>
            </a:r>
          </a:p>
        </p:txBody>
      </p:sp>
      <p:sp>
        <p:nvSpPr>
          <p:cNvPr id="7199" name="Line 31"/>
          <p:cNvSpPr>
            <a:spLocks noChangeShapeType="1"/>
          </p:cNvSpPr>
          <p:nvPr/>
        </p:nvSpPr>
        <p:spPr bwMode="auto">
          <a:xfrm>
            <a:off x="6400800" y="1828800"/>
            <a:ext cx="0" cy="22098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00" name="Line 32"/>
          <p:cNvSpPr>
            <a:spLocks noChangeShapeType="1"/>
          </p:cNvSpPr>
          <p:nvPr/>
        </p:nvSpPr>
        <p:spPr bwMode="auto">
          <a:xfrm>
            <a:off x="7924800" y="1828800"/>
            <a:ext cx="0" cy="22098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01" name="Line 33"/>
          <p:cNvSpPr>
            <a:spLocks noChangeShapeType="1"/>
          </p:cNvSpPr>
          <p:nvPr/>
        </p:nvSpPr>
        <p:spPr bwMode="auto">
          <a:xfrm>
            <a:off x="8458200" y="1371600"/>
            <a:ext cx="0" cy="22098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02" name="Line 34"/>
          <p:cNvSpPr>
            <a:spLocks noChangeShapeType="1"/>
          </p:cNvSpPr>
          <p:nvPr/>
        </p:nvSpPr>
        <p:spPr bwMode="auto">
          <a:xfrm>
            <a:off x="6934200" y="1295400"/>
            <a:ext cx="0" cy="2286000"/>
          </a:xfrm>
          <a:prstGeom prst="line">
            <a:avLst/>
          </a:prstGeom>
          <a:noFill/>
          <a:ln w="3175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03" name="Rectangle 35"/>
          <p:cNvSpPr>
            <a:spLocks noChangeArrowheads="1"/>
          </p:cNvSpPr>
          <p:nvPr/>
        </p:nvSpPr>
        <p:spPr bwMode="auto">
          <a:xfrm>
            <a:off x="228600" y="5257800"/>
            <a:ext cx="8610600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20000"/>
              </a:lnSpc>
              <a:spcBef>
                <a:spcPct val="20000"/>
              </a:spcBef>
            </a:pP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Kolmé hranoly mají čtvercové nebo obdélníkové boční stěny.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720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20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20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20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720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720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96" grpId="0"/>
      <p:bldP spid="7197" grpId="0"/>
      <p:bldP spid="7198" grpId="0"/>
      <p:bldP spid="720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914400"/>
            <a:ext cx="8458200" cy="5943600"/>
          </a:xfrm>
        </p:spPr>
        <p:txBody>
          <a:bodyPr/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Podstava – horní:</a:t>
            </a:r>
          </a:p>
          <a:p>
            <a:pPr>
              <a:buFontTx/>
              <a:buNone/>
            </a:pPr>
            <a:endParaRPr lang="cs-CZ" sz="40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Hrany horní podstavy:</a:t>
            </a:r>
          </a:p>
          <a:p>
            <a:pPr>
              <a:buFontTx/>
              <a:buNone/>
            </a:pPr>
            <a:endParaRPr lang="cs-CZ" sz="40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Podstava – dolní:</a:t>
            </a:r>
          </a:p>
          <a:p>
            <a:pPr>
              <a:buFontTx/>
              <a:buNone/>
            </a:pPr>
            <a:endParaRPr lang="cs-CZ" sz="40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Hrany dolní podstavy:</a:t>
            </a:r>
          </a:p>
          <a:p>
            <a:pPr>
              <a:lnSpc>
                <a:spcPct val="120000"/>
              </a:lnSpc>
            </a:pPr>
            <a:endParaRPr lang="cs-CZ" sz="40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grpSp>
        <p:nvGrpSpPr>
          <p:cNvPr id="8196" name="Group 16"/>
          <p:cNvGrpSpPr>
            <a:grpSpLocks/>
          </p:cNvGrpSpPr>
          <p:nvPr/>
        </p:nvGrpSpPr>
        <p:grpSpPr bwMode="auto">
          <a:xfrm>
            <a:off x="5715000" y="1752600"/>
            <a:ext cx="3429000" cy="3805238"/>
            <a:chOff x="2925" y="1207"/>
            <a:chExt cx="2269" cy="2260"/>
          </a:xfrm>
        </p:grpSpPr>
        <p:sp>
          <p:nvSpPr>
            <p:cNvPr id="8197" name="AutoShape 7"/>
            <p:cNvSpPr>
              <a:spLocks noChangeArrowheads="1"/>
            </p:cNvSpPr>
            <p:nvPr/>
          </p:nvSpPr>
          <p:spPr bwMode="auto">
            <a:xfrm flipH="1" flipV="1">
              <a:off x="3379" y="1434"/>
              <a:ext cx="1361" cy="1723"/>
            </a:xfrm>
            <a:prstGeom prst="cube">
              <a:avLst>
                <a:gd name="adj" fmla="val 25000"/>
              </a:avLst>
            </a:prstGeom>
            <a:noFill/>
            <a:ln w="25400">
              <a:solidFill>
                <a:srgbClr val="000000"/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10800000" wrap="none" anchor="ctr"/>
            <a:lstStyle/>
            <a:p>
              <a:endParaRPr lang="cs-CZ">
                <a:latin typeface="Tahoma" charset="0"/>
              </a:endParaRPr>
            </a:p>
          </p:txBody>
        </p:sp>
        <p:sp>
          <p:nvSpPr>
            <p:cNvPr id="8198" name="AutoShape 6"/>
            <p:cNvSpPr>
              <a:spLocks noChangeArrowheads="1"/>
            </p:cNvSpPr>
            <p:nvPr/>
          </p:nvSpPr>
          <p:spPr bwMode="auto">
            <a:xfrm>
              <a:off x="3379" y="1434"/>
              <a:ext cx="1361" cy="1723"/>
            </a:xfrm>
            <a:prstGeom prst="cube">
              <a:avLst>
                <a:gd name="adj" fmla="val 25000"/>
              </a:avLst>
            </a:prstGeom>
            <a:noFill/>
            <a:ln w="254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cs-CZ">
                <a:latin typeface="Tahoma" charset="0"/>
              </a:endParaRPr>
            </a:p>
          </p:txBody>
        </p:sp>
        <p:sp>
          <p:nvSpPr>
            <p:cNvPr id="8199" name="Text Box 8"/>
            <p:cNvSpPr txBox="1">
              <a:spLocks noChangeArrowheads="1"/>
            </p:cNvSpPr>
            <p:nvPr/>
          </p:nvSpPr>
          <p:spPr bwMode="auto">
            <a:xfrm>
              <a:off x="3014" y="3158"/>
              <a:ext cx="592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A</a:t>
              </a:r>
            </a:p>
          </p:txBody>
        </p:sp>
        <p:sp>
          <p:nvSpPr>
            <p:cNvPr id="8200" name="Text Box 9"/>
            <p:cNvSpPr txBox="1">
              <a:spLocks noChangeArrowheads="1"/>
            </p:cNvSpPr>
            <p:nvPr/>
          </p:nvSpPr>
          <p:spPr bwMode="auto">
            <a:xfrm>
              <a:off x="2925" y="1705"/>
              <a:ext cx="589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E</a:t>
              </a:r>
            </a:p>
          </p:txBody>
        </p:sp>
        <p:sp>
          <p:nvSpPr>
            <p:cNvPr id="8201" name="Text Box 10"/>
            <p:cNvSpPr txBox="1">
              <a:spLocks noChangeArrowheads="1"/>
            </p:cNvSpPr>
            <p:nvPr/>
          </p:nvSpPr>
          <p:spPr bwMode="auto">
            <a:xfrm>
              <a:off x="3244" y="1207"/>
              <a:ext cx="586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H</a:t>
              </a:r>
            </a:p>
          </p:txBody>
        </p:sp>
        <p:sp>
          <p:nvSpPr>
            <p:cNvPr id="8202" name="Text Box 11"/>
            <p:cNvSpPr txBox="1">
              <a:spLocks noChangeArrowheads="1"/>
            </p:cNvSpPr>
            <p:nvPr/>
          </p:nvSpPr>
          <p:spPr bwMode="auto">
            <a:xfrm>
              <a:off x="4605" y="1207"/>
              <a:ext cx="589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G</a:t>
              </a:r>
            </a:p>
          </p:txBody>
        </p:sp>
        <p:sp>
          <p:nvSpPr>
            <p:cNvPr id="8203" name="Text Box 12"/>
            <p:cNvSpPr txBox="1">
              <a:spLocks noChangeArrowheads="1"/>
            </p:cNvSpPr>
            <p:nvPr/>
          </p:nvSpPr>
          <p:spPr bwMode="auto">
            <a:xfrm>
              <a:off x="4242" y="1705"/>
              <a:ext cx="590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F</a:t>
              </a:r>
            </a:p>
          </p:txBody>
        </p:sp>
        <p:sp>
          <p:nvSpPr>
            <p:cNvPr id="8204" name="Text Box 13"/>
            <p:cNvSpPr txBox="1">
              <a:spLocks noChangeArrowheads="1"/>
            </p:cNvSpPr>
            <p:nvPr/>
          </p:nvSpPr>
          <p:spPr bwMode="auto">
            <a:xfrm>
              <a:off x="3287" y="2569"/>
              <a:ext cx="590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D</a:t>
              </a:r>
            </a:p>
          </p:txBody>
        </p:sp>
        <p:sp>
          <p:nvSpPr>
            <p:cNvPr id="8205" name="Text Box 14"/>
            <p:cNvSpPr txBox="1">
              <a:spLocks noChangeArrowheads="1"/>
            </p:cNvSpPr>
            <p:nvPr/>
          </p:nvSpPr>
          <p:spPr bwMode="auto">
            <a:xfrm>
              <a:off x="4605" y="2614"/>
              <a:ext cx="589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C</a:t>
              </a:r>
            </a:p>
          </p:txBody>
        </p:sp>
        <p:sp>
          <p:nvSpPr>
            <p:cNvPr id="8206" name="Text Box 15"/>
            <p:cNvSpPr txBox="1">
              <a:spLocks noChangeArrowheads="1"/>
            </p:cNvSpPr>
            <p:nvPr/>
          </p:nvSpPr>
          <p:spPr bwMode="auto">
            <a:xfrm>
              <a:off x="4148" y="3157"/>
              <a:ext cx="591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cs-CZ" sz="2800">
                  <a:solidFill>
                    <a:srgbClr val="000000"/>
                  </a:solidFill>
                  <a:latin typeface="Tahoma" charset="0"/>
                </a:rPr>
                <a:t>B</a:t>
              </a:r>
            </a:p>
          </p:txBody>
        </p:sp>
      </p:grpSp>
      <p:sp>
        <p:nvSpPr>
          <p:cNvPr id="8207" name="Rectangle 15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14400"/>
          </a:xfrm>
          <a:noFill/>
          <a:ln/>
        </p:spPr>
        <p:txBody>
          <a:bodyPr/>
          <a:lstStyle/>
          <a:p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Základní pojmy:</a:t>
            </a:r>
          </a:p>
        </p:txBody>
      </p:sp>
      <p:sp>
        <p:nvSpPr>
          <p:cNvPr id="8208" name="Rectangle 16"/>
          <p:cNvSpPr>
            <a:spLocks noChangeArrowheads="1"/>
          </p:cNvSpPr>
          <p:nvPr/>
        </p:nvSpPr>
        <p:spPr bwMode="auto">
          <a:xfrm>
            <a:off x="762000" y="4648200"/>
            <a:ext cx="16510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ABCD</a:t>
            </a:r>
          </a:p>
        </p:txBody>
      </p:sp>
      <p:sp>
        <p:nvSpPr>
          <p:cNvPr id="8209" name="Rectangle 17"/>
          <p:cNvSpPr>
            <a:spLocks noChangeArrowheads="1"/>
          </p:cNvSpPr>
          <p:nvPr/>
        </p:nvSpPr>
        <p:spPr bwMode="auto">
          <a:xfrm>
            <a:off x="685800" y="1676400"/>
            <a:ext cx="15938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EFGH</a:t>
            </a:r>
          </a:p>
        </p:txBody>
      </p:sp>
      <p:sp>
        <p:nvSpPr>
          <p:cNvPr id="8210" name="Rectangle 18"/>
          <p:cNvSpPr>
            <a:spLocks noChangeArrowheads="1"/>
          </p:cNvSpPr>
          <p:nvPr/>
        </p:nvSpPr>
        <p:spPr bwMode="auto">
          <a:xfrm>
            <a:off x="762000" y="5943600"/>
            <a:ext cx="43894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AB , BC , CD , AD</a:t>
            </a:r>
          </a:p>
        </p:txBody>
      </p:sp>
      <p:sp>
        <p:nvSpPr>
          <p:cNvPr id="8211" name="Rectangle 19"/>
          <p:cNvSpPr>
            <a:spLocks noChangeArrowheads="1"/>
          </p:cNvSpPr>
          <p:nvPr/>
        </p:nvSpPr>
        <p:spPr bwMode="auto">
          <a:xfrm>
            <a:off x="762000" y="3200400"/>
            <a:ext cx="42751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EF , FG , GH , EH</a:t>
            </a:r>
          </a:p>
        </p:txBody>
      </p:sp>
      <p:sp>
        <p:nvSpPr>
          <p:cNvPr id="8212" name="Line 20"/>
          <p:cNvSpPr>
            <a:spLocks noChangeShapeType="1"/>
          </p:cNvSpPr>
          <p:nvPr/>
        </p:nvSpPr>
        <p:spPr bwMode="auto">
          <a:xfrm>
            <a:off x="4876800" y="1295400"/>
            <a:ext cx="2590800" cy="10668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13" name="Line 21"/>
          <p:cNvSpPr>
            <a:spLocks noChangeShapeType="1"/>
          </p:cNvSpPr>
          <p:nvPr/>
        </p:nvSpPr>
        <p:spPr bwMode="auto">
          <a:xfrm flipV="1">
            <a:off x="5943600" y="2514600"/>
            <a:ext cx="533400" cy="2286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14" name="Line 22"/>
          <p:cNvSpPr>
            <a:spLocks noChangeShapeType="1"/>
          </p:cNvSpPr>
          <p:nvPr/>
        </p:nvSpPr>
        <p:spPr bwMode="auto">
          <a:xfrm>
            <a:off x="4724400" y="4267200"/>
            <a:ext cx="2743200" cy="609600"/>
          </a:xfrm>
          <a:prstGeom prst="line">
            <a:avLst/>
          </a:prstGeom>
          <a:noFill/>
          <a:ln w="50800">
            <a:solidFill>
              <a:srgbClr val="008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15" name="Line 23"/>
          <p:cNvSpPr>
            <a:spLocks noChangeShapeType="1"/>
          </p:cNvSpPr>
          <p:nvPr/>
        </p:nvSpPr>
        <p:spPr bwMode="auto">
          <a:xfrm flipV="1">
            <a:off x="5791200" y="5105400"/>
            <a:ext cx="1524000" cy="685800"/>
          </a:xfrm>
          <a:prstGeom prst="line">
            <a:avLst/>
          </a:prstGeom>
          <a:noFill/>
          <a:ln w="50800">
            <a:solidFill>
              <a:srgbClr val="008000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16" name="Line 24"/>
          <p:cNvSpPr>
            <a:spLocks noChangeShapeType="1"/>
          </p:cNvSpPr>
          <p:nvPr/>
        </p:nvSpPr>
        <p:spPr bwMode="auto">
          <a:xfrm>
            <a:off x="6400800" y="2667000"/>
            <a:ext cx="1524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18" name="Line 26"/>
          <p:cNvSpPr>
            <a:spLocks noChangeShapeType="1"/>
          </p:cNvSpPr>
          <p:nvPr/>
        </p:nvSpPr>
        <p:spPr bwMode="auto">
          <a:xfrm flipV="1">
            <a:off x="6400800" y="2133600"/>
            <a:ext cx="53340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19" name="Line 27"/>
          <p:cNvSpPr>
            <a:spLocks noChangeShapeType="1"/>
          </p:cNvSpPr>
          <p:nvPr/>
        </p:nvSpPr>
        <p:spPr bwMode="auto">
          <a:xfrm>
            <a:off x="6934200" y="2133600"/>
            <a:ext cx="1524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0" name="Line 28"/>
          <p:cNvSpPr>
            <a:spLocks noChangeShapeType="1"/>
          </p:cNvSpPr>
          <p:nvPr/>
        </p:nvSpPr>
        <p:spPr bwMode="auto">
          <a:xfrm flipV="1">
            <a:off x="7924800" y="2133600"/>
            <a:ext cx="53340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3" name="Line 31"/>
          <p:cNvSpPr>
            <a:spLocks noChangeShapeType="1"/>
          </p:cNvSpPr>
          <p:nvPr/>
        </p:nvSpPr>
        <p:spPr bwMode="auto">
          <a:xfrm>
            <a:off x="6400800" y="5029200"/>
            <a:ext cx="1524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4" name="Line 32"/>
          <p:cNvSpPr>
            <a:spLocks noChangeShapeType="1"/>
          </p:cNvSpPr>
          <p:nvPr/>
        </p:nvSpPr>
        <p:spPr bwMode="auto">
          <a:xfrm flipV="1">
            <a:off x="6400800" y="4495800"/>
            <a:ext cx="533400" cy="533400"/>
          </a:xfrm>
          <a:prstGeom prst="line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5" name="Line 33"/>
          <p:cNvSpPr>
            <a:spLocks noChangeShapeType="1"/>
          </p:cNvSpPr>
          <p:nvPr/>
        </p:nvSpPr>
        <p:spPr bwMode="auto">
          <a:xfrm>
            <a:off x="6934200" y="4495800"/>
            <a:ext cx="1524000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6" name="Line 34"/>
          <p:cNvSpPr>
            <a:spLocks noChangeShapeType="1"/>
          </p:cNvSpPr>
          <p:nvPr/>
        </p:nvSpPr>
        <p:spPr bwMode="auto">
          <a:xfrm flipV="1">
            <a:off x="7924800" y="4495800"/>
            <a:ext cx="53340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2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22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82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22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82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822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8" grpId="0"/>
      <p:bldP spid="8209" grpId="0"/>
      <p:bldP spid="8210" grpId="0"/>
      <p:bldP spid="82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0" name="Rectangle 24"/>
          <p:cNvSpPr>
            <a:spLocks noChangeArrowheads="1"/>
          </p:cNvSpPr>
          <p:nvPr/>
        </p:nvSpPr>
        <p:spPr bwMode="auto">
          <a:xfrm>
            <a:off x="304800" y="228600"/>
            <a:ext cx="845820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600" b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Kolmé hranoly mají:</a:t>
            </a:r>
          </a:p>
          <a:p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 Boční hrany navzájem rovnoběžné a kolmé k podstavám.</a:t>
            </a:r>
          </a:p>
        </p:txBody>
      </p:sp>
      <p:sp>
        <p:nvSpPr>
          <p:cNvPr id="9243" name="Rectangle 27"/>
          <p:cNvSpPr>
            <a:spLocks noChangeArrowheads="1"/>
          </p:cNvSpPr>
          <p:nvPr/>
        </p:nvSpPr>
        <p:spPr bwMode="auto">
          <a:xfrm>
            <a:off x="304800" y="4343400"/>
            <a:ext cx="88392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 Dvě rovnoběžné podstavy tvaru mnohoúhelníku.</a:t>
            </a:r>
          </a:p>
        </p:txBody>
      </p:sp>
      <p:grpSp>
        <p:nvGrpSpPr>
          <p:cNvPr id="9249" name="Group 53"/>
          <p:cNvGrpSpPr>
            <a:grpSpLocks/>
          </p:cNvGrpSpPr>
          <p:nvPr/>
        </p:nvGrpSpPr>
        <p:grpSpPr bwMode="auto">
          <a:xfrm>
            <a:off x="1616075" y="2066925"/>
            <a:ext cx="1439863" cy="1944688"/>
            <a:chOff x="612" y="1616"/>
            <a:chExt cx="907" cy="1225"/>
          </a:xfrm>
        </p:grpSpPr>
        <p:grpSp>
          <p:nvGrpSpPr>
            <p:cNvPr id="9250" name="Group 41"/>
            <p:cNvGrpSpPr>
              <a:grpSpLocks/>
            </p:cNvGrpSpPr>
            <p:nvPr/>
          </p:nvGrpSpPr>
          <p:grpSpPr bwMode="auto">
            <a:xfrm>
              <a:off x="612" y="1616"/>
              <a:ext cx="907" cy="317"/>
              <a:chOff x="612" y="1616"/>
              <a:chExt cx="907" cy="317"/>
            </a:xfrm>
          </p:grpSpPr>
          <p:sp>
            <p:nvSpPr>
              <p:cNvPr id="9251" name="Line 37"/>
              <p:cNvSpPr>
                <a:spLocks noChangeShapeType="1"/>
              </p:cNvSpPr>
              <p:nvPr/>
            </p:nvSpPr>
            <p:spPr bwMode="auto">
              <a:xfrm>
                <a:off x="612" y="1707"/>
                <a:ext cx="635" cy="226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252" name="Line 38"/>
              <p:cNvSpPr>
                <a:spLocks noChangeShapeType="1"/>
              </p:cNvSpPr>
              <p:nvPr/>
            </p:nvSpPr>
            <p:spPr bwMode="auto">
              <a:xfrm flipV="1">
                <a:off x="1247" y="1616"/>
                <a:ext cx="272" cy="317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253" name="Line 39"/>
              <p:cNvSpPr>
                <a:spLocks noChangeShapeType="1"/>
              </p:cNvSpPr>
              <p:nvPr/>
            </p:nvSpPr>
            <p:spPr bwMode="auto">
              <a:xfrm flipV="1">
                <a:off x="612" y="1616"/>
                <a:ext cx="907" cy="91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9254" name="Group 25"/>
            <p:cNvGrpSpPr>
              <a:grpSpLocks/>
            </p:cNvGrpSpPr>
            <p:nvPr/>
          </p:nvGrpSpPr>
          <p:grpSpPr bwMode="auto">
            <a:xfrm>
              <a:off x="612" y="2523"/>
              <a:ext cx="907" cy="317"/>
              <a:chOff x="612" y="2523"/>
              <a:chExt cx="907" cy="317"/>
            </a:xfrm>
          </p:grpSpPr>
          <p:sp>
            <p:nvSpPr>
              <p:cNvPr id="9255" name="Line 9"/>
              <p:cNvSpPr>
                <a:spLocks noChangeShapeType="1"/>
              </p:cNvSpPr>
              <p:nvPr/>
            </p:nvSpPr>
            <p:spPr bwMode="auto">
              <a:xfrm>
                <a:off x="612" y="2614"/>
                <a:ext cx="635" cy="226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256" name="Line 10"/>
              <p:cNvSpPr>
                <a:spLocks noChangeShapeType="1"/>
              </p:cNvSpPr>
              <p:nvPr/>
            </p:nvSpPr>
            <p:spPr bwMode="auto">
              <a:xfrm flipV="1">
                <a:off x="1247" y="2523"/>
                <a:ext cx="272" cy="317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257" name="Line 11"/>
              <p:cNvSpPr>
                <a:spLocks noChangeShapeType="1"/>
              </p:cNvSpPr>
              <p:nvPr/>
            </p:nvSpPr>
            <p:spPr bwMode="auto">
              <a:xfrm flipV="1">
                <a:off x="612" y="2523"/>
                <a:ext cx="907" cy="91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prstDash val="dash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9258" name="Line 17"/>
            <p:cNvSpPr>
              <a:spLocks noChangeShapeType="1"/>
            </p:cNvSpPr>
            <p:nvPr/>
          </p:nvSpPr>
          <p:spPr bwMode="auto">
            <a:xfrm flipV="1">
              <a:off x="612" y="1706"/>
              <a:ext cx="0" cy="908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259" name="Line 19"/>
            <p:cNvSpPr>
              <a:spLocks noChangeShapeType="1"/>
            </p:cNvSpPr>
            <p:nvPr/>
          </p:nvSpPr>
          <p:spPr bwMode="auto">
            <a:xfrm flipV="1">
              <a:off x="1519" y="1616"/>
              <a:ext cx="0" cy="908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260" name="Arc 20"/>
            <p:cNvSpPr>
              <a:spLocks/>
            </p:cNvSpPr>
            <p:nvPr/>
          </p:nvSpPr>
          <p:spPr bwMode="auto">
            <a:xfrm>
              <a:off x="612" y="2432"/>
              <a:ext cx="181" cy="241"/>
            </a:xfrm>
            <a:custGeom>
              <a:avLst/>
              <a:gdLst>
                <a:gd name="T0" fmla="*/ 0 w 21600"/>
                <a:gd name="T1" fmla="*/ 0 h 22929"/>
                <a:gd name="T2" fmla="*/ 0 w 21600"/>
                <a:gd name="T3" fmla="*/ 0 h 22929"/>
                <a:gd name="T4" fmla="*/ 0 w 21600"/>
                <a:gd name="T5" fmla="*/ 0 h 22929"/>
                <a:gd name="T6" fmla="*/ 0 60000 65536"/>
                <a:gd name="T7" fmla="*/ 0 60000 65536"/>
                <a:gd name="T8" fmla="*/ 0 60000 65536"/>
                <a:gd name="T9" fmla="*/ 0 w 21600"/>
                <a:gd name="T10" fmla="*/ 0 h 22929"/>
                <a:gd name="T11" fmla="*/ 21600 w 21600"/>
                <a:gd name="T12" fmla="*/ 22929 h 22929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2929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2043"/>
                    <a:pt x="21586" y="22486"/>
                    <a:pt x="21559" y="22929"/>
                  </a:cubicBezTo>
                </a:path>
                <a:path w="21600" h="22929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2043"/>
                    <a:pt x="21586" y="22486"/>
                    <a:pt x="21559" y="22929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cs-CZ">
                <a:latin typeface="Tahoma" charset="0"/>
              </a:endParaRPr>
            </a:p>
          </p:txBody>
        </p:sp>
        <p:sp>
          <p:nvSpPr>
            <p:cNvPr id="9261" name="Oval 21"/>
            <p:cNvSpPr>
              <a:spLocks noChangeArrowheads="1"/>
            </p:cNvSpPr>
            <p:nvPr/>
          </p:nvSpPr>
          <p:spPr bwMode="auto">
            <a:xfrm>
              <a:off x="657" y="2522"/>
              <a:ext cx="46" cy="46"/>
            </a:xfrm>
            <a:prstGeom prst="ellipse">
              <a:avLst/>
            </a:prstGeom>
            <a:solidFill>
              <a:srgbClr val="000000"/>
            </a:solidFill>
            <a:ln w="254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Tahoma" charset="0"/>
              </a:endParaRPr>
            </a:p>
          </p:txBody>
        </p:sp>
        <p:sp>
          <p:nvSpPr>
            <p:cNvPr id="9262" name="Arc 23"/>
            <p:cNvSpPr>
              <a:spLocks/>
            </p:cNvSpPr>
            <p:nvPr/>
          </p:nvSpPr>
          <p:spPr bwMode="auto">
            <a:xfrm flipH="1">
              <a:off x="1338" y="2386"/>
              <a:ext cx="181" cy="283"/>
            </a:xfrm>
            <a:custGeom>
              <a:avLst/>
              <a:gdLst>
                <a:gd name="T0" fmla="*/ 0 w 21600"/>
                <a:gd name="T1" fmla="*/ 0 h 35717"/>
                <a:gd name="T2" fmla="*/ 0 w 21600"/>
                <a:gd name="T3" fmla="*/ 0 h 35717"/>
                <a:gd name="T4" fmla="*/ 0 w 21600"/>
                <a:gd name="T5" fmla="*/ 0 h 35717"/>
                <a:gd name="T6" fmla="*/ 0 60000 65536"/>
                <a:gd name="T7" fmla="*/ 0 60000 65536"/>
                <a:gd name="T8" fmla="*/ 0 60000 65536"/>
                <a:gd name="T9" fmla="*/ 0 w 21600"/>
                <a:gd name="T10" fmla="*/ 0 h 35717"/>
                <a:gd name="T11" fmla="*/ 21600 w 21600"/>
                <a:gd name="T12" fmla="*/ 35717 h 3571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35717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6783"/>
                    <a:pt x="19735" y="31794"/>
                    <a:pt x="16348" y="35717"/>
                  </a:cubicBezTo>
                </a:path>
                <a:path w="21600" h="35717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6783"/>
                    <a:pt x="19735" y="31794"/>
                    <a:pt x="16348" y="35717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cs-CZ">
                <a:latin typeface="Tahoma" charset="0"/>
              </a:endParaRPr>
            </a:p>
          </p:txBody>
        </p:sp>
        <p:sp>
          <p:nvSpPr>
            <p:cNvPr id="9263" name="Oval 24"/>
            <p:cNvSpPr>
              <a:spLocks noChangeArrowheads="1"/>
            </p:cNvSpPr>
            <p:nvPr/>
          </p:nvSpPr>
          <p:spPr bwMode="auto">
            <a:xfrm>
              <a:off x="1429" y="2478"/>
              <a:ext cx="46" cy="46"/>
            </a:xfrm>
            <a:prstGeom prst="ellipse">
              <a:avLst/>
            </a:prstGeom>
            <a:solidFill>
              <a:srgbClr val="000000"/>
            </a:solidFill>
            <a:ln w="2540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Tahoma" charset="0"/>
              </a:endParaRPr>
            </a:p>
          </p:txBody>
        </p:sp>
        <p:sp>
          <p:nvSpPr>
            <p:cNvPr id="9264" name="Line 40"/>
            <p:cNvSpPr>
              <a:spLocks noChangeShapeType="1"/>
            </p:cNvSpPr>
            <p:nvPr/>
          </p:nvSpPr>
          <p:spPr bwMode="auto">
            <a:xfrm flipV="1">
              <a:off x="1247" y="1933"/>
              <a:ext cx="0" cy="908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5" name="Group 42"/>
          <p:cNvGrpSpPr>
            <a:grpSpLocks/>
          </p:cNvGrpSpPr>
          <p:nvPr/>
        </p:nvGrpSpPr>
        <p:grpSpPr bwMode="auto">
          <a:xfrm>
            <a:off x="1616075" y="2066925"/>
            <a:ext cx="1439863" cy="503238"/>
            <a:chOff x="612" y="1616"/>
            <a:chExt cx="907" cy="317"/>
          </a:xfrm>
        </p:grpSpPr>
        <p:sp>
          <p:nvSpPr>
            <p:cNvPr id="9266" name="Line 43"/>
            <p:cNvSpPr>
              <a:spLocks noChangeShapeType="1"/>
            </p:cNvSpPr>
            <p:nvPr/>
          </p:nvSpPr>
          <p:spPr bwMode="auto">
            <a:xfrm>
              <a:off x="612" y="1707"/>
              <a:ext cx="635" cy="226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267" name="Line 44"/>
            <p:cNvSpPr>
              <a:spLocks noChangeShapeType="1"/>
            </p:cNvSpPr>
            <p:nvPr/>
          </p:nvSpPr>
          <p:spPr bwMode="auto">
            <a:xfrm flipV="1">
              <a:off x="1247" y="1616"/>
              <a:ext cx="272" cy="317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268" name="Line 45"/>
            <p:cNvSpPr>
              <a:spLocks noChangeShapeType="1"/>
            </p:cNvSpPr>
            <p:nvPr/>
          </p:nvSpPr>
          <p:spPr bwMode="auto">
            <a:xfrm flipV="1">
              <a:off x="612" y="1616"/>
              <a:ext cx="907" cy="9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214" name="Text Box 46"/>
          <p:cNvSpPr txBox="1">
            <a:spLocks noChangeArrowheads="1"/>
          </p:cNvSpPr>
          <p:nvPr/>
        </p:nvSpPr>
        <p:spPr bwMode="auto">
          <a:xfrm>
            <a:off x="4495800" y="1981200"/>
            <a:ext cx="35972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horní podstava</a:t>
            </a:r>
          </a:p>
        </p:txBody>
      </p:sp>
      <p:sp>
        <p:nvSpPr>
          <p:cNvPr id="7215" name="Text Box 47"/>
          <p:cNvSpPr txBox="1">
            <a:spLocks noChangeArrowheads="1"/>
          </p:cNvSpPr>
          <p:nvPr/>
        </p:nvSpPr>
        <p:spPr bwMode="auto">
          <a:xfrm>
            <a:off x="4495800" y="3505200"/>
            <a:ext cx="34448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dolní podstava</a:t>
            </a:r>
          </a:p>
        </p:txBody>
      </p:sp>
      <p:grpSp>
        <p:nvGrpSpPr>
          <p:cNvPr id="6" name="Group 48"/>
          <p:cNvGrpSpPr>
            <a:grpSpLocks/>
          </p:cNvGrpSpPr>
          <p:nvPr/>
        </p:nvGrpSpPr>
        <p:grpSpPr bwMode="auto">
          <a:xfrm>
            <a:off x="1616075" y="3506788"/>
            <a:ext cx="1439863" cy="503237"/>
            <a:chOff x="612" y="2523"/>
            <a:chExt cx="907" cy="317"/>
          </a:xfrm>
        </p:grpSpPr>
        <p:sp>
          <p:nvSpPr>
            <p:cNvPr id="9272" name="Line 49"/>
            <p:cNvSpPr>
              <a:spLocks noChangeShapeType="1"/>
            </p:cNvSpPr>
            <p:nvPr/>
          </p:nvSpPr>
          <p:spPr bwMode="auto">
            <a:xfrm>
              <a:off x="612" y="2614"/>
              <a:ext cx="635" cy="226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273" name="Line 50"/>
            <p:cNvSpPr>
              <a:spLocks noChangeShapeType="1"/>
            </p:cNvSpPr>
            <p:nvPr/>
          </p:nvSpPr>
          <p:spPr bwMode="auto">
            <a:xfrm flipV="1">
              <a:off x="1247" y="2523"/>
              <a:ext cx="272" cy="317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274" name="Line 51"/>
            <p:cNvSpPr>
              <a:spLocks noChangeShapeType="1"/>
            </p:cNvSpPr>
            <p:nvPr/>
          </p:nvSpPr>
          <p:spPr bwMode="auto">
            <a:xfrm flipV="1">
              <a:off x="612" y="2523"/>
              <a:ext cx="907" cy="9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275" name="Rectangle 59"/>
          <p:cNvSpPr>
            <a:spLocks noChangeArrowheads="1"/>
          </p:cNvSpPr>
          <p:nvPr/>
        </p:nvSpPr>
        <p:spPr bwMode="auto">
          <a:xfrm>
            <a:off x="304800" y="5486400"/>
            <a:ext cx="8153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 Vzdálenost obou podstav se nazývá </a:t>
            </a:r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výška</a:t>
            </a: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hranolu. </a:t>
            </a:r>
          </a:p>
        </p:txBody>
      </p:sp>
      <p:sp>
        <p:nvSpPr>
          <p:cNvPr id="9277" name="Rectangle 61"/>
          <p:cNvSpPr>
            <a:spLocks noChangeArrowheads="1"/>
          </p:cNvSpPr>
          <p:nvPr/>
        </p:nvSpPr>
        <p:spPr bwMode="auto">
          <a:xfrm>
            <a:off x="4800600" y="2743200"/>
            <a:ext cx="41910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výška hranolu  (vh)</a:t>
            </a:r>
          </a:p>
        </p:txBody>
      </p:sp>
      <p:sp>
        <p:nvSpPr>
          <p:cNvPr id="9278" name="Line 62"/>
          <p:cNvSpPr>
            <a:spLocks noChangeShapeType="1"/>
          </p:cNvSpPr>
          <p:nvPr/>
        </p:nvSpPr>
        <p:spPr bwMode="auto">
          <a:xfrm>
            <a:off x="3048000" y="2057400"/>
            <a:ext cx="0" cy="1447800"/>
          </a:xfrm>
          <a:prstGeom prst="line">
            <a:avLst/>
          </a:prstGeom>
          <a:noFill/>
          <a:ln w="3175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17372E-6 L 0.18125 -0.005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63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7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29 0.00162 L 0.18472 -0.0034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7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2948E-6 L 0.18334 -0.0055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2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67" y="-277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14" grpId="0"/>
      <p:bldP spid="7215" grpId="0"/>
      <p:bldP spid="9277" grpId="0"/>
      <p:bldP spid="927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14400"/>
          </a:xfrm>
          <a:noFill/>
          <a:ln/>
        </p:spPr>
        <p:txBody>
          <a:bodyPr/>
          <a:lstStyle/>
          <a:p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Základní pojmy: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381000" y="838200"/>
            <a:ext cx="853440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Podle tvaru mnohoúhelníku tvořícího podstavu hranolu (počtu jeho stran), se hranoly rozdělují na:</a:t>
            </a:r>
          </a:p>
        </p:txBody>
      </p:sp>
      <p:sp>
        <p:nvSpPr>
          <p:cNvPr id="11295" name="Rectangle 31"/>
          <p:cNvSpPr>
            <a:spLocks noChangeArrowheads="1"/>
          </p:cNvSpPr>
          <p:nvPr/>
        </p:nvSpPr>
        <p:spPr bwMode="auto">
          <a:xfrm>
            <a:off x="762000" y="2667000"/>
            <a:ext cx="198755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trojboké</a:t>
            </a:r>
          </a:p>
          <a:p>
            <a:endParaRPr lang="cs-CZ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grpSp>
        <p:nvGrpSpPr>
          <p:cNvPr id="11330" name="Group 66"/>
          <p:cNvGrpSpPr>
            <a:grpSpLocks/>
          </p:cNvGrpSpPr>
          <p:nvPr/>
        </p:nvGrpSpPr>
        <p:grpSpPr bwMode="auto">
          <a:xfrm>
            <a:off x="3505200" y="2590800"/>
            <a:ext cx="2286000" cy="1752600"/>
            <a:chOff x="1776" y="2352"/>
            <a:chExt cx="1440" cy="1296"/>
          </a:xfrm>
        </p:grpSpPr>
        <p:sp>
          <p:nvSpPr>
            <p:cNvPr id="11320" name="Line 56"/>
            <p:cNvSpPr>
              <a:spLocks noChangeShapeType="1"/>
            </p:cNvSpPr>
            <p:nvPr/>
          </p:nvSpPr>
          <p:spPr bwMode="auto">
            <a:xfrm>
              <a:off x="1776" y="3648"/>
              <a:ext cx="1440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321" name="Line 57"/>
            <p:cNvSpPr>
              <a:spLocks noChangeShapeType="1"/>
            </p:cNvSpPr>
            <p:nvPr/>
          </p:nvSpPr>
          <p:spPr bwMode="auto">
            <a:xfrm flipV="1">
              <a:off x="1776" y="3264"/>
              <a:ext cx="912" cy="38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322" name="Line 58"/>
            <p:cNvSpPr>
              <a:spLocks noChangeShapeType="1"/>
            </p:cNvSpPr>
            <p:nvPr/>
          </p:nvSpPr>
          <p:spPr bwMode="auto">
            <a:xfrm>
              <a:off x="2688" y="3264"/>
              <a:ext cx="528" cy="38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324" name="Line 60"/>
            <p:cNvSpPr>
              <a:spLocks noChangeShapeType="1"/>
            </p:cNvSpPr>
            <p:nvPr/>
          </p:nvSpPr>
          <p:spPr bwMode="auto">
            <a:xfrm>
              <a:off x="2688" y="2352"/>
              <a:ext cx="528" cy="38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325" name="Line 61"/>
            <p:cNvSpPr>
              <a:spLocks noChangeShapeType="1"/>
            </p:cNvSpPr>
            <p:nvPr/>
          </p:nvSpPr>
          <p:spPr bwMode="auto">
            <a:xfrm flipV="1">
              <a:off x="2688" y="2352"/>
              <a:ext cx="0" cy="91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326" name="Line 62"/>
            <p:cNvSpPr>
              <a:spLocks noChangeShapeType="1"/>
            </p:cNvSpPr>
            <p:nvPr/>
          </p:nvSpPr>
          <p:spPr bwMode="auto">
            <a:xfrm flipV="1">
              <a:off x="1776" y="2352"/>
              <a:ext cx="912" cy="38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327" name="Line 63"/>
            <p:cNvSpPr>
              <a:spLocks noChangeShapeType="1"/>
            </p:cNvSpPr>
            <p:nvPr/>
          </p:nvSpPr>
          <p:spPr bwMode="auto">
            <a:xfrm>
              <a:off x="3216" y="2736"/>
              <a:ext cx="0" cy="91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328" name="Line 64"/>
            <p:cNvSpPr>
              <a:spLocks noChangeShapeType="1"/>
            </p:cNvSpPr>
            <p:nvPr/>
          </p:nvSpPr>
          <p:spPr bwMode="auto">
            <a:xfrm>
              <a:off x="1776" y="2736"/>
              <a:ext cx="1440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329" name="Line 65"/>
            <p:cNvSpPr>
              <a:spLocks noChangeShapeType="1"/>
            </p:cNvSpPr>
            <p:nvPr/>
          </p:nvSpPr>
          <p:spPr bwMode="auto">
            <a:xfrm>
              <a:off x="1776" y="2736"/>
              <a:ext cx="0" cy="91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1331" name="Rectangle 67"/>
          <p:cNvSpPr>
            <a:spLocks noChangeArrowheads="1"/>
          </p:cNvSpPr>
          <p:nvPr/>
        </p:nvSpPr>
        <p:spPr bwMode="auto">
          <a:xfrm>
            <a:off x="914400" y="4724400"/>
            <a:ext cx="7473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Podstavou trojbokého hranolu je:</a:t>
            </a:r>
          </a:p>
        </p:txBody>
      </p:sp>
      <p:sp>
        <p:nvSpPr>
          <p:cNvPr id="11332" name="Rectangle 68"/>
          <p:cNvSpPr>
            <a:spLocks noChangeArrowheads="1"/>
          </p:cNvSpPr>
          <p:nvPr/>
        </p:nvSpPr>
        <p:spPr bwMode="auto">
          <a:xfrm>
            <a:off x="3200400" y="5257800"/>
            <a:ext cx="2520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trojúhelník</a:t>
            </a:r>
          </a:p>
        </p:txBody>
      </p:sp>
      <p:sp>
        <p:nvSpPr>
          <p:cNvPr id="11333" name="Line 69"/>
          <p:cNvSpPr>
            <a:spLocks noChangeShapeType="1"/>
          </p:cNvSpPr>
          <p:nvPr/>
        </p:nvSpPr>
        <p:spPr bwMode="auto">
          <a:xfrm>
            <a:off x="3505200" y="4343400"/>
            <a:ext cx="2286000" cy="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36" name="Line 72"/>
          <p:cNvSpPr>
            <a:spLocks noChangeShapeType="1"/>
          </p:cNvSpPr>
          <p:nvPr/>
        </p:nvSpPr>
        <p:spPr bwMode="auto">
          <a:xfrm>
            <a:off x="4953000" y="3824288"/>
            <a:ext cx="838200" cy="519112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37" name="Line 73"/>
          <p:cNvSpPr>
            <a:spLocks noChangeShapeType="1"/>
          </p:cNvSpPr>
          <p:nvPr/>
        </p:nvSpPr>
        <p:spPr bwMode="auto">
          <a:xfrm flipV="1">
            <a:off x="3505200" y="3824288"/>
            <a:ext cx="1447800" cy="519112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38" name="Rectangle 74"/>
          <p:cNvSpPr>
            <a:spLocks noChangeArrowheads="1"/>
          </p:cNvSpPr>
          <p:nvPr/>
        </p:nvSpPr>
        <p:spPr bwMode="auto">
          <a:xfrm>
            <a:off x="152400" y="5791200"/>
            <a:ext cx="8991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3200"/>
              <a:t>Kolmý hranol, jehož podstavou je pravidelný mnohoúhelník, se nazývá </a:t>
            </a:r>
            <a:r>
              <a:rPr lang="cs-CZ" sz="3200" b="1"/>
              <a:t>pravidelný.</a:t>
            </a:r>
            <a:r>
              <a:rPr lang="cs-CZ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113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13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3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33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13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133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457200" y="304800"/>
            <a:ext cx="2089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čtyřboké</a:t>
            </a:r>
          </a:p>
        </p:txBody>
      </p:sp>
      <p:grpSp>
        <p:nvGrpSpPr>
          <p:cNvPr id="13352" name="Group 40"/>
          <p:cNvGrpSpPr>
            <a:grpSpLocks/>
          </p:cNvGrpSpPr>
          <p:nvPr/>
        </p:nvGrpSpPr>
        <p:grpSpPr bwMode="auto">
          <a:xfrm>
            <a:off x="914400" y="1143000"/>
            <a:ext cx="1295400" cy="2438400"/>
            <a:chOff x="576" y="720"/>
            <a:chExt cx="816" cy="1536"/>
          </a:xfrm>
        </p:grpSpPr>
        <p:sp>
          <p:nvSpPr>
            <p:cNvPr id="13317" name="AutoShape 5"/>
            <p:cNvSpPr>
              <a:spLocks noChangeArrowheads="1"/>
            </p:cNvSpPr>
            <p:nvPr/>
          </p:nvSpPr>
          <p:spPr bwMode="auto">
            <a:xfrm>
              <a:off x="576" y="720"/>
              <a:ext cx="816" cy="1536"/>
            </a:xfrm>
            <a:prstGeom prst="cube">
              <a:avLst>
                <a:gd name="adj" fmla="val 25000"/>
              </a:avLst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18" name="Line 6"/>
            <p:cNvSpPr>
              <a:spLocks noChangeShapeType="1"/>
            </p:cNvSpPr>
            <p:nvPr/>
          </p:nvSpPr>
          <p:spPr bwMode="auto">
            <a:xfrm flipH="1">
              <a:off x="768" y="720"/>
              <a:ext cx="5" cy="134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319" name="Line 7"/>
            <p:cNvSpPr>
              <a:spLocks noChangeShapeType="1"/>
            </p:cNvSpPr>
            <p:nvPr/>
          </p:nvSpPr>
          <p:spPr bwMode="auto">
            <a:xfrm flipH="1">
              <a:off x="768" y="2064"/>
              <a:ext cx="619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320" name="Line 8"/>
            <p:cNvSpPr>
              <a:spLocks noChangeShapeType="1"/>
            </p:cNvSpPr>
            <p:nvPr/>
          </p:nvSpPr>
          <p:spPr bwMode="auto">
            <a:xfrm flipV="1">
              <a:off x="576" y="2064"/>
              <a:ext cx="192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3333" name="Group 21"/>
          <p:cNvGrpSpPr>
            <a:grpSpLocks/>
          </p:cNvGrpSpPr>
          <p:nvPr/>
        </p:nvGrpSpPr>
        <p:grpSpPr bwMode="auto">
          <a:xfrm>
            <a:off x="3200400" y="1143000"/>
            <a:ext cx="2362200" cy="2286000"/>
            <a:chOff x="2256" y="1056"/>
            <a:chExt cx="912" cy="912"/>
          </a:xfrm>
        </p:grpSpPr>
        <p:sp>
          <p:nvSpPr>
            <p:cNvPr id="13329" name="AutoShape 17"/>
            <p:cNvSpPr>
              <a:spLocks noChangeArrowheads="1"/>
            </p:cNvSpPr>
            <p:nvPr/>
          </p:nvSpPr>
          <p:spPr bwMode="auto">
            <a:xfrm>
              <a:off x="2256" y="1056"/>
              <a:ext cx="912" cy="912"/>
            </a:xfrm>
            <a:prstGeom prst="cube">
              <a:avLst>
                <a:gd name="adj" fmla="val 25000"/>
              </a:avLst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30" name="Line 18"/>
            <p:cNvSpPr>
              <a:spLocks noChangeShapeType="1"/>
            </p:cNvSpPr>
            <p:nvPr/>
          </p:nvSpPr>
          <p:spPr bwMode="auto">
            <a:xfrm>
              <a:off x="2496" y="1056"/>
              <a:ext cx="0" cy="67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331" name="Line 19"/>
            <p:cNvSpPr>
              <a:spLocks noChangeShapeType="1"/>
            </p:cNvSpPr>
            <p:nvPr/>
          </p:nvSpPr>
          <p:spPr bwMode="auto">
            <a:xfrm>
              <a:off x="2496" y="1728"/>
              <a:ext cx="672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332" name="Line 20"/>
            <p:cNvSpPr>
              <a:spLocks noChangeShapeType="1"/>
            </p:cNvSpPr>
            <p:nvPr/>
          </p:nvSpPr>
          <p:spPr bwMode="auto">
            <a:xfrm flipH="1">
              <a:off x="2256" y="1728"/>
              <a:ext cx="240" cy="24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3341" name="Group 29"/>
          <p:cNvGrpSpPr>
            <a:grpSpLocks/>
          </p:cNvGrpSpPr>
          <p:nvPr/>
        </p:nvGrpSpPr>
        <p:grpSpPr bwMode="auto">
          <a:xfrm>
            <a:off x="6629400" y="1143000"/>
            <a:ext cx="1905000" cy="2286000"/>
            <a:chOff x="4176" y="720"/>
            <a:chExt cx="1200" cy="1440"/>
          </a:xfrm>
        </p:grpSpPr>
        <p:sp>
          <p:nvSpPr>
            <p:cNvPr id="13334" name="AutoShape 22"/>
            <p:cNvSpPr>
              <a:spLocks noChangeArrowheads="1"/>
            </p:cNvSpPr>
            <p:nvPr/>
          </p:nvSpPr>
          <p:spPr bwMode="auto">
            <a:xfrm>
              <a:off x="4176" y="1872"/>
              <a:ext cx="1200" cy="288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36" name="Line 24"/>
            <p:cNvSpPr>
              <a:spLocks noChangeShapeType="1"/>
            </p:cNvSpPr>
            <p:nvPr/>
          </p:nvSpPr>
          <p:spPr bwMode="auto">
            <a:xfrm flipV="1">
              <a:off x="4464" y="1008"/>
              <a:ext cx="0" cy="115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337" name="Line 25"/>
            <p:cNvSpPr>
              <a:spLocks noChangeShapeType="1"/>
            </p:cNvSpPr>
            <p:nvPr/>
          </p:nvSpPr>
          <p:spPr bwMode="auto">
            <a:xfrm flipV="1">
              <a:off x="4176" y="720"/>
              <a:ext cx="0" cy="115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338" name="Line 26"/>
            <p:cNvSpPr>
              <a:spLocks noChangeShapeType="1"/>
            </p:cNvSpPr>
            <p:nvPr/>
          </p:nvSpPr>
          <p:spPr bwMode="auto">
            <a:xfrm flipV="1">
              <a:off x="5088" y="1008"/>
              <a:ext cx="0" cy="115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339" name="Line 27"/>
            <p:cNvSpPr>
              <a:spLocks noChangeShapeType="1"/>
            </p:cNvSpPr>
            <p:nvPr/>
          </p:nvSpPr>
          <p:spPr bwMode="auto">
            <a:xfrm flipV="1">
              <a:off x="5376" y="720"/>
              <a:ext cx="0" cy="115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340" name="AutoShape 28"/>
            <p:cNvSpPr>
              <a:spLocks noChangeArrowheads="1"/>
            </p:cNvSpPr>
            <p:nvPr/>
          </p:nvSpPr>
          <p:spPr bwMode="auto">
            <a:xfrm>
              <a:off x="4176" y="720"/>
              <a:ext cx="1200" cy="288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42" name="Rectangle 30"/>
          <p:cNvSpPr>
            <a:spLocks noChangeArrowheads="1"/>
          </p:cNvSpPr>
          <p:nvPr/>
        </p:nvSpPr>
        <p:spPr bwMode="auto">
          <a:xfrm>
            <a:off x="609600" y="3962400"/>
            <a:ext cx="7575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Podstavou čtyřbokého hranolu je:</a:t>
            </a:r>
          </a:p>
        </p:txBody>
      </p:sp>
      <p:sp>
        <p:nvSpPr>
          <p:cNvPr id="13343" name="Rectangle 31"/>
          <p:cNvSpPr>
            <a:spLocks noChangeArrowheads="1"/>
          </p:cNvSpPr>
          <p:nvPr/>
        </p:nvSpPr>
        <p:spPr bwMode="auto">
          <a:xfrm>
            <a:off x="2895600" y="4648200"/>
            <a:ext cx="2622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čtyřúhelník</a:t>
            </a:r>
          </a:p>
        </p:txBody>
      </p:sp>
      <p:sp>
        <p:nvSpPr>
          <p:cNvPr id="13344" name="Rectangle 32"/>
          <p:cNvSpPr>
            <a:spLocks noChangeArrowheads="1"/>
          </p:cNvSpPr>
          <p:nvPr/>
        </p:nvSpPr>
        <p:spPr bwMode="auto">
          <a:xfrm>
            <a:off x="566738" y="5562600"/>
            <a:ext cx="8577262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3200"/>
              <a:t>Kolmý hranol, jehož podstavou je obdélník nebo čtverec se označuje jako…………….</a:t>
            </a:r>
            <a:endParaRPr lang="cs-CZ"/>
          </a:p>
        </p:txBody>
      </p:sp>
      <p:sp>
        <p:nvSpPr>
          <p:cNvPr id="13345" name="Rectangle 33"/>
          <p:cNvSpPr>
            <a:spLocks noChangeArrowheads="1"/>
          </p:cNvSpPr>
          <p:nvPr/>
        </p:nvSpPr>
        <p:spPr bwMode="auto">
          <a:xfrm>
            <a:off x="6858000" y="5943600"/>
            <a:ext cx="12668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kvádr</a:t>
            </a:r>
          </a:p>
        </p:txBody>
      </p:sp>
      <p:sp>
        <p:nvSpPr>
          <p:cNvPr id="13346" name="Line 34"/>
          <p:cNvSpPr>
            <a:spLocks noChangeShapeType="1"/>
          </p:cNvSpPr>
          <p:nvPr/>
        </p:nvSpPr>
        <p:spPr bwMode="auto">
          <a:xfrm>
            <a:off x="3200400" y="3429000"/>
            <a:ext cx="1752600" cy="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47" name="Line 35"/>
          <p:cNvSpPr>
            <a:spLocks noChangeShapeType="1"/>
          </p:cNvSpPr>
          <p:nvPr/>
        </p:nvSpPr>
        <p:spPr bwMode="auto">
          <a:xfrm>
            <a:off x="3810000" y="2819400"/>
            <a:ext cx="1752600" cy="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48" name="Line 36"/>
          <p:cNvSpPr>
            <a:spLocks noChangeShapeType="1"/>
          </p:cNvSpPr>
          <p:nvPr/>
        </p:nvSpPr>
        <p:spPr bwMode="auto">
          <a:xfrm flipV="1">
            <a:off x="4953000" y="2819400"/>
            <a:ext cx="609600" cy="6096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49" name="Line 37"/>
          <p:cNvSpPr>
            <a:spLocks noChangeShapeType="1"/>
          </p:cNvSpPr>
          <p:nvPr/>
        </p:nvSpPr>
        <p:spPr bwMode="auto">
          <a:xfrm flipH="1">
            <a:off x="3200400" y="2819400"/>
            <a:ext cx="609600" cy="6096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50" name="AutoShape 38"/>
          <p:cNvSpPr>
            <a:spLocks noChangeArrowheads="1"/>
          </p:cNvSpPr>
          <p:nvPr/>
        </p:nvSpPr>
        <p:spPr bwMode="auto">
          <a:xfrm>
            <a:off x="6629400" y="1143000"/>
            <a:ext cx="1905000" cy="4572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noFill/>
          <a:ln w="317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353" name="AutoShape 41"/>
          <p:cNvSpPr>
            <a:spLocks noChangeArrowheads="1"/>
          </p:cNvSpPr>
          <p:nvPr/>
        </p:nvSpPr>
        <p:spPr bwMode="auto">
          <a:xfrm>
            <a:off x="914400" y="1143000"/>
            <a:ext cx="1295400" cy="304800"/>
          </a:xfrm>
          <a:prstGeom prst="parallelogram">
            <a:avLst>
              <a:gd name="adj" fmla="val 106250"/>
            </a:avLst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33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334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334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334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334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34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33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33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33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33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33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33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381000" y="228600"/>
            <a:ext cx="2063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pětiboké</a:t>
            </a:r>
          </a:p>
        </p:txBody>
      </p:sp>
      <p:sp>
        <p:nvSpPr>
          <p:cNvPr id="12308" name="AutoShape 20"/>
          <p:cNvSpPr>
            <a:spLocks noChangeArrowheads="1"/>
          </p:cNvSpPr>
          <p:nvPr/>
        </p:nvSpPr>
        <p:spPr bwMode="auto">
          <a:xfrm>
            <a:off x="1250950" y="1066800"/>
            <a:ext cx="2209800" cy="823164"/>
          </a:xfrm>
          <a:prstGeom prst="pentagon">
            <a:avLst/>
          </a:prstGeom>
          <a:noFill/>
          <a:ln w="317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2331" name="Group 43"/>
          <p:cNvGrpSpPr>
            <a:grpSpLocks/>
          </p:cNvGrpSpPr>
          <p:nvPr/>
        </p:nvGrpSpPr>
        <p:grpSpPr bwMode="auto">
          <a:xfrm>
            <a:off x="5029200" y="838200"/>
            <a:ext cx="2743200" cy="2209800"/>
            <a:chOff x="3120" y="912"/>
            <a:chExt cx="1728" cy="1392"/>
          </a:xfrm>
        </p:grpSpPr>
        <p:sp>
          <p:nvSpPr>
            <p:cNvPr id="12315" name="Line 27"/>
            <p:cNvSpPr>
              <a:spLocks noChangeShapeType="1"/>
            </p:cNvSpPr>
            <p:nvPr/>
          </p:nvSpPr>
          <p:spPr bwMode="auto">
            <a:xfrm flipH="1">
              <a:off x="3120" y="1776"/>
              <a:ext cx="672" cy="52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16" name="Line 28"/>
            <p:cNvSpPr>
              <a:spLocks noChangeShapeType="1"/>
            </p:cNvSpPr>
            <p:nvPr/>
          </p:nvSpPr>
          <p:spPr bwMode="auto">
            <a:xfrm flipH="1">
              <a:off x="3120" y="2112"/>
              <a:ext cx="816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17" name="Line 29"/>
            <p:cNvSpPr>
              <a:spLocks noChangeShapeType="1"/>
            </p:cNvSpPr>
            <p:nvPr/>
          </p:nvSpPr>
          <p:spPr bwMode="auto">
            <a:xfrm flipH="1">
              <a:off x="3792" y="1776"/>
              <a:ext cx="1056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18" name="Line 30"/>
            <p:cNvSpPr>
              <a:spLocks noChangeShapeType="1"/>
            </p:cNvSpPr>
            <p:nvPr/>
          </p:nvSpPr>
          <p:spPr bwMode="auto">
            <a:xfrm flipH="1">
              <a:off x="4464" y="1776"/>
              <a:ext cx="384" cy="52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19" name="Line 31"/>
            <p:cNvSpPr>
              <a:spLocks noChangeShapeType="1"/>
            </p:cNvSpPr>
            <p:nvPr/>
          </p:nvSpPr>
          <p:spPr bwMode="auto">
            <a:xfrm flipH="1" flipV="1">
              <a:off x="3936" y="2112"/>
              <a:ext cx="528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0" name="Line 32"/>
            <p:cNvSpPr>
              <a:spLocks noChangeShapeType="1"/>
            </p:cNvSpPr>
            <p:nvPr/>
          </p:nvSpPr>
          <p:spPr bwMode="auto">
            <a:xfrm flipH="1">
              <a:off x="3120" y="1440"/>
              <a:ext cx="0" cy="86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1" name="Line 33"/>
            <p:cNvSpPr>
              <a:spLocks noChangeShapeType="1"/>
            </p:cNvSpPr>
            <p:nvPr/>
          </p:nvSpPr>
          <p:spPr bwMode="auto">
            <a:xfrm flipH="1">
              <a:off x="3120" y="912"/>
              <a:ext cx="672" cy="52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2" name="Line 34"/>
            <p:cNvSpPr>
              <a:spLocks noChangeShapeType="1"/>
            </p:cNvSpPr>
            <p:nvPr/>
          </p:nvSpPr>
          <p:spPr bwMode="auto">
            <a:xfrm flipH="1">
              <a:off x="3792" y="912"/>
              <a:ext cx="0" cy="86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3" name="Line 35"/>
            <p:cNvSpPr>
              <a:spLocks noChangeShapeType="1"/>
            </p:cNvSpPr>
            <p:nvPr/>
          </p:nvSpPr>
          <p:spPr bwMode="auto">
            <a:xfrm flipH="1">
              <a:off x="4848" y="912"/>
              <a:ext cx="0" cy="86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4" name="Line 36"/>
            <p:cNvSpPr>
              <a:spLocks noChangeShapeType="1"/>
            </p:cNvSpPr>
            <p:nvPr/>
          </p:nvSpPr>
          <p:spPr bwMode="auto">
            <a:xfrm flipH="1">
              <a:off x="4464" y="1440"/>
              <a:ext cx="0" cy="86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5" name="Line 37"/>
            <p:cNvSpPr>
              <a:spLocks noChangeShapeType="1"/>
            </p:cNvSpPr>
            <p:nvPr/>
          </p:nvSpPr>
          <p:spPr bwMode="auto">
            <a:xfrm flipH="1">
              <a:off x="3936" y="1248"/>
              <a:ext cx="0" cy="86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6" name="Line 38"/>
            <p:cNvSpPr>
              <a:spLocks noChangeShapeType="1"/>
            </p:cNvSpPr>
            <p:nvPr/>
          </p:nvSpPr>
          <p:spPr bwMode="auto">
            <a:xfrm flipH="1">
              <a:off x="3792" y="912"/>
              <a:ext cx="1056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7" name="Line 39"/>
            <p:cNvSpPr>
              <a:spLocks noChangeShapeType="1"/>
            </p:cNvSpPr>
            <p:nvPr/>
          </p:nvSpPr>
          <p:spPr bwMode="auto">
            <a:xfrm flipH="1">
              <a:off x="4464" y="912"/>
              <a:ext cx="384" cy="52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8" name="Line 40"/>
            <p:cNvSpPr>
              <a:spLocks noChangeShapeType="1"/>
            </p:cNvSpPr>
            <p:nvPr/>
          </p:nvSpPr>
          <p:spPr bwMode="auto">
            <a:xfrm flipH="1" flipV="1">
              <a:off x="3936" y="1248"/>
              <a:ext cx="528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29" name="Line 41"/>
            <p:cNvSpPr>
              <a:spLocks noChangeShapeType="1"/>
            </p:cNvSpPr>
            <p:nvPr/>
          </p:nvSpPr>
          <p:spPr bwMode="auto">
            <a:xfrm flipH="1">
              <a:off x="3120" y="1248"/>
              <a:ext cx="816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2330" name="Rectangle 42"/>
          <p:cNvSpPr>
            <a:spLocks noChangeArrowheads="1"/>
          </p:cNvSpPr>
          <p:nvPr/>
        </p:nvSpPr>
        <p:spPr bwMode="auto">
          <a:xfrm>
            <a:off x="609600" y="5181600"/>
            <a:ext cx="7550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Podstavou pětibokého hranolu je:</a:t>
            </a:r>
          </a:p>
        </p:txBody>
      </p:sp>
      <p:sp>
        <p:nvSpPr>
          <p:cNvPr id="12332" name="Rectangle 44"/>
          <p:cNvSpPr>
            <a:spLocks noChangeArrowheads="1"/>
          </p:cNvSpPr>
          <p:nvPr/>
        </p:nvSpPr>
        <p:spPr bwMode="auto">
          <a:xfrm>
            <a:off x="3048000" y="5791200"/>
            <a:ext cx="2597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pětiúhelník</a:t>
            </a:r>
          </a:p>
        </p:txBody>
      </p:sp>
      <p:grpSp>
        <p:nvGrpSpPr>
          <p:cNvPr id="12338" name="Group 50"/>
          <p:cNvGrpSpPr>
            <a:grpSpLocks/>
          </p:cNvGrpSpPr>
          <p:nvPr/>
        </p:nvGrpSpPr>
        <p:grpSpPr bwMode="auto">
          <a:xfrm>
            <a:off x="1250950" y="1066799"/>
            <a:ext cx="2209800" cy="2233614"/>
            <a:chOff x="768" y="672"/>
            <a:chExt cx="1392" cy="1392"/>
          </a:xfrm>
        </p:grpSpPr>
        <p:sp>
          <p:nvSpPr>
            <p:cNvPr id="12307" name="AutoShape 19"/>
            <p:cNvSpPr>
              <a:spLocks noChangeArrowheads="1"/>
            </p:cNvSpPr>
            <p:nvPr/>
          </p:nvSpPr>
          <p:spPr bwMode="auto">
            <a:xfrm>
              <a:off x="768" y="1551"/>
              <a:ext cx="1392" cy="513"/>
            </a:xfrm>
            <a:prstGeom prst="pentagon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09" name="Line 21"/>
            <p:cNvSpPr>
              <a:spLocks noChangeShapeType="1"/>
            </p:cNvSpPr>
            <p:nvPr/>
          </p:nvSpPr>
          <p:spPr bwMode="auto">
            <a:xfrm>
              <a:off x="768" y="892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10" name="Line 22"/>
            <p:cNvSpPr>
              <a:spLocks noChangeShapeType="1"/>
            </p:cNvSpPr>
            <p:nvPr/>
          </p:nvSpPr>
          <p:spPr bwMode="auto">
            <a:xfrm>
              <a:off x="1061" y="1170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11" name="Line 23"/>
            <p:cNvSpPr>
              <a:spLocks noChangeShapeType="1"/>
            </p:cNvSpPr>
            <p:nvPr/>
          </p:nvSpPr>
          <p:spPr bwMode="auto">
            <a:xfrm>
              <a:off x="1440" y="672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12" name="Line 24"/>
            <p:cNvSpPr>
              <a:spLocks noChangeShapeType="1"/>
            </p:cNvSpPr>
            <p:nvPr/>
          </p:nvSpPr>
          <p:spPr bwMode="auto">
            <a:xfrm>
              <a:off x="1911" y="1185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13" name="Line 25"/>
            <p:cNvSpPr>
              <a:spLocks noChangeShapeType="1"/>
            </p:cNvSpPr>
            <p:nvPr/>
          </p:nvSpPr>
          <p:spPr bwMode="auto">
            <a:xfrm>
              <a:off x="2160" y="892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333" name="AutoShape 45"/>
            <p:cNvSpPr>
              <a:spLocks noChangeArrowheads="1"/>
            </p:cNvSpPr>
            <p:nvPr/>
          </p:nvSpPr>
          <p:spPr bwMode="auto">
            <a:xfrm>
              <a:off x="768" y="672"/>
              <a:ext cx="1392" cy="528"/>
            </a:xfrm>
            <a:prstGeom prst="pentagon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2334" name="Rectangle 46"/>
          <p:cNvSpPr>
            <a:spLocks noChangeArrowheads="1"/>
          </p:cNvSpPr>
          <p:nvPr/>
        </p:nvSpPr>
        <p:spPr bwMode="auto">
          <a:xfrm>
            <a:off x="609600" y="3581400"/>
            <a:ext cx="3254375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…………………..</a:t>
            </a:r>
          </a:p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pětiboký kolmý</a:t>
            </a:r>
          </a:p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      hranol</a:t>
            </a:r>
          </a:p>
        </p:txBody>
      </p:sp>
      <p:sp>
        <p:nvSpPr>
          <p:cNvPr id="12335" name="Rectangle 47"/>
          <p:cNvSpPr>
            <a:spLocks noChangeArrowheads="1"/>
          </p:cNvSpPr>
          <p:nvPr/>
        </p:nvSpPr>
        <p:spPr bwMode="auto">
          <a:xfrm>
            <a:off x="4724400" y="3657600"/>
            <a:ext cx="3254375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…………………..</a:t>
            </a:r>
          </a:p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pětiboký kolmý</a:t>
            </a:r>
          </a:p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       hranol</a:t>
            </a:r>
          </a:p>
        </p:txBody>
      </p:sp>
      <p:sp>
        <p:nvSpPr>
          <p:cNvPr id="12336" name="Rectangle 48"/>
          <p:cNvSpPr>
            <a:spLocks noChangeArrowheads="1"/>
          </p:cNvSpPr>
          <p:nvPr/>
        </p:nvSpPr>
        <p:spPr bwMode="auto">
          <a:xfrm>
            <a:off x="990600" y="3429000"/>
            <a:ext cx="2470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pravidelný</a:t>
            </a:r>
          </a:p>
        </p:txBody>
      </p:sp>
      <p:sp>
        <p:nvSpPr>
          <p:cNvPr id="12337" name="Rectangle 49"/>
          <p:cNvSpPr>
            <a:spLocks noChangeArrowheads="1"/>
          </p:cNvSpPr>
          <p:nvPr/>
        </p:nvSpPr>
        <p:spPr bwMode="auto">
          <a:xfrm>
            <a:off x="4876800" y="3505200"/>
            <a:ext cx="3003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nepravidelný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36" grpId="0"/>
      <p:bldP spid="123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Vybarvi podstavy hranolu a urči o kolikaboký hranol se jedná:</a:t>
            </a:r>
          </a:p>
        </p:txBody>
      </p:sp>
      <p:grpSp>
        <p:nvGrpSpPr>
          <p:cNvPr id="18451" name="Group 19"/>
          <p:cNvGrpSpPr>
            <a:grpSpLocks/>
          </p:cNvGrpSpPr>
          <p:nvPr/>
        </p:nvGrpSpPr>
        <p:grpSpPr bwMode="auto">
          <a:xfrm>
            <a:off x="3733800" y="1905000"/>
            <a:ext cx="1447800" cy="1676400"/>
            <a:chOff x="720" y="1488"/>
            <a:chExt cx="912" cy="1056"/>
          </a:xfrm>
        </p:grpSpPr>
        <p:sp>
          <p:nvSpPr>
            <p:cNvPr id="18437" name="Line 5"/>
            <p:cNvSpPr>
              <a:spLocks noChangeShapeType="1"/>
            </p:cNvSpPr>
            <p:nvPr/>
          </p:nvSpPr>
          <p:spPr bwMode="auto">
            <a:xfrm flipV="1">
              <a:off x="720" y="1680"/>
              <a:ext cx="0" cy="72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38" name="Line 6"/>
            <p:cNvSpPr>
              <a:spLocks noChangeShapeType="1"/>
            </p:cNvSpPr>
            <p:nvPr/>
          </p:nvSpPr>
          <p:spPr bwMode="auto">
            <a:xfrm flipV="1">
              <a:off x="960" y="1488"/>
              <a:ext cx="0" cy="72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39" name="Line 7"/>
            <p:cNvSpPr>
              <a:spLocks noChangeShapeType="1"/>
            </p:cNvSpPr>
            <p:nvPr/>
          </p:nvSpPr>
          <p:spPr bwMode="auto">
            <a:xfrm flipV="1">
              <a:off x="1392" y="1488"/>
              <a:ext cx="0" cy="72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0" name="Line 8"/>
            <p:cNvSpPr>
              <a:spLocks noChangeShapeType="1"/>
            </p:cNvSpPr>
            <p:nvPr/>
          </p:nvSpPr>
          <p:spPr bwMode="auto">
            <a:xfrm flipV="1">
              <a:off x="1632" y="1680"/>
              <a:ext cx="0" cy="72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1" name="Line 9"/>
            <p:cNvSpPr>
              <a:spLocks noChangeShapeType="1"/>
            </p:cNvSpPr>
            <p:nvPr/>
          </p:nvSpPr>
          <p:spPr bwMode="auto">
            <a:xfrm flipV="1">
              <a:off x="960" y="1824"/>
              <a:ext cx="0" cy="72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2" name="Line 10"/>
            <p:cNvSpPr>
              <a:spLocks noChangeShapeType="1"/>
            </p:cNvSpPr>
            <p:nvPr/>
          </p:nvSpPr>
          <p:spPr bwMode="auto">
            <a:xfrm flipV="1">
              <a:off x="1392" y="1824"/>
              <a:ext cx="0" cy="72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3" name="AutoShape 11"/>
            <p:cNvSpPr>
              <a:spLocks noChangeArrowheads="1"/>
            </p:cNvSpPr>
            <p:nvPr/>
          </p:nvSpPr>
          <p:spPr bwMode="auto">
            <a:xfrm>
              <a:off x="720" y="1488"/>
              <a:ext cx="912" cy="336"/>
            </a:xfrm>
            <a:prstGeom prst="hexagon">
              <a:avLst>
                <a:gd name="adj" fmla="val 67857"/>
                <a:gd name="vf" fmla="val 115470"/>
              </a:avLst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45" name="Line 13"/>
            <p:cNvSpPr>
              <a:spLocks noChangeShapeType="1"/>
            </p:cNvSpPr>
            <p:nvPr/>
          </p:nvSpPr>
          <p:spPr bwMode="auto">
            <a:xfrm flipV="1">
              <a:off x="960" y="2544"/>
              <a:ext cx="432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6" name="Line 14"/>
            <p:cNvSpPr>
              <a:spLocks noChangeShapeType="1"/>
            </p:cNvSpPr>
            <p:nvPr/>
          </p:nvSpPr>
          <p:spPr bwMode="auto">
            <a:xfrm>
              <a:off x="720" y="2400"/>
              <a:ext cx="240" cy="14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7" name="Line 15"/>
            <p:cNvSpPr>
              <a:spLocks noChangeShapeType="1"/>
            </p:cNvSpPr>
            <p:nvPr/>
          </p:nvSpPr>
          <p:spPr bwMode="auto">
            <a:xfrm flipV="1">
              <a:off x="1392" y="2400"/>
              <a:ext cx="240" cy="14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8" name="Line 16"/>
            <p:cNvSpPr>
              <a:spLocks noChangeShapeType="1"/>
            </p:cNvSpPr>
            <p:nvPr/>
          </p:nvSpPr>
          <p:spPr bwMode="auto">
            <a:xfrm flipV="1">
              <a:off x="720" y="2208"/>
              <a:ext cx="24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9" name="Line 17"/>
            <p:cNvSpPr>
              <a:spLocks noChangeShapeType="1"/>
            </p:cNvSpPr>
            <p:nvPr/>
          </p:nvSpPr>
          <p:spPr bwMode="auto">
            <a:xfrm flipV="1">
              <a:off x="960" y="2208"/>
              <a:ext cx="432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0" name="Line 18"/>
            <p:cNvSpPr>
              <a:spLocks noChangeShapeType="1"/>
            </p:cNvSpPr>
            <p:nvPr/>
          </p:nvSpPr>
          <p:spPr bwMode="auto">
            <a:xfrm>
              <a:off x="1392" y="2208"/>
              <a:ext cx="24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8462" name="AutoShape 30"/>
          <p:cNvSpPr>
            <a:spLocks noChangeArrowheads="1"/>
          </p:cNvSpPr>
          <p:nvPr/>
        </p:nvSpPr>
        <p:spPr bwMode="auto">
          <a:xfrm>
            <a:off x="3733800" y="1905000"/>
            <a:ext cx="1447800" cy="533400"/>
          </a:xfrm>
          <a:prstGeom prst="hexagon">
            <a:avLst>
              <a:gd name="adj" fmla="val 67857"/>
              <a:gd name="vf" fmla="val 115470"/>
            </a:avLst>
          </a:prstGeom>
          <a:noFill/>
          <a:ln w="317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8473" name="Group 41"/>
          <p:cNvGrpSpPr>
            <a:grpSpLocks/>
          </p:cNvGrpSpPr>
          <p:nvPr/>
        </p:nvGrpSpPr>
        <p:grpSpPr bwMode="auto">
          <a:xfrm>
            <a:off x="838200" y="1676400"/>
            <a:ext cx="1676400" cy="1828800"/>
            <a:chOff x="720" y="1295"/>
            <a:chExt cx="1056" cy="912"/>
          </a:xfrm>
        </p:grpSpPr>
        <p:sp>
          <p:nvSpPr>
            <p:cNvPr id="18463" name="AutoShape 31"/>
            <p:cNvSpPr>
              <a:spLocks noChangeArrowheads="1"/>
            </p:cNvSpPr>
            <p:nvPr/>
          </p:nvSpPr>
          <p:spPr bwMode="auto">
            <a:xfrm rot="16200000" flipH="1" flipV="1">
              <a:off x="1195" y="1625"/>
              <a:ext cx="912" cy="251"/>
            </a:xfrm>
            <a:prstGeom prst="triangle">
              <a:avLst>
                <a:gd name="adj" fmla="val 50000"/>
              </a:avLst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5" name="Line 33"/>
            <p:cNvSpPr>
              <a:spLocks noChangeShapeType="1"/>
            </p:cNvSpPr>
            <p:nvPr/>
          </p:nvSpPr>
          <p:spPr bwMode="auto">
            <a:xfrm rot="16200000" flipH="1" flipV="1">
              <a:off x="1123" y="892"/>
              <a:ext cx="0" cy="805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6" name="Line 34"/>
            <p:cNvSpPr>
              <a:spLocks noChangeShapeType="1"/>
            </p:cNvSpPr>
            <p:nvPr/>
          </p:nvSpPr>
          <p:spPr bwMode="auto">
            <a:xfrm rot="16200000" flipH="1" flipV="1">
              <a:off x="1374" y="1348"/>
              <a:ext cx="0" cy="805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7" name="AutoShape 35"/>
            <p:cNvSpPr>
              <a:spLocks noChangeArrowheads="1"/>
            </p:cNvSpPr>
            <p:nvPr/>
          </p:nvSpPr>
          <p:spPr bwMode="auto">
            <a:xfrm rot="16200000" flipH="1" flipV="1">
              <a:off x="390" y="1625"/>
              <a:ext cx="912" cy="251"/>
            </a:xfrm>
            <a:prstGeom prst="triangle">
              <a:avLst>
                <a:gd name="adj" fmla="val 50000"/>
              </a:avLst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8" name="Line 36"/>
            <p:cNvSpPr>
              <a:spLocks noChangeShapeType="1"/>
            </p:cNvSpPr>
            <p:nvPr/>
          </p:nvSpPr>
          <p:spPr bwMode="auto">
            <a:xfrm rot="16200000" flipH="1" flipV="1">
              <a:off x="1123" y="1804"/>
              <a:ext cx="0" cy="805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8471" name="AutoShape 39"/>
          <p:cNvSpPr>
            <a:spLocks noChangeArrowheads="1"/>
          </p:cNvSpPr>
          <p:nvPr/>
        </p:nvSpPr>
        <p:spPr bwMode="auto">
          <a:xfrm rot="16200000" flipH="1" flipV="1">
            <a:off x="122238" y="2392362"/>
            <a:ext cx="1830388" cy="398463"/>
          </a:xfrm>
          <a:prstGeom prst="triangle">
            <a:avLst>
              <a:gd name="adj" fmla="val 50000"/>
            </a:avLst>
          </a:prstGeom>
          <a:noFill/>
          <a:ln w="317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74" name="AutoShape 42"/>
          <p:cNvSpPr>
            <a:spLocks noChangeArrowheads="1"/>
          </p:cNvSpPr>
          <p:nvPr/>
        </p:nvSpPr>
        <p:spPr bwMode="auto">
          <a:xfrm rot="16200000" flipH="1" flipV="1">
            <a:off x="1417638" y="2392362"/>
            <a:ext cx="1830388" cy="398463"/>
          </a:xfrm>
          <a:prstGeom prst="triangle">
            <a:avLst>
              <a:gd name="adj" fmla="val 50000"/>
            </a:avLst>
          </a:prstGeom>
          <a:noFill/>
          <a:ln w="317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75" name="AutoShape 43"/>
          <p:cNvSpPr>
            <a:spLocks noChangeArrowheads="1"/>
          </p:cNvSpPr>
          <p:nvPr/>
        </p:nvSpPr>
        <p:spPr bwMode="auto">
          <a:xfrm>
            <a:off x="3733800" y="3048000"/>
            <a:ext cx="1447800" cy="533400"/>
          </a:xfrm>
          <a:prstGeom prst="hexagon">
            <a:avLst>
              <a:gd name="adj" fmla="val 67857"/>
              <a:gd name="vf" fmla="val 115470"/>
            </a:avLst>
          </a:prstGeom>
          <a:noFill/>
          <a:ln w="0">
            <a:solidFill>
              <a:schemeClr val="tx1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76" name="Rectangle 44"/>
          <p:cNvSpPr>
            <a:spLocks noChangeArrowheads="1"/>
          </p:cNvSpPr>
          <p:nvPr/>
        </p:nvSpPr>
        <p:spPr bwMode="auto">
          <a:xfrm>
            <a:off x="609600" y="4495800"/>
            <a:ext cx="17843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trojboký</a:t>
            </a:r>
          </a:p>
        </p:txBody>
      </p:sp>
      <p:sp>
        <p:nvSpPr>
          <p:cNvPr id="18477" name="Rectangle 45"/>
          <p:cNvSpPr>
            <a:spLocks noChangeArrowheads="1"/>
          </p:cNvSpPr>
          <p:nvPr/>
        </p:nvSpPr>
        <p:spPr bwMode="auto">
          <a:xfrm>
            <a:off x="228600" y="4724400"/>
            <a:ext cx="273526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……………….</a:t>
            </a:r>
          </a:p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kolmý hranol</a:t>
            </a:r>
          </a:p>
        </p:txBody>
      </p:sp>
      <p:sp>
        <p:nvSpPr>
          <p:cNvPr id="18478" name="Rectangle 46"/>
          <p:cNvSpPr>
            <a:spLocks noChangeArrowheads="1"/>
          </p:cNvSpPr>
          <p:nvPr/>
        </p:nvSpPr>
        <p:spPr bwMode="auto">
          <a:xfrm>
            <a:off x="228600" y="3962400"/>
            <a:ext cx="26860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nepravidelný</a:t>
            </a:r>
          </a:p>
        </p:txBody>
      </p:sp>
      <p:sp>
        <p:nvSpPr>
          <p:cNvPr id="18479" name="Rectangle 47"/>
          <p:cNvSpPr>
            <a:spLocks noChangeArrowheads="1"/>
          </p:cNvSpPr>
          <p:nvPr/>
        </p:nvSpPr>
        <p:spPr bwMode="auto">
          <a:xfrm>
            <a:off x="3429000" y="4495800"/>
            <a:ext cx="20542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šestiboký</a:t>
            </a:r>
          </a:p>
        </p:txBody>
      </p:sp>
      <p:sp>
        <p:nvSpPr>
          <p:cNvPr id="18480" name="Rectangle 48"/>
          <p:cNvSpPr>
            <a:spLocks noChangeArrowheads="1"/>
          </p:cNvSpPr>
          <p:nvPr/>
        </p:nvSpPr>
        <p:spPr bwMode="auto">
          <a:xfrm>
            <a:off x="3200400" y="4724400"/>
            <a:ext cx="273526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……………….</a:t>
            </a:r>
          </a:p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kolmý hranol</a:t>
            </a:r>
          </a:p>
        </p:txBody>
      </p:sp>
      <p:sp>
        <p:nvSpPr>
          <p:cNvPr id="18481" name="Rectangle 49"/>
          <p:cNvSpPr>
            <a:spLocks noChangeArrowheads="1"/>
          </p:cNvSpPr>
          <p:nvPr/>
        </p:nvSpPr>
        <p:spPr bwMode="auto">
          <a:xfrm>
            <a:off x="3352800" y="3962400"/>
            <a:ext cx="22129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pravidelný</a:t>
            </a:r>
          </a:p>
        </p:txBody>
      </p:sp>
      <p:sp>
        <p:nvSpPr>
          <p:cNvPr id="18485" name="Rectangle 53"/>
          <p:cNvSpPr>
            <a:spLocks noChangeArrowheads="1"/>
          </p:cNvSpPr>
          <p:nvPr/>
        </p:nvSpPr>
        <p:spPr bwMode="auto">
          <a:xfrm>
            <a:off x="381000" y="22098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1</a:t>
            </a:r>
          </a:p>
        </p:txBody>
      </p:sp>
      <p:sp>
        <p:nvSpPr>
          <p:cNvPr id="18486" name="Rectangle 54"/>
          <p:cNvSpPr>
            <a:spLocks noChangeArrowheads="1"/>
          </p:cNvSpPr>
          <p:nvPr/>
        </p:nvSpPr>
        <p:spPr bwMode="auto">
          <a:xfrm>
            <a:off x="990600" y="17526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8487" name="Rectangle 55"/>
          <p:cNvSpPr>
            <a:spLocks noChangeArrowheads="1"/>
          </p:cNvSpPr>
          <p:nvPr/>
        </p:nvSpPr>
        <p:spPr bwMode="auto">
          <a:xfrm>
            <a:off x="1066800" y="27432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</a:p>
        </p:txBody>
      </p:sp>
      <p:sp>
        <p:nvSpPr>
          <p:cNvPr id="18488" name="Rectangle 56"/>
          <p:cNvSpPr>
            <a:spLocks noChangeArrowheads="1"/>
          </p:cNvSpPr>
          <p:nvPr/>
        </p:nvSpPr>
        <p:spPr bwMode="auto">
          <a:xfrm>
            <a:off x="3657600" y="33528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1</a:t>
            </a:r>
          </a:p>
        </p:txBody>
      </p:sp>
      <p:sp>
        <p:nvSpPr>
          <p:cNvPr id="18489" name="Rectangle 57"/>
          <p:cNvSpPr>
            <a:spLocks noChangeArrowheads="1"/>
          </p:cNvSpPr>
          <p:nvPr/>
        </p:nvSpPr>
        <p:spPr bwMode="auto">
          <a:xfrm>
            <a:off x="4267200" y="35052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8490" name="Rectangle 58"/>
          <p:cNvSpPr>
            <a:spLocks noChangeArrowheads="1"/>
          </p:cNvSpPr>
          <p:nvPr/>
        </p:nvSpPr>
        <p:spPr bwMode="auto">
          <a:xfrm>
            <a:off x="4953000" y="32766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</a:p>
        </p:txBody>
      </p:sp>
      <p:sp>
        <p:nvSpPr>
          <p:cNvPr id="18491" name="Rectangle 59"/>
          <p:cNvSpPr>
            <a:spLocks noChangeArrowheads="1"/>
          </p:cNvSpPr>
          <p:nvPr/>
        </p:nvSpPr>
        <p:spPr bwMode="auto">
          <a:xfrm>
            <a:off x="4800600" y="25908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4</a:t>
            </a:r>
          </a:p>
        </p:txBody>
      </p:sp>
      <p:sp>
        <p:nvSpPr>
          <p:cNvPr id="18492" name="Rectangle 60"/>
          <p:cNvSpPr>
            <a:spLocks noChangeArrowheads="1"/>
          </p:cNvSpPr>
          <p:nvPr/>
        </p:nvSpPr>
        <p:spPr bwMode="auto">
          <a:xfrm>
            <a:off x="3657600" y="26670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6</a:t>
            </a:r>
          </a:p>
        </p:txBody>
      </p:sp>
      <p:sp>
        <p:nvSpPr>
          <p:cNvPr id="18493" name="Rectangle 61"/>
          <p:cNvSpPr>
            <a:spLocks noChangeArrowheads="1"/>
          </p:cNvSpPr>
          <p:nvPr/>
        </p:nvSpPr>
        <p:spPr bwMode="auto">
          <a:xfrm>
            <a:off x="4191000" y="25146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5</a:t>
            </a:r>
          </a:p>
        </p:txBody>
      </p:sp>
      <p:sp>
        <p:nvSpPr>
          <p:cNvPr id="18497" name="Line 65"/>
          <p:cNvSpPr>
            <a:spLocks noChangeShapeType="1"/>
          </p:cNvSpPr>
          <p:nvPr/>
        </p:nvSpPr>
        <p:spPr bwMode="auto">
          <a:xfrm flipH="1">
            <a:off x="6248400" y="2895600"/>
            <a:ext cx="838200" cy="533400"/>
          </a:xfrm>
          <a:prstGeom prst="line">
            <a:avLst/>
          </a:prstGeom>
          <a:noFill/>
          <a:ln w="3175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498" name="Line 66"/>
          <p:cNvSpPr>
            <a:spLocks noChangeShapeType="1"/>
          </p:cNvSpPr>
          <p:nvPr/>
        </p:nvSpPr>
        <p:spPr bwMode="auto">
          <a:xfrm flipH="1">
            <a:off x="6248400" y="3429000"/>
            <a:ext cx="762000" cy="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499" name="Line 67"/>
          <p:cNvSpPr>
            <a:spLocks noChangeShapeType="1"/>
          </p:cNvSpPr>
          <p:nvPr/>
        </p:nvSpPr>
        <p:spPr bwMode="auto">
          <a:xfrm flipH="1">
            <a:off x="7010400" y="3200400"/>
            <a:ext cx="381000" cy="2286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00" name="Line 68"/>
          <p:cNvSpPr>
            <a:spLocks noChangeShapeType="1"/>
          </p:cNvSpPr>
          <p:nvPr/>
        </p:nvSpPr>
        <p:spPr bwMode="auto">
          <a:xfrm flipH="1">
            <a:off x="7086600" y="2895600"/>
            <a:ext cx="1295400" cy="0"/>
          </a:xfrm>
          <a:prstGeom prst="line">
            <a:avLst/>
          </a:prstGeom>
          <a:noFill/>
          <a:ln w="3175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01" name="Line 69"/>
          <p:cNvSpPr>
            <a:spLocks noChangeShapeType="1"/>
          </p:cNvSpPr>
          <p:nvPr/>
        </p:nvSpPr>
        <p:spPr bwMode="auto">
          <a:xfrm flipH="1">
            <a:off x="7848600" y="2895600"/>
            <a:ext cx="533400" cy="3048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02" name="Line 70"/>
          <p:cNvSpPr>
            <a:spLocks noChangeShapeType="1"/>
          </p:cNvSpPr>
          <p:nvPr/>
        </p:nvSpPr>
        <p:spPr bwMode="auto">
          <a:xfrm flipH="1">
            <a:off x="7391400" y="3200400"/>
            <a:ext cx="457200" cy="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06" name="Line 74"/>
          <p:cNvSpPr>
            <a:spLocks noChangeShapeType="1"/>
          </p:cNvSpPr>
          <p:nvPr/>
        </p:nvSpPr>
        <p:spPr bwMode="auto">
          <a:xfrm flipH="1">
            <a:off x="6248400" y="1676400"/>
            <a:ext cx="838200" cy="5334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07" name="Line 75"/>
          <p:cNvSpPr>
            <a:spLocks noChangeShapeType="1"/>
          </p:cNvSpPr>
          <p:nvPr/>
        </p:nvSpPr>
        <p:spPr bwMode="auto">
          <a:xfrm flipH="1">
            <a:off x="6248400" y="2209800"/>
            <a:ext cx="762000" cy="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08" name="Line 76"/>
          <p:cNvSpPr>
            <a:spLocks noChangeShapeType="1"/>
          </p:cNvSpPr>
          <p:nvPr/>
        </p:nvSpPr>
        <p:spPr bwMode="auto">
          <a:xfrm flipH="1">
            <a:off x="7010400" y="1981200"/>
            <a:ext cx="381000" cy="2286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09" name="Line 77"/>
          <p:cNvSpPr>
            <a:spLocks noChangeShapeType="1"/>
          </p:cNvSpPr>
          <p:nvPr/>
        </p:nvSpPr>
        <p:spPr bwMode="auto">
          <a:xfrm flipH="1">
            <a:off x="7086600" y="1676400"/>
            <a:ext cx="1295400" cy="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10" name="Line 78"/>
          <p:cNvSpPr>
            <a:spLocks noChangeShapeType="1"/>
          </p:cNvSpPr>
          <p:nvPr/>
        </p:nvSpPr>
        <p:spPr bwMode="auto">
          <a:xfrm flipH="1">
            <a:off x="7848600" y="1676400"/>
            <a:ext cx="533400" cy="3048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11" name="Line 79"/>
          <p:cNvSpPr>
            <a:spLocks noChangeShapeType="1"/>
          </p:cNvSpPr>
          <p:nvPr/>
        </p:nvSpPr>
        <p:spPr bwMode="auto">
          <a:xfrm flipH="1">
            <a:off x="7391400" y="1981200"/>
            <a:ext cx="457200" cy="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12" name="Line 80"/>
          <p:cNvSpPr>
            <a:spLocks noChangeShapeType="1"/>
          </p:cNvSpPr>
          <p:nvPr/>
        </p:nvSpPr>
        <p:spPr bwMode="auto">
          <a:xfrm flipV="1">
            <a:off x="6248400" y="2209800"/>
            <a:ext cx="0" cy="12192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13" name="Line 81"/>
          <p:cNvSpPr>
            <a:spLocks noChangeShapeType="1"/>
          </p:cNvSpPr>
          <p:nvPr/>
        </p:nvSpPr>
        <p:spPr bwMode="auto">
          <a:xfrm flipV="1">
            <a:off x="7086600" y="1676400"/>
            <a:ext cx="0" cy="1219200"/>
          </a:xfrm>
          <a:prstGeom prst="line">
            <a:avLst/>
          </a:prstGeom>
          <a:noFill/>
          <a:ln w="3175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14" name="Line 82"/>
          <p:cNvSpPr>
            <a:spLocks noChangeShapeType="1"/>
          </p:cNvSpPr>
          <p:nvPr/>
        </p:nvSpPr>
        <p:spPr bwMode="auto">
          <a:xfrm flipV="1">
            <a:off x="7010400" y="2209800"/>
            <a:ext cx="0" cy="12192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15" name="Line 83"/>
          <p:cNvSpPr>
            <a:spLocks noChangeShapeType="1"/>
          </p:cNvSpPr>
          <p:nvPr/>
        </p:nvSpPr>
        <p:spPr bwMode="auto">
          <a:xfrm flipV="1">
            <a:off x="7848600" y="1981200"/>
            <a:ext cx="0" cy="12192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16" name="Line 84"/>
          <p:cNvSpPr>
            <a:spLocks noChangeShapeType="1"/>
          </p:cNvSpPr>
          <p:nvPr/>
        </p:nvSpPr>
        <p:spPr bwMode="auto">
          <a:xfrm flipV="1">
            <a:off x="8382000" y="1676400"/>
            <a:ext cx="0" cy="12192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518" name="Rectangle 86"/>
          <p:cNvSpPr>
            <a:spLocks noChangeArrowheads="1"/>
          </p:cNvSpPr>
          <p:nvPr/>
        </p:nvSpPr>
        <p:spPr bwMode="auto">
          <a:xfrm>
            <a:off x="6400800" y="32766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1</a:t>
            </a:r>
          </a:p>
        </p:txBody>
      </p:sp>
      <p:sp>
        <p:nvSpPr>
          <p:cNvPr id="18519" name="Rectangle 87"/>
          <p:cNvSpPr>
            <a:spLocks noChangeArrowheads="1"/>
          </p:cNvSpPr>
          <p:nvPr/>
        </p:nvSpPr>
        <p:spPr bwMode="auto">
          <a:xfrm>
            <a:off x="7467600" y="31242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</a:p>
        </p:txBody>
      </p:sp>
      <p:sp>
        <p:nvSpPr>
          <p:cNvPr id="18520" name="Rectangle 88"/>
          <p:cNvSpPr>
            <a:spLocks noChangeArrowheads="1"/>
          </p:cNvSpPr>
          <p:nvPr/>
        </p:nvSpPr>
        <p:spPr bwMode="auto">
          <a:xfrm>
            <a:off x="8001000" y="28956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4</a:t>
            </a:r>
          </a:p>
        </p:txBody>
      </p:sp>
      <p:sp>
        <p:nvSpPr>
          <p:cNvPr id="18521" name="Rectangle 89"/>
          <p:cNvSpPr>
            <a:spLocks noChangeArrowheads="1"/>
          </p:cNvSpPr>
          <p:nvPr/>
        </p:nvSpPr>
        <p:spPr bwMode="auto">
          <a:xfrm>
            <a:off x="6400800" y="25908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6</a:t>
            </a:r>
          </a:p>
        </p:txBody>
      </p:sp>
      <p:sp>
        <p:nvSpPr>
          <p:cNvPr id="18522" name="Rectangle 90"/>
          <p:cNvSpPr>
            <a:spLocks noChangeArrowheads="1"/>
          </p:cNvSpPr>
          <p:nvPr/>
        </p:nvSpPr>
        <p:spPr bwMode="auto">
          <a:xfrm>
            <a:off x="7391400" y="23622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5</a:t>
            </a:r>
          </a:p>
        </p:txBody>
      </p:sp>
      <p:sp>
        <p:nvSpPr>
          <p:cNvPr id="18529" name="Rectangle 97"/>
          <p:cNvSpPr>
            <a:spLocks noChangeArrowheads="1"/>
          </p:cNvSpPr>
          <p:nvPr/>
        </p:nvSpPr>
        <p:spPr bwMode="auto">
          <a:xfrm>
            <a:off x="7086600" y="32004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8530" name="Rectangle 98"/>
          <p:cNvSpPr>
            <a:spLocks noChangeArrowheads="1"/>
          </p:cNvSpPr>
          <p:nvPr/>
        </p:nvSpPr>
        <p:spPr bwMode="auto">
          <a:xfrm>
            <a:off x="6400800" y="4495800"/>
            <a:ext cx="20542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šestiboký</a:t>
            </a:r>
          </a:p>
        </p:txBody>
      </p:sp>
      <p:sp>
        <p:nvSpPr>
          <p:cNvPr id="18531" name="Rectangle 99"/>
          <p:cNvSpPr>
            <a:spLocks noChangeArrowheads="1"/>
          </p:cNvSpPr>
          <p:nvPr/>
        </p:nvSpPr>
        <p:spPr bwMode="auto">
          <a:xfrm>
            <a:off x="6172200" y="4724400"/>
            <a:ext cx="273526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……………….</a:t>
            </a:r>
          </a:p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kolmý hranol</a:t>
            </a:r>
          </a:p>
        </p:txBody>
      </p:sp>
      <p:sp>
        <p:nvSpPr>
          <p:cNvPr id="18532" name="Rectangle 100"/>
          <p:cNvSpPr>
            <a:spLocks noChangeArrowheads="1"/>
          </p:cNvSpPr>
          <p:nvPr/>
        </p:nvSpPr>
        <p:spPr bwMode="auto">
          <a:xfrm>
            <a:off x="6248400" y="3962400"/>
            <a:ext cx="26860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nepravidelný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84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84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84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184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84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84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84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84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84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184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184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184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8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84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4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4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4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4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4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8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8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8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8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8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8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84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84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8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8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8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8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85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85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8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8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8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8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8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8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8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85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85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8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85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85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8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8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8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18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8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8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8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76" grpId="0"/>
      <p:bldP spid="18478" grpId="0"/>
      <p:bldP spid="18479" grpId="0"/>
      <p:bldP spid="18481" grpId="0"/>
      <p:bldP spid="18485" grpId="0"/>
      <p:bldP spid="18486" grpId="0"/>
      <p:bldP spid="18487" grpId="0"/>
      <p:bldP spid="18488" grpId="0"/>
      <p:bldP spid="18489" grpId="0"/>
      <p:bldP spid="18490" grpId="0"/>
      <p:bldP spid="18491" grpId="0"/>
      <p:bldP spid="18492" grpId="0"/>
      <p:bldP spid="18493" grpId="0"/>
      <p:bldP spid="18518" grpId="0"/>
      <p:bldP spid="18519" grpId="0"/>
      <p:bldP spid="18520" grpId="0"/>
      <p:bldP spid="18521" grpId="0"/>
      <p:bldP spid="18522" grpId="0"/>
      <p:bldP spid="18529" grpId="0"/>
      <p:bldP spid="18530" grpId="0"/>
      <p:bldP spid="185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066800"/>
            <a:ext cx="8229600" cy="4525963"/>
          </a:xfrm>
        </p:spPr>
        <p:txBody>
          <a:bodyPr/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trojboký</a:t>
            </a:r>
          </a:p>
          <a:p>
            <a:endParaRPr lang="cs-CZ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čtyřboký</a:t>
            </a:r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  <a:noFill/>
          <a:ln/>
        </p:spPr>
        <p:txBody>
          <a:bodyPr/>
          <a:lstStyle/>
          <a:p>
            <a:r>
              <a:rPr lang="cs-CZ" sz="48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Hranoly kolem nás:</a:t>
            </a:r>
          </a:p>
        </p:txBody>
      </p:sp>
      <p:grpSp>
        <p:nvGrpSpPr>
          <p:cNvPr id="14354" name="Group 18"/>
          <p:cNvGrpSpPr>
            <a:grpSpLocks/>
          </p:cNvGrpSpPr>
          <p:nvPr/>
        </p:nvGrpSpPr>
        <p:grpSpPr bwMode="auto">
          <a:xfrm>
            <a:off x="685800" y="4191000"/>
            <a:ext cx="8153400" cy="2362200"/>
            <a:chOff x="432" y="2640"/>
            <a:chExt cx="5136" cy="1488"/>
          </a:xfrm>
        </p:grpSpPr>
        <p:sp>
          <p:nvSpPr>
            <p:cNvPr id="14342" name="laptop"/>
            <p:cNvSpPr>
              <a:spLocks noEditPoints="1" noChangeArrowheads="1"/>
            </p:cNvSpPr>
            <p:nvPr/>
          </p:nvSpPr>
          <p:spPr bwMode="auto">
            <a:xfrm>
              <a:off x="2304" y="3024"/>
              <a:ext cx="1140" cy="858"/>
            </a:xfrm>
            <a:custGeom>
              <a:avLst/>
              <a:gdLst>
                <a:gd name="T0" fmla="*/ 3362 w 21600"/>
                <a:gd name="T1" fmla="*/ 0 h 21600"/>
                <a:gd name="T2" fmla="*/ 3362 w 21600"/>
                <a:gd name="T3" fmla="*/ 7173 h 21600"/>
                <a:gd name="T4" fmla="*/ 18327 w 21600"/>
                <a:gd name="T5" fmla="*/ 0 h 21600"/>
                <a:gd name="T6" fmla="*/ 18327 w 21600"/>
                <a:gd name="T7" fmla="*/ 7173 h 21600"/>
                <a:gd name="T8" fmla="*/ 10800 w 21600"/>
                <a:gd name="T9" fmla="*/ 0 h 21600"/>
                <a:gd name="T10" fmla="*/ 10800 w 21600"/>
                <a:gd name="T11" fmla="*/ 21600 h 21600"/>
                <a:gd name="T12" fmla="*/ 0 w 21600"/>
                <a:gd name="T13" fmla="*/ 21600 h 21600"/>
                <a:gd name="T14" fmla="*/ 21600 w 21600"/>
                <a:gd name="T15" fmla="*/ 21600 h 21600"/>
                <a:gd name="T16" fmla="*/ 4445 w 21600"/>
                <a:gd name="T17" fmla="*/ 1858 h 21600"/>
                <a:gd name="T18" fmla="*/ 17311 w 21600"/>
                <a:gd name="T19" fmla="*/ 12323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3362" y="0"/>
                  </a:moveTo>
                  <a:lnTo>
                    <a:pt x="18327" y="0"/>
                  </a:lnTo>
                  <a:lnTo>
                    <a:pt x="18327" y="14347"/>
                  </a:lnTo>
                  <a:lnTo>
                    <a:pt x="3362" y="14347"/>
                  </a:lnTo>
                  <a:lnTo>
                    <a:pt x="3362" y="0"/>
                  </a:lnTo>
                  <a:close/>
                </a:path>
                <a:path w="21600" h="21600" extrusionOk="0">
                  <a:moveTo>
                    <a:pt x="3340" y="15068"/>
                  </a:moveTo>
                  <a:lnTo>
                    <a:pt x="0" y="19877"/>
                  </a:lnTo>
                  <a:lnTo>
                    <a:pt x="21600" y="19877"/>
                  </a:lnTo>
                  <a:lnTo>
                    <a:pt x="18327" y="15068"/>
                  </a:lnTo>
                  <a:lnTo>
                    <a:pt x="3340" y="15068"/>
                  </a:lnTo>
                  <a:close/>
                </a:path>
                <a:path w="21600" h="21600" extrusionOk="0">
                  <a:moveTo>
                    <a:pt x="0" y="19877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600" y="19877"/>
                  </a:lnTo>
                  <a:lnTo>
                    <a:pt x="0" y="19877"/>
                  </a:lnTo>
                  <a:close/>
                </a:path>
                <a:path w="21600" h="21600" extrusionOk="0">
                  <a:moveTo>
                    <a:pt x="4186" y="1523"/>
                  </a:moveTo>
                  <a:lnTo>
                    <a:pt x="17547" y="1523"/>
                  </a:lnTo>
                  <a:lnTo>
                    <a:pt x="17547" y="12744"/>
                  </a:lnTo>
                  <a:lnTo>
                    <a:pt x="4186" y="12744"/>
                  </a:lnTo>
                  <a:lnTo>
                    <a:pt x="4186" y="1523"/>
                  </a:lnTo>
                  <a:close/>
                </a:path>
                <a:path w="21600" h="21600" extrusionOk="0">
                  <a:moveTo>
                    <a:pt x="3318" y="15549"/>
                  </a:moveTo>
                  <a:lnTo>
                    <a:pt x="2917" y="16110"/>
                  </a:lnTo>
                  <a:lnTo>
                    <a:pt x="18727" y="16110"/>
                  </a:lnTo>
                  <a:lnTo>
                    <a:pt x="18327" y="15549"/>
                  </a:lnTo>
                  <a:lnTo>
                    <a:pt x="3318" y="15549"/>
                  </a:lnTo>
                  <a:close/>
                </a:path>
                <a:path w="21600" h="21600" extrusionOk="0">
                  <a:moveTo>
                    <a:pt x="6213" y="18314"/>
                  </a:moveTo>
                  <a:lnTo>
                    <a:pt x="5946" y="18875"/>
                  </a:lnTo>
                  <a:lnTo>
                    <a:pt x="15766" y="18875"/>
                  </a:lnTo>
                  <a:lnTo>
                    <a:pt x="15499" y="18314"/>
                  </a:lnTo>
                  <a:lnTo>
                    <a:pt x="6213" y="18314"/>
                  </a:lnTo>
                  <a:close/>
                </a:path>
                <a:path w="21600" h="21600" extrusionOk="0">
                  <a:moveTo>
                    <a:pt x="2828" y="16471"/>
                  </a:moveTo>
                  <a:lnTo>
                    <a:pt x="2405" y="17072"/>
                  </a:lnTo>
                  <a:lnTo>
                    <a:pt x="19284" y="17072"/>
                  </a:lnTo>
                  <a:lnTo>
                    <a:pt x="18839" y="16471"/>
                  </a:lnTo>
                  <a:lnTo>
                    <a:pt x="2828" y="16471"/>
                  </a:lnTo>
                  <a:close/>
                </a:path>
                <a:path w="21600" h="21600" extrusionOk="0">
                  <a:moveTo>
                    <a:pt x="2316" y="17352"/>
                  </a:moveTo>
                  <a:lnTo>
                    <a:pt x="1871" y="17953"/>
                  </a:lnTo>
                  <a:lnTo>
                    <a:pt x="19863" y="17953"/>
                  </a:lnTo>
                  <a:lnTo>
                    <a:pt x="19395" y="17352"/>
                  </a:lnTo>
                  <a:lnTo>
                    <a:pt x="2316" y="17352"/>
                  </a:lnTo>
                  <a:close/>
                </a:path>
              </a:pathLst>
            </a:cu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pic>
          <p:nvPicPr>
            <p:cNvPr id="14346" name="Picture 10" descr="j0285750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2" y="2928"/>
              <a:ext cx="1536" cy="9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350" name="Picture 14" descr="MC900434807[1]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" y="2640"/>
              <a:ext cx="1488" cy="14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353" name="Group 17"/>
          <p:cNvGrpSpPr>
            <a:grpSpLocks/>
          </p:cNvGrpSpPr>
          <p:nvPr/>
        </p:nvGrpSpPr>
        <p:grpSpPr bwMode="auto">
          <a:xfrm>
            <a:off x="3352800" y="1447800"/>
            <a:ext cx="4438650" cy="2181225"/>
            <a:chOff x="2112" y="912"/>
            <a:chExt cx="2796" cy="1374"/>
          </a:xfrm>
        </p:grpSpPr>
        <p:pic>
          <p:nvPicPr>
            <p:cNvPr id="14344" name="Picture 8" descr="j0295241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2" y="912"/>
              <a:ext cx="876" cy="1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352" name="Picture 16" descr="karavany,muži,osoby,sportovní potřeby,sportovní zboží,stany,táboření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12" y="912"/>
              <a:ext cx="1374" cy="13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</TotalTime>
  <Words>375</Words>
  <Application>Microsoft Office PowerPoint</Application>
  <PresentationFormat>Předvádění na obrazovce (4:3)</PresentationFormat>
  <Paragraphs>139</Paragraphs>
  <Slides>12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Výchozí návrh</vt:lpstr>
      <vt:lpstr>Rastrový obrázek</vt:lpstr>
      <vt:lpstr>KOLMÉ HRANOLY – základní pojmy</vt:lpstr>
      <vt:lpstr>Prezentace aplikace PowerPoint</vt:lpstr>
      <vt:lpstr>KOLMÉ HRANOLY</vt:lpstr>
      <vt:lpstr>Základní pojmy:</vt:lpstr>
      <vt:lpstr>Základní pojmy:</vt:lpstr>
      <vt:lpstr>Základní pojmy:</vt:lpstr>
      <vt:lpstr>Prezentace aplikace PowerPoint</vt:lpstr>
      <vt:lpstr>Základní pojmy:</vt:lpstr>
      <vt:lpstr>Prezentace aplikace PowerPoint</vt:lpstr>
      <vt:lpstr>Prezentace aplikace PowerPoint</vt:lpstr>
      <vt:lpstr>Vybarvi podstavy hranolu a urči o kolikaboký hranol se jedná:</vt:lpstr>
      <vt:lpstr>Hranoly kolem nás: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pc-135M</dc:creator>
  <cp:lastModifiedBy>Vlček Filip</cp:lastModifiedBy>
  <cp:revision>17</cp:revision>
  <cp:lastPrinted>1601-01-01T00:00:00Z</cp:lastPrinted>
  <dcterms:created xsi:type="dcterms:W3CDTF">1601-01-01T00:00:00Z</dcterms:created>
  <dcterms:modified xsi:type="dcterms:W3CDTF">2011-07-25T09:41:14Z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