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NÁZEV:VY_32_INOVACE_17:Hudební </a:t>
          </a:r>
          <a:r>
            <a:rPr lang="cs-CZ" sz="2000" dirty="0" smtClean="0"/>
            <a:t>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</a:t>
          </a:r>
          <a:r>
            <a:rPr lang="cs-CZ" sz="2000" b="0" dirty="0" smtClean="0"/>
            <a:t>konec 80. let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89288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49C7D4-C1F1-40C0-8EAF-5959E41ACEC8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B569234-16E9-4074-89CC-54E6908A36AF}" type="presOf" srcId="{D8197B8C-B260-4A16-BDF4-0947B075E274}" destId="{5A5FFA88-C948-4069-8E93-59FA12366E83}" srcOrd="1" destOrd="0" presId="urn:microsoft.com/office/officeart/2005/8/layout/target3"/>
    <dgm:cxn modelId="{645507A1-FFE9-43DA-B35F-037237D73C5E}" type="presOf" srcId="{D1D4F407-5343-4D3F-B5B9-D407B03CAEB4}" destId="{D005CE8C-CC26-4C3E-AC11-E15060ECD759}" srcOrd="0" destOrd="0" presId="urn:microsoft.com/office/officeart/2005/8/layout/target3"/>
    <dgm:cxn modelId="{2E0E96DB-E7E1-42AF-B560-104D2FD7D2A1}" type="presOf" srcId="{B651F6E3-6281-48DB-9319-2AEAFDAE7572}" destId="{619D679B-A015-4ECF-8348-D1034C574F40}" srcOrd="0" destOrd="0" presId="urn:microsoft.com/office/officeart/2005/8/layout/target3"/>
    <dgm:cxn modelId="{7EBD7762-3F32-4358-BD3F-6837D10997A1}" type="presOf" srcId="{4C35D32F-0EAB-4CD7-82EE-45574DC2A586}" destId="{890E4F0B-2866-4A3F-A3C7-2A14B1797930}" srcOrd="1" destOrd="0" presId="urn:microsoft.com/office/officeart/2005/8/layout/target3"/>
    <dgm:cxn modelId="{B3B6AFA4-AB3E-45A0-8032-C4113BCD4F49}" type="presOf" srcId="{B651F6E3-6281-48DB-9319-2AEAFDAE7572}" destId="{6BB5E863-4638-4E1D-BFDE-399D028AC4ED}" srcOrd="1" destOrd="0" presId="urn:microsoft.com/office/officeart/2005/8/layout/target3"/>
    <dgm:cxn modelId="{5538105D-60D2-4DD6-B3A1-339974790F84}" type="presOf" srcId="{4C35D32F-0EAB-4CD7-82EE-45574DC2A586}" destId="{8BEBB6EC-1DAA-4CAC-8A25-BC0FCBD5DBD5}" srcOrd="0" destOrd="0" presId="urn:microsoft.com/office/officeart/2005/8/layout/target3"/>
    <dgm:cxn modelId="{40948224-18F0-4503-9986-1496CE0FF6BE}" type="presOf" srcId="{D1D4F407-5343-4D3F-B5B9-D407B03CAEB4}" destId="{AED2198E-93D5-4001-81B4-73124B309672}" srcOrd="1" destOrd="0" presId="urn:microsoft.com/office/officeart/2005/8/layout/target3"/>
    <dgm:cxn modelId="{B188B99A-5158-4633-B27A-5931F0995CF7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FCF9820-CC7E-478E-A5F9-FF6F2B48C73E}" type="presOf" srcId="{D8197B8C-B260-4A16-BDF4-0947B075E274}" destId="{25B08C86-7E15-44DC-BE7F-FFB55DD49D12}" srcOrd="0" destOrd="0" presId="urn:microsoft.com/office/officeart/2005/8/layout/target3"/>
    <dgm:cxn modelId="{EA681FC8-B389-4C74-B5A6-C8AFCFF1209D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4683931-EDE8-4F9A-97BB-87AC459C1B81}" type="presParOf" srcId="{333A1088-737F-45CB-B68E-254E46348037}" destId="{F5ABB229-8D3B-4694-996A-96F23CF14429}" srcOrd="0" destOrd="0" presId="urn:microsoft.com/office/officeart/2005/8/layout/target3"/>
    <dgm:cxn modelId="{DFFA41C2-0039-412A-A6A0-B053E626C866}" type="presParOf" srcId="{333A1088-737F-45CB-B68E-254E46348037}" destId="{F41139FD-01EE-4571-8B17-4FB00FC51163}" srcOrd="1" destOrd="0" presId="urn:microsoft.com/office/officeart/2005/8/layout/target3"/>
    <dgm:cxn modelId="{04C0E887-2FDC-446B-B089-34FDC1F544B5}" type="presParOf" srcId="{333A1088-737F-45CB-B68E-254E46348037}" destId="{D005CE8C-CC26-4C3E-AC11-E15060ECD759}" srcOrd="2" destOrd="0" presId="urn:microsoft.com/office/officeart/2005/8/layout/target3"/>
    <dgm:cxn modelId="{99CD8808-E45C-4353-B2C6-90CE1D5E31F0}" type="presParOf" srcId="{333A1088-737F-45CB-B68E-254E46348037}" destId="{2C702D82-9B77-49B7-9568-BB8EB47C3372}" srcOrd="3" destOrd="0" presId="urn:microsoft.com/office/officeart/2005/8/layout/target3"/>
    <dgm:cxn modelId="{26D0E1C1-62E5-47DE-9DF3-5D043571F099}" type="presParOf" srcId="{333A1088-737F-45CB-B68E-254E46348037}" destId="{A52A0455-90FF-4808-ABD0-F02540D31D5A}" srcOrd="4" destOrd="0" presId="urn:microsoft.com/office/officeart/2005/8/layout/target3"/>
    <dgm:cxn modelId="{E44A7C78-96D7-4413-BF07-AD98CEFC5DD2}" type="presParOf" srcId="{333A1088-737F-45CB-B68E-254E46348037}" destId="{6140AFEC-043D-4C43-A2F9-D0F5331DF3A3}" srcOrd="5" destOrd="0" presId="urn:microsoft.com/office/officeart/2005/8/layout/target3"/>
    <dgm:cxn modelId="{CC2F43BE-C5B0-4EC0-9C72-211EE0F21F64}" type="presParOf" srcId="{333A1088-737F-45CB-B68E-254E46348037}" destId="{9358AC05-5D7D-4327-9F80-1AD486AEA664}" srcOrd="6" destOrd="0" presId="urn:microsoft.com/office/officeart/2005/8/layout/target3"/>
    <dgm:cxn modelId="{83923927-57DF-4003-800F-EEE0DB015FEA}" type="presParOf" srcId="{333A1088-737F-45CB-B68E-254E46348037}" destId="{313FC574-E1CD-4FB4-B054-0B805CE0447D}" srcOrd="7" destOrd="0" presId="urn:microsoft.com/office/officeart/2005/8/layout/target3"/>
    <dgm:cxn modelId="{45133F30-7623-4569-A4B2-A72D60C68BC6}" type="presParOf" srcId="{333A1088-737F-45CB-B68E-254E46348037}" destId="{619D679B-A015-4ECF-8348-D1034C574F40}" srcOrd="8" destOrd="0" presId="urn:microsoft.com/office/officeart/2005/8/layout/target3"/>
    <dgm:cxn modelId="{BB955091-7429-493B-9415-7B975D503844}" type="presParOf" srcId="{333A1088-737F-45CB-B68E-254E46348037}" destId="{322283A8-4A27-4CDA-BAE3-F381106A9174}" srcOrd="9" destOrd="0" presId="urn:microsoft.com/office/officeart/2005/8/layout/target3"/>
    <dgm:cxn modelId="{4CF6AC2C-CBE7-4236-9D27-FC32FDC4C698}" type="presParOf" srcId="{333A1088-737F-45CB-B68E-254E46348037}" destId="{FFC9F71D-1B4F-4AD9-A4A6-86ADEFC8AF5C}" srcOrd="10" destOrd="0" presId="urn:microsoft.com/office/officeart/2005/8/layout/target3"/>
    <dgm:cxn modelId="{E3104113-B12D-48EC-A310-5E9553E5797E}" type="presParOf" srcId="{333A1088-737F-45CB-B68E-254E46348037}" destId="{25B08C86-7E15-44DC-BE7F-FFB55DD49D12}" srcOrd="11" destOrd="0" presId="urn:microsoft.com/office/officeart/2005/8/layout/target3"/>
    <dgm:cxn modelId="{42281705-28BE-4440-93E6-6E066762D42D}" type="presParOf" srcId="{333A1088-737F-45CB-B68E-254E46348037}" destId="{76644BE8-9D7C-4C09-B250-3D10AF48CBB7}" srcOrd="12" destOrd="0" presId="urn:microsoft.com/office/officeart/2005/8/layout/target3"/>
    <dgm:cxn modelId="{53CC6B0F-990A-43EF-9BA0-8AE6F025C90F}" type="presParOf" srcId="{333A1088-737F-45CB-B68E-254E46348037}" destId="{EE85B701-7295-41C0-BA7A-34D3756A2AE6}" srcOrd="13" destOrd="0" presId="urn:microsoft.com/office/officeart/2005/8/layout/target3"/>
    <dgm:cxn modelId="{91EB031E-5120-47AD-980C-A43C39DB5881}" type="presParOf" srcId="{333A1088-737F-45CB-B68E-254E46348037}" destId="{8BEBB6EC-1DAA-4CAC-8A25-BC0FCBD5DBD5}" srcOrd="14" destOrd="0" presId="urn:microsoft.com/office/officeart/2005/8/layout/target3"/>
    <dgm:cxn modelId="{F8F7E70D-0003-4A2B-88AD-0637AD414D0C}" type="presParOf" srcId="{333A1088-737F-45CB-B68E-254E46348037}" destId="{AED2198E-93D5-4001-81B4-73124B309672}" srcOrd="15" destOrd="0" presId="urn:microsoft.com/office/officeart/2005/8/layout/target3"/>
    <dgm:cxn modelId="{003E714C-6CF6-441E-97E1-0AE131E6F77D}" type="presParOf" srcId="{333A1088-737F-45CB-B68E-254E46348037}" destId="{2BE915AB-18AA-4053-B92C-3BFC9ED204BB}" srcOrd="16" destOrd="0" presId="urn:microsoft.com/office/officeart/2005/8/layout/target3"/>
    <dgm:cxn modelId="{59C1BE3B-E27A-4CEF-AF53-40CEF85D118D}" type="presParOf" srcId="{333A1088-737F-45CB-B68E-254E46348037}" destId="{6BB5E863-4638-4E1D-BFDE-399D028AC4ED}" srcOrd="17" destOrd="0" presId="urn:microsoft.com/office/officeart/2005/8/layout/target3"/>
    <dgm:cxn modelId="{C309CCE8-5638-4718-BE17-360B1727000C}" type="presParOf" srcId="{333A1088-737F-45CB-B68E-254E46348037}" destId="{5A5FFA88-C948-4069-8E93-59FA12366E83}" srcOrd="18" destOrd="0" presId="urn:microsoft.com/office/officeart/2005/8/layout/target3"/>
    <dgm:cxn modelId="{FABCD544-01ED-4729-AB82-3088F65081E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86" y="0"/>
          <a:ext cx="6791039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7286" y="0"/>
        <a:ext cx="679103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515434"/>
          <a:ext cx="6791039" cy="17970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6" y="515434"/>
        <a:ext cx="6791039" cy="363968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815268"/>
          <a:ext cx="679103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NÁZEV:VY_32_INOVACE_17:Hudební </a:t>
          </a:r>
          <a:r>
            <a:rPr lang="cs-CZ" sz="2000" kern="1200" dirty="0" smtClean="0"/>
            <a:t>výchova 9.ročník</a:t>
          </a:r>
          <a:endParaRPr lang="cs-CZ" sz="2000" kern="1200" dirty="0"/>
        </a:p>
      </dsp:txBody>
      <dsp:txXfrm>
        <a:off x="1273856" y="815268"/>
        <a:ext cx="679103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1222902"/>
          <a:ext cx="679103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</a:t>
          </a:r>
          <a:r>
            <a:rPr lang="cs-CZ" sz="2000" b="0" kern="1200" dirty="0" smtClean="0"/>
            <a:t>konec 80. let</a:t>
          </a:r>
          <a:endParaRPr lang="cs-CZ" sz="2000" b="0" kern="1200" dirty="0"/>
        </a:p>
      </dsp:txBody>
      <dsp:txXfrm>
        <a:off x="1273856" y="1222902"/>
        <a:ext cx="6791039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630536"/>
          <a:ext cx="679103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6" y="1630536"/>
        <a:ext cx="679103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CE2992-5C00-430D-90F8-333141677F9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7790FA-E653-4C23-97C0-D80774691D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2839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Citron- Zase dál- </a:t>
            </a:r>
            <a:r>
              <a:rPr lang="cs-CZ" dirty="0" err="1" smtClean="0"/>
              <a:t>YouTube</a:t>
            </a:r>
            <a:r>
              <a:rPr lang="cs-CZ" dirty="0" smtClean="0"/>
              <a:t>. </a:t>
            </a:r>
            <a:r>
              <a:rPr lang="cs-CZ" i="1" dirty="0" smtClean="0"/>
              <a:t>Www. youtube.com</a:t>
            </a:r>
            <a:r>
              <a:rPr lang="cs-CZ" dirty="0" smtClean="0"/>
              <a:t> [online]. 27.10.2008 [cit. 2012-06-05]. Dostupné z: http://www.youtube.com/watch?v=WdBcmzKWZzY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7790FA-E653-4C23-97C0-D80774691D8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8745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Michal David- Děti ráje. </a:t>
            </a:r>
            <a:r>
              <a:rPr lang="cs-CZ" i="1" dirty="0" smtClean="0"/>
              <a:t>Www. youtube.com</a:t>
            </a:r>
            <a:r>
              <a:rPr lang="cs-CZ" dirty="0" smtClean="0"/>
              <a:t> [online]. 22.8.2008 [cit. 2012-06-05]. Dostupné z: http://www.youtube.com/watch?v=iq8QR3LLUrE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7790FA-E653-4C23-97C0-D80774691D8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6509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Elán- </a:t>
            </a:r>
            <a:r>
              <a:rPr lang="cs-CZ" dirty="0" err="1" smtClean="0"/>
              <a:t>Neviem</a:t>
            </a:r>
            <a:r>
              <a:rPr lang="cs-CZ" dirty="0" smtClean="0"/>
              <a:t> byť sám- </a:t>
            </a:r>
            <a:r>
              <a:rPr lang="cs-CZ" dirty="0" err="1" smtClean="0"/>
              <a:t>YouTube</a:t>
            </a:r>
            <a:r>
              <a:rPr lang="cs-CZ" dirty="0" smtClean="0"/>
              <a:t>. </a:t>
            </a:r>
            <a:r>
              <a:rPr lang="cs-CZ" i="1" dirty="0" smtClean="0"/>
              <a:t>Www. youtube.com</a:t>
            </a:r>
            <a:r>
              <a:rPr lang="cs-CZ" dirty="0" smtClean="0"/>
              <a:t> [online]. 5.3. 2009 [cit. 2012-06-05]. Dostupné z: http://www.youtube.com/watch?v=O_vdVdaipWc&amp;feature=related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7790FA-E653-4C23-97C0-D80774691D8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1687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6795-698E-487D-9830-9A08B0C8919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56A7-506F-4743-BB73-BE0775F3FA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938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6795-698E-487D-9830-9A08B0C8919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56A7-506F-4743-BB73-BE0775F3FA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277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6795-698E-487D-9830-9A08B0C8919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56A7-506F-4743-BB73-BE0775F3FA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896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6795-698E-487D-9830-9A08B0C8919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56A7-506F-4743-BB73-BE0775F3FA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042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6795-698E-487D-9830-9A08B0C8919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56A7-506F-4743-BB73-BE0775F3FA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238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6795-698E-487D-9830-9A08B0C8919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56A7-506F-4743-BB73-BE0775F3FA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512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6795-698E-487D-9830-9A08B0C8919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56A7-506F-4743-BB73-BE0775F3FA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668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6795-698E-487D-9830-9A08B0C8919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56A7-506F-4743-BB73-BE0775F3FA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562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6795-698E-487D-9830-9A08B0C8919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56A7-506F-4743-BB73-BE0775F3FA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595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6795-698E-487D-9830-9A08B0C8919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56A7-506F-4743-BB73-BE0775F3FA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224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D6795-698E-487D-9830-9A08B0C8919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456A7-506F-4743-BB73-BE0775F3FA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974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DD6795-698E-487D-9830-9A08B0C8919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7456A7-506F-4743-BB73-BE0775F3FA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5814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WdBcmzKWZzY?version=3&amp;hl=cs_CZ&amp;rel=0" TargetMode="Externa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iq8QR3LLUrE?version=3&amp;hl=cs_CZ&amp;rel=0" TargetMode="Externa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O_vdVdaipWc?version=3&amp;hl=cs_CZ&amp;rel=0" TargetMode="Externa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54018186"/>
              </p:ext>
            </p:extLst>
          </p:nvPr>
        </p:nvGraphicFramePr>
        <p:xfrm>
          <a:off x="539552" y="908720"/>
          <a:ext cx="806489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459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pro seznámení se stavem hudby na konci 80. let v Československu</a:t>
            </a:r>
          </a:p>
          <a:p>
            <a:r>
              <a:rPr lang="cs-CZ" dirty="0" smtClean="0"/>
              <a:t>Lze využít jako zápis do sešitů</a:t>
            </a:r>
          </a:p>
          <a:p>
            <a:r>
              <a:rPr lang="cs-CZ" dirty="0" smtClean="0"/>
              <a:t>Obsahuje interaktivní vstupy</a:t>
            </a:r>
          </a:p>
          <a:p>
            <a:r>
              <a:rPr lang="cs-CZ" dirty="0" smtClean="0"/>
              <a:t>Obsahuje závěrečné shrnutí učiva formou doplňovačky- žáci dopisují pojmy do sešitu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8131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80.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/>
              <a:t>Úspěšné hudební styly:</a:t>
            </a:r>
          </a:p>
          <a:p>
            <a:pPr>
              <a:buFontTx/>
              <a:buChar char="-"/>
            </a:pPr>
            <a:r>
              <a:rPr lang="cs-CZ" dirty="0" err="1" smtClean="0"/>
              <a:t>Heavy</a:t>
            </a:r>
            <a:r>
              <a:rPr lang="cs-CZ" dirty="0" smtClean="0"/>
              <a:t> metal</a:t>
            </a:r>
          </a:p>
          <a:p>
            <a:pPr>
              <a:buFontTx/>
              <a:buChar char="-"/>
            </a:pPr>
            <a:r>
              <a:rPr lang="cs-CZ" dirty="0" smtClean="0"/>
              <a:t>Klasický metal</a:t>
            </a:r>
          </a:p>
          <a:p>
            <a:pPr>
              <a:buFontTx/>
              <a:buChar char="-"/>
            </a:pPr>
            <a:r>
              <a:rPr lang="cs-CZ" dirty="0" err="1" smtClean="0"/>
              <a:t>Death</a:t>
            </a:r>
            <a:r>
              <a:rPr lang="cs-CZ" dirty="0" smtClean="0"/>
              <a:t> metal</a:t>
            </a:r>
          </a:p>
          <a:p>
            <a:pPr>
              <a:buFontTx/>
              <a:buChar char="-"/>
            </a:pPr>
            <a:r>
              <a:rPr lang="cs-CZ" dirty="0" smtClean="0"/>
              <a:t>Black metal</a:t>
            </a:r>
          </a:p>
          <a:p>
            <a:pPr>
              <a:buFontTx/>
              <a:buChar char="-"/>
            </a:pPr>
            <a:r>
              <a:rPr lang="cs-CZ" dirty="0" err="1" smtClean="0"/>
              <a:t>disco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Pop music</a:t>
            </a:r>
          </a:p>
          <a:p>
            <a:pPr>
              <a:buFontTx/>
              <a:buChar char="-"/>
            </a:pPr>
            <a:r>
              <a:rPr lang="cs-CZ" dirty="0" smtClean="0"/>
              <a:t>Folk a country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47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Heavy</a:t>
            </a:r>
            <a:r>
              <a:rPr lang="cs-CZ" dirty="0" smtClean="0"/>
              <a:t> metal- Citron</a:t>
            </a:r>
            <a:endParaRPr lang="cs-CZ" dirty="0"/>
          </a:p>
        </p:txBody>
      </p:sp>
      <p:pic>
        <p:nvPicPr>
          <p:cNvPr id="4" name="WdBcmzKWZzY?version=3&amp;hl=cs_CZ&amp;rel=0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75656" y="1412776"/>
            <a:ext cx="6362493" cy="477187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5536" y="594928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0916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Disco</a:t>
            </a:r>
            <a:r>
              <a:rPr lang="cs-CZ" dirty="0" smtClean="0"/>
              <a:t>- Michal David</a:t>
            </a:r>
            <a:endParaRPr lang="cs-CZ" dirty="0"/>
          </a:p>
        </p:txBody>
      </p:sp>
      <p:pic>
        <p:nvPicPr>
          <p:cNvPr id="4" name="iq8QR3LLUrE?version=3&amp;hl=cs_CZ&amp;rel=0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87624" y="1484784"/>
            <a:ext cx="6482507" cy="486188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9512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5685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/>
              <a:t>Festivaly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r>
              <a:rPr lang="cs-CZ" dirty="0" smtClean="0"/>
              <a:t>V 80. letech vznikaly různé festivaly a přehlídky zpěváků všech možných žánrů</a:t>
            </a:r>
          </a:p>
          <a:p>
            <a:pPr>
              <a:buFontTx/>
              <a:buChar char="-"/>
            </a:pPr>
            <a:r>
              <a:rPr lang="cs-CZ" dirty="0" smtClean="0"/>
              <a:t>Porta (folk)</a:t>
            </a:r>
          </a:p>
          <a:p>
            <a:pPr>
              <a:buFontTx/>
              <a:buChar char="-"/>
            </a:pPr>
            <a:r>
              <a:rPr lang="cs-CZ" dirty="0" smtClean="0"/>
              <a:t>Mladá píseň Jihlava</a:t>
            </a:r>
          </a:p>
          <a:p>
            <a:pPr>
              <a:buFontTx/>
              <a:buChar char="-"/>
            </a:pPr>
            <a:r>
              <a:rPr lang="cs-CZ" dirty="0" smtClean="0"/>
              <a:t>Bratislavská lyra</a:t>
            </a:r>
          </a:p>
          <a:p>
            <a:pPr>
              <a:buFontTx/>
              <a:buChar char="-"/>
            </a:pPr>
            <a:r>
              <a:rPr lang="cs-CZ" dirty="0" smtClean="0"/>
              <a:t>Vokalíza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2719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 slovenské hudby 80.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Miroslav </a:t>
            </a:r>
            <a:r>
              <a:rPr lang="cs-CZ" dirty="0" err="1" smtClean="0"/>
              <a:t>Žbirka</a:t>
            </a:r>
            <a:endParaRPr lang="cs-CZ" dirty="0" smtClean="0"/>
          </a:p>
          <a:p>
            <a:r>
              <a:rPr lang="cs-CZ" dirty="0" smtClean="0"/>
              <a:t>Peter Nagy</a:t>
            </a:r>
          </a:p>
          <a:p>
            <a:r>
              <a:rPr lang="cs-CZ" dirty="0" smtClean="0"/>
              <a:t>Skupina Elán</a:t>
            </a:r>
          </a:p>
          <a:p>
            <a:r>
              <a:rPr lang="cs-CZ" dirty="0" smtClean="0"/>
              <a:t>Marika Gombitová</a:t>
            </a:r>
            <a:endParaRPr lang="cs-CZ" dirty="0"/>
          </a:p>
        </p:txBody>
      </p:sp>
      <p:pic>
        <p:nvPicPr>
          <p:cNvPr id="4" name="O_vdVdaipWc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995936" y="2204864"/>
            <a:ext cx="4776192" cy="358214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843808" y="566124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4564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r>
              <a:rPr lang="cs-CZ" dirty="0" smtClean="0"/>
              <a:t>Největší diskotékové hity v 80.letech skládal Michal………………. Zpěvákem skupiny Elán dodnes je …………… Ráž. Úspěšný folkový festival je ………………. Melodický styl metalové hudby se nazývá ………………….. </a:t>
            </a:r>
            <a:r>
              <a:rPr lang="cs-CZ" dirty="0"/>
              <a:t>m</a:t>
            </a:r>
            <a:r>
              <a:rPr lang="cs-CZ" dirty="0" smtClean="0"/>
              <a:t>etal. Mezi nejlepší rockové kapely v 80.letech patřila a dodnes patří skupina ………………. </a:t>
            </a:r>
            <a:r>
              <a:rPr lang="cs-CZ" dirty="0"/>
              <a:t>s</a:t>
            </a:r>
            <a:r>
              <a:rPr lang="cs-CZ" dirty="0" smtClean="0"/>
              <a:t>e zpěvákem Petrem 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1989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r>
              <a:rPr lang="cs-CZ" dirty="0" smtClean="0"/>
              <a:t>Největší diskotékové hity v 80.letech skládal Michal </a:t>
            </a:r>
            <a:r>
              <a:rPr lang="cs-CZ" dirty="0" smtClean="0">
                <a:solidFill>
                  <a:srgbClr val="FF0000"/>
                </a:solidFill>
              </a:rPr>
              <a:t>David. </a:t>
            </a:r>
            <a:r>
              <a:rPr lang="cs-CZ" dirty="0" smtClean="0"/>
              <a:t>Zpěvákem skupiny Elán dodnes je </a:t>
            </a:r>
            <a:r>
              <a:rPr lang="cs-CZ" dirty="0" smtClean="0">
                <a:solidFill>
                  <a:srgbClr val="FF0000"/>
                </a:solidFill>
              </a:rPr>
              <a:t>Jožo</a:t>
            </a:r>
            <a:r>
              <a:rPr lang="cs-CZ" dirty="0" smtClean="0"/>
              <a:t> Ráž. Úspěšný folkový festival je </a:t>
            </a:r>
            <a:r>
              <a:rPr lang="cs-CZ" dirty="0" smtClean="0">
                <a:solidFill>
                  <a:srgbClr val="FF0000"/>
                </a:solidFill>
              </a:rPr>
              <a:t>Porta. </a:t>
            </a:r>
            <a:r>
              <a:rPr lang="cs-CZ" dirty="0" smtClean="0"/>
              <a:t>Melodický styl metalové hudby se nazývá </a:t>
            </a:r>
            <a:r>
              <a:rPr lang="cs-CZ" dirty="0" err="1" smtClean="0">
                <a:solidFill>
                  <a:srgbClr val="FF0000"/>
                </a:solidFill>
              </a:rPr>
              <a:t>heavy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metal. Mezi nejlepší rockové kapely v 80.letech patřila a dodnes patří skupina </a:t>
            </a:r>
            <a:r>
              <a:rPr lang="cs-CZ" dirty="0" err="1" smtClean="0">
                <a:solidFill>
                  <a:srgbClr val="FF0000"/>
                </a:solidFill>
              </a:rPr>
              <a:t>Olympic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se zpěvákem Petrem </a:t>
            </a:r>
            <a:r>
              <a:rPr lang="cs-CZ" dirty="0" smtClean="0">
                <a:solidFill>
                  <a:srgbClr val="FF0000"/>
                </a:solidFill>
              </a:rPr>
              <a:t>Jandou.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632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Text je dílem autora  5.6. 2012</a:t>
            </a:r>
          </a:p>
          <a:p>
            <a:endParaRPr lang="cs-CZ" dirty="0"/>
          </a:p>
          <a:p>
            <a:r>
              <a:rPr lang="cs-CZ" dirty="0" smtClean="0"/>
              <a:t>Video 1: </a:t>
            </a:r>
            <a:r>
              <a:rPr lang="cs-CZ" dirty="0" smtClean="0"/>
              <a:t>Citron- Zase dál- </a:t>
            </a:r>
            <a:r>
              <a:rPr lang="cs-CZ" dirty="0" err="1" smtClean="0"/>
              <a:t>YouTube</a:t>
            </a:r>
            <a:r>
              <a:rPr lang="cs-CZ" dirty="0" smtClean="0"/>
              <a:t>. </a:t>
            </a:r>
            <a:r>
              <a:rPr lang="cs-CZ" i="1" dirty="0" smtClean="0"/>
              <a:t>Www. youtube.com</a:t>
            </a:r>
            <a:r>
              <a:rPr lang="cs-CZ" dirty="0" smtClean="0"/>
              <a:t> [online]. 27.10.2008 [cit. 2012-06-05]. Dostupné z: http://www.youtube.com/watch?v=WdBcmzKWZzY </a:t>
            </a:r>
          </a:p>
          <a:p>
            <a:r>
              <a:rPr lang="cs-CZ" dirty="0" smtClean="0"/>
              <a:t>Video 2: </a:t>
            </a:r>
            <a:r>
              <a:rPr lang="cs-CZ" dirty="0" smtClean="0"/>
              <a:t>Michal David- Děti ráje. </a:t>
            </a:r>
            <a:r>
              <a:rPr lang="cs-CZ" i="1" dirty="0" smtClean="0"/>
              <a:t>Www. youtube.com</a:t>
            </a:r>
            <a:r>
              <a:rPr lang="cs-CZ" dirty="0" smtClean="0"/>
              <a:t> [online]. 22.8.2008 [cit. 2012-06-05]. Dostupné z: http://www.youtube.com/watch?v=iq8QR3LLUrE </a:t>
            </a:r>
          </a:p>
          <a:p>
            <a:r>
              <a:rPr lang="cs-CZ" dirty="0" smtClean="0"/>
              <a:t>Video 3:   </a:t>
            </a:r>
            <a:r>
              <a:rPr lang="cs-CZ" dirty="0" smtClean="0"/>
              <a:t>Elán- </a:t>
            </a:r>
            <a:r>
              <a:rPr lang="cs-CZ" dirty="0" err="1" smtClean="0"/>
              <a:t>Neviem</a:t>
            </a:r>
            <a:r>
              <a:rPr lang="cs-CZ" dirty="0" smtClean="0"/>
              <a:t> byť sám- </a:t>
            </a:r>
            <a:r>
              <a:rPr lang="cs-CZ" dirty="0" err="1" smtClean="0"/>
              <a:t>YouTube</a:t>
            </a:r>
            <a:r>
              <a:rPr lang="cs-CZ" dirty="0" smtClean="0"/>
              <a:t>. </a:t>
            </a:r>
            <a:r>
              <a:rPr lang="cs-CZ" i="1" dirty="0" smtClean="0"/>
              <a:t>Www. youtube.com</a:t>
            </a:r>
            <a:r>
              <a:rPr lang="cs-CZ" dirty="0" smtClean="0"/>
              <a:t> [online]. 5.3. 2009 [cit. 2012-06-05]. Dostupné z: http://www.youtube.com/watch?v=O_vdVdaipWc&amp;feature=related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8026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399</Words>
  <Application>Microsoft Office PowerPoint</Application>
  <PresentationFormat>Předvádění na obrazovce (4:3)</PresentationFormat>
  <Paragraphs>51</Paragraphs>
  <Slides>10</Slides>
  <Notes>3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Anotace:</vt:lpstr>
      <vt:lpstr>Konec 80. let</vt:lpstr>
      <vt:lpstr>Heavy metal- Citron</vt:lpstr>
      <vt:lpstr>Disco- Michal David</vt:lpstr>
      <vt:lpstr>Festivaly</vt:lpstr>
      <vt:lpstr>Osobnosti slovenské hudby 80. let</vt:lpstr>
      <vt:lpstr>Doplňte věty:</vt:lpstr>
      <vt:lpstr>Řešení: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9</cp:revision>
  <dcterms:created xsi:type="dcterms:W3CDTF">2012-06-18T18:15:04Z</dcterms:created>
  <dcterms:modified xsi:type="dcterms:W3CDTF">2012-06-18T20:32:49Z</dcterms:modified>
</cp:coreProperties>
</file>