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93" r:id="rId2"/>
    <p:sldId id="294" r:id="rId3"/>
    <p:sldId id="356" r:id="rId4"/>
    <p:sldId id="361" r:id="rId5"/>
    <p:sldId id="362" r:id="rId6"/>
    <p:sldId id="363" r:id="rId7"/>
    <p:sldId id="365" r:id="rId8"/>
    <p:sldId id="366" r:id="rId9"/>
    <p:sldId id="357" r:id="rId10"/>
    <p:sldId id="368" r:id="rId11"/>
    <p:sldId id="367" r:id="rId12"/>
    <p:sldId id="29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CEF50B"/>
    <a:srgbClr val="D1F2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89" autoAdjust="0"/>
    <p:restoredTop sz="94610" autoAdjust="0"/>
  </p:normalViewPr>
  <p:slideViewPr>
    <p:cSldViewPr>
      <p:cViewPr varScale="1">
        <p:scale>
          <a:sx n="74" d="100"/>
          <a:sy n="74" d="100"/>
        </p:scale>
        <p:origin x="-142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8126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4139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59231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3240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16246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78612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89672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88893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0184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75898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4651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38675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286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5608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VY_32_INOVACE_II_2_08_Spodoba hlásek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 </a:t>
            </a:r>
            <a:r>
              <a:rPr lang="cs-CZ" dirty="0" smtClean="0"/>
              <a:t>II</a:t>
            </a:r>
            <a:r>
              <a:rPr lang="cs-CZ" b="1" dirty="0" smtClean="0"/>
              <a:t>            Sada číslo:    </a:t>
            </a:r>
            <a:r>
              <a:rPr lang="cs-CZ" dirty="0"/>
              <a:t>2</a:t>
            </a:r>
            <a:r>
              <a:rPr lang="cs-CZ" b="1" dirty="0" smtClean="0"/>
              <a:t>       Pořadové číslo DUM:  </a:t>
            </a:r>
            <a:r>
              <a:rPr lang="cs-CZ" dirty="0" smtClean="0"/>
              <a:t>09</a:t>
            </a:r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 Mgr. Jitka Valentová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376043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60648"/>
            <a:ext cx="88924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b="1" dirty="0" smtClean="0"/>
          </a:p>
          <a:p>
            <a:r>
              <a:rPr lang="cs-CZ" b="1" dirty="0" smtClean="0"/>
              <a:t>Anotace</a:t>
            </a:r>
            <a:r>
              <a:rPr lang="cs-CZ" b="1" dirty="0"/>
              <a:t>: </a:t>
            </a:r>
            <a:r>
              <a:rPr lang="cs-CZ" dirty="0" smtClean="0"/>
              <a:t>Žáci</a:t>
            </a:r>
            <a:r>
              <a:rPr lang="cs-CZ" b="1" dirty="0" smtClean="0"/>
              <a:t> </a:t>
            </a:r>
            <a:r>
              <a:rPr lang="cs-CZ" dirty="0" smtClean="0"/>
              <a:t>opakují slova která jinak zní a jinak se píšou. 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Očekávaný výstup</a:t>
            </a:r>
            <a:r>
              <a:rPr lang="cs-CZ" sz="1600" b="1" dirty="0" smtClean="0"/>
              <a:t>: </a:t>
            </a:r>
            <a:r>
              <a:rPr lang="cs-CZ" dirty="0" smtClean="0"/>
              <a:t>Žáci znají druhy vět a vědí, kdy se píše tečka , vykřičník a otazník</a:t>
            </a:r>
            <a:r>
              <a:rPr lang="cs-CZ" sz="1600" dirty="0" smtClean="0"/>
              <a:t>.</a:t>
            </a:r>
          </a:p>
          <a:p>
            <a:endParaRPr lang="cs-CZ" dirty="0"/>
          </a:p>
          <a:p>
            <a:r>
              <a:rPr lang="cs-CZ" b="1" dirty="0" smtClean="0"/>
              <a:t>Druh </a:t>
            </a:r>
            <a:r>
              <a:rPr lang="cs-CZ" b="1" dirty="0"/>
              <a:t>učebního materiálu: </a:t>
            </a:r>
            <a:r>
              <a:rPr lang="cs-CZ" dirty="0"/>
              <a:t>prezentace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Typická věková skupina: </a:t>
            </a:r>
            <a:r>
              <a:rPr lang="cs-CZ" dirty="0"/>
              <a:t>7-8 let, </a:t>
            </a:r>
            <a:r>
              <a:rPr lang="cs-CZ" dirty="0" smtClean="0"/>
              <a:t>2. </a:t>
            </a:r>
            <a:r>
              <a:rPr lang="cs-CZ" dirty="0"/>
              <a:t>třída 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Klíčová slova</a:t>
            </a:r>
            <a:r>
              <a:rPr lang="cs-CZ" b="1" dirty="0" smtClean="0"/>
              <a:t>: t-d, b-p, s-z</a:t>
            </a:r>
            <a:endParaRPr lang="cs-CZ" dirty="0" smtClean="0"/>
          </a:p>
          <a:p>
            <a:r>
              <a:rPr lang="cs-CZ" dirty="0"/>
              <a:t>	</a:t>
            </a:r>
            <a:br>
              <a:rPr lang="cs-CZ" dirty="0"/>
            </a:br>
            <a:r>
              <a:rPr lang="cs-CZ" b="1" dirty="0"/>
              <a:t>Pomůcky a materiál: </a:t>
            </a:r>
            <a:r>
              <a:rPr lang="cs-CZ" dirty="0"/>
              <a:t>interaktivní </a:t>
            </a:r>
            <a:r>
              <a:rPr lang="cs-CZ" dirty="0" smtClean="0"/>
              <a:t>tabule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Potřebný čas pro výuku DUM:</a:t>
            </a:r>
            <a:r>
              <a:rPr lang="cs-CZ" dirty="0"/>
              <a:t> </a:t>
            </a:r>
            <a:r>
              <a:rPr lang="cs-CZ" dirty="0" smtClean="0"/>
              <a:t>45 min</a:t>
            </a:r>
            <a:endParaRPr lang="cs-CZ" b="1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Metodické zhodnocení a popis práce s digitálním učebním materiálem</a:t>
            </a:r>
            <a:r>
              <a:rPr lang="cs-CZ" b="1" dirty="0" smtClean="0"/>
              <a:t>:</a:t>
            </a:r>
          </a:p>
          <a:p>
            <a:r>
              <a:rPr lang="cs-CZ" dirty="0"/>
              <a:t>Ž</a:t>
            </a:r>
            <a:r>
              <a:rPr lang="cs-CZ" dirty="0" smtClean="0"/>
              <a:t>áci postupují podle interaktivní tabule, hravou formou upevňují učivo. </a:t>
            </a:r>
          </a:p>
          <a:p>
            <a:r>
              <a:rPr lang="cs-CZ" dirty="0" smtClean="0"/>
              <a:t>Podle návodu prezentace vymýšlí druhy vět a píšou je na papír, který dostanou na začátku hodiny.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33457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itka\AppData\Local\Microsoft\Windows\Temporary Internet Files\Content.IE5\VU1GYBHR\MP90043955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9440" y="73299"/>
            <a:ext cx="4280520" cy="42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22585" y="5454942"/>
            <a:ext cx="47137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Ta čeština je složitá!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9904" y="4661520"/>
            <a:ext cx="90195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Hlásky, co jinak slyšíme a jinak píšeme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6" name="Picture 2" descr="C:\Users\Jitka\AppData\Local\Microsoft\Windows\Temporary Internet Files\Content.IE5\CWPXEW0W\MP90043944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66" y="1813820"/>
            <a:ext cx="1339919" cy="200701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Jitka\AppData\Local\Microsoft\Windows\Temporary Internet Files\Content.IE5\AR71MN3K\MP90043952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813820"/>
            <a:ext cx="1862054" cy="13016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15646" y="1013457"/>
            <a:ext cx="873957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Filip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238218" y="3528444"/>
            <a:ext cx="1282146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Anička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5690840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3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ný popisek 1"/>
          <p:cNvSpPr/>
          <p:nvPr/>
        </p:nvSpPr>
        <p:spPr>
          <a:xfrm>
            <a:off x="6248256" y="2492896"/>
            <a:ext cx="2644223" cy="1891564"/>
          </a:xfrm>
          <a:prstGeom prst="wedgeEllipseCallout">
            <a:avLst>
              <a:gd name="adj1" fmla="val -103657"/>
              <a:gd name="adj2" fmla="val -805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Když nevíme, které písmeno napíšeme na konci slova, poradíme si jiným tvarem.</a:t>
            </a:r>
            <a:endParaRPr lang="cs-CZ" dirty="0"/>
          </a:p>
        </p:txBody>
      </p:sp>
      <p:pic>
        <p:nvPicPr>
          <p:cNvPr id="3074" name="Picture 2" descr="C:\Users\Jitka\AppData\Local\Microsoft\Windows\Temporary Internet Files\Content.IE5\CWPXEW0W\MP90043944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034" y="556182"/>
            <a:ext cx="2088232" cy="312788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3584184" y="4653136"/>
            <a:ext cx="2644223" cy="1891564"/>
          </a:xfrm>
          <a:prstGeom prst="wedgeEllipseCallout">
            <a:avLst>
              <a:gd name="adj1" fmla="val -34495"/>
              <a:gd name="adj2" fmla="val -1779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Například -</a:t>
            </a:r>
            <a:r>
              <a:rPr lang="cs-CZ" sz="2800" dirty="0" smtClean="0"/>
              <a:t>led</a:t>
            </a:r>
            <a:r>
              <a:rPr lang="cs-CZ" dirty="0" smtClean="0"/>
              <a:t>.</a:t>
            </a:r>
          </a:p>
          <a:p>
            <a:pPr algn="ctr"/>
            <a:endParaRPr lang="cs-CZ" dirty="0" smtClean="0"/>
          </a:p>
        </p:txBody>
      </p:sp>
      <p:sp>
        <p:nvSpPr>
          <p:cNvPr id="5" name="Oválný popisek 4"/>
          <p:cNvSpPr/>
          <p:nvPr/>
        </p:nvSpPr>
        <p:spPr>
          <a:xfrm>
            <a:off x="179512" y="3859754"/>
            <a:ext cx="2644223" cy="1891564"/>
          </a:xfrm>
          <a:prstGeom prst="wedgeEllipseCallout">
            <a:avLst>
              <a:gd name="adj1" fmla="val 69735"/>
              <a:gd name="adj2" fmla="val -1452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Tak si řekneme, že v pití máme hodně </a:t>
            </a:r>
            <a:r>
              <a:rPr lang="cs-CZ" sz="2800" dirty="0" smtClean="0"/>
              <a:t>ledu.</a:t>
            </a:r>
          </a:p>
          <a:p>
            <a:pPr algn="ctr"/>
            <a:r>
              <a:rPr lang="cs-CZ" dirty="0" smtClean="0"/>
              <a:t> A nám Čechům je to  hned jasné.</a:t>
            </a:r>
          </a:p>
        </p:txBody>
      </p:sp>
    </p:spTree>
    <p:extLst>
      <p:ext uri="{BB962C8B-B14F-4D97-AF65-F5344CB8AC3E}">
        <p14:creationId xmlns:p14="http://schemas.microsoft.com/office/powerpoint/2010/main" val="24217094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itka\AppData\Local\Microsoft\Windows\Temporary Internet Files\Content.IE5\AR71MN3K\MP90043952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11156"/>
            <a:ext cx="3715444" cy="259727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6248256" y="2492896"/>
            <a:ext cx="2644223" cy="1891564"/>
          </a:xfrm>
          <a:prstGeom prst="wedgeEllipseCallout">
            <a:avLst>
              <a:gd name="adj1" fmla="val -103657"/>
              <a:gd name="adj2" fmla="val -805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Příklad.</a:t>
            </a:r>
          </a:p>
          <a:p>
            <a:pPr algn="ctr"/>
            <a:r>
              <a:rPr lang="cs-CZ" dirty="0" smtClean="0"/>
              <a:t>“Dove</a:t>
            </a:r>
            <a:r>
              <a:rPr lang="cs-CZ" sz="2800" dirty="0" smtClean="0"/>
              <a:t>z</a:t>
            </a:r>
            <a:r>
              <a:rPr lang="cs-CZ" dirty="0" smtClean="0"/>
              <a:t> ty knihy do knihovny!“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3584184" y="4653136"/>
            <a:ext cx="2644223" cy="1891564"/>
          </a:xfrm>
          <a:prstGeom prst="wedgeEllipseCallout">
            <a:avLst>
              <a:gd name="adj1" fmla="val -34495"/>
              <a:gd name="adj2" fmla="val -1779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Musíme však vymyslet takový tvar, aby nám to bylo hned jasné!</a:t>
            </a:r>
          </a:p>
        </p:txBody>
      </p:sp>
      <p:sp>
        <p:nvSpPr>
          <p:cNvPr id="5" name="Oválný popisek 4"/>
          <p:cNvSpPr/>
          <p:nvPr/>
        </p:nvSpPr>
        <p:spPr>
          <a:xfrm>
            <a:off x="179512" y="3859754"/>
            <a:ext cx="2644223" cy="1891564"/>
          </a:xfrm>
          <a:prstGeom prst="wedgeEllipseCallout">
            <a:avLst>
              <a:gd name="adj1" fmla="val 69735"/>
              <a:gd name="adj2" fmla="val -1452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To je snadné, že.</a:t>
            </a:r>
          </a:p>
        </p:txBody>
      </p:sp>
      <p:pic>
        <p:nvPicPr>
          <p:cNvPr id="4099" name="Picture 3" descr="C:\Users\Jitka\AppData\Local\Microsoft\Windows\Temporary Internet Files\Content.IE5\6LOBZKJE\MP90043952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952762" y="3953016"/>
            <a:ext cx="1235210" cy="16459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Oválný popisek 7"/>
          <p:cNvSpPr/>
          <p:nvPr/>
        </p:nvSpPr>
        <p:spPr>
          <a:xfrm>
            <a:off x="6387773" y="332656"/>
            <a:ext cx="2644223" cy="1891564"/>
          </a:xfrm>
          <a:prstGeom prst="wedgeEllipseCallout">
            <a:avLst>
              <a:gd name="adj1" fmla="val -116321"/>
              <a:gd name="adj2" fmla="val 215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Jasně, dove</a:t>
            </a:r>
            <a:r>
              <a:rPr lang="cs-CZ" sz="2800" dirty="0" smtClean="0"/>
              <a:t>z</a:t>
            </a:r>
            <a:r>
              <a:rPr lang="cs-CZ" dirty="0" smtClean="0"/>
              <a:t>u!</a:t>
            </a:r>
            <a:endParaRPr lang="cs-CZ" dirty="0"/>
          </a:p>
        </p:txBody>
      </p:sp>
      <p:sp>
        <p:nvSpPr>
          <p:cNvPr id="9" name="Oválný popisek 8"/>
          <p:cNvSpPr/>
          <p:nvPr/>
        </p:nvSpPr>
        <p:spPr>
          <a:xfrm>
            <a:off x="-9543" y="1116864"/>
            <a:ext cx="2644223" cy="1891564"/>
          </a:xfrm>
          <a:prstGeom prst="wedgeEllipseCallout">
            <a:avLst>
              <a:gd name="adj1" fmla="val 73145"/>
              <a:gd name="adj2" fmla="val -179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 a je tam </a:t>
            </a:r>
            <a:r>
              <a:rPr lang="cs-CZ" sz="2800" dirty="0" smtClean="0"/>
              <a:t>Z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102" name="Picture 6" descr="C:\Users\Jitka\AppData\Local\Microsoft\Windows\Temporary Internet Files\Content.IE5\CWPXEW0W\MM900395710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132" y="1487868"/>
            <a:ext cx="769503" cy="654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815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4165" y="548680"/>
            <a:ext cx="3953779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Včelí </a:t>
            </a:r>
            <a:r>
              <a:rPr lang="cs-CZ" sz="3200" dirty="0" err="1" smtClean="0"/>
              <a:t>me</a:t>
            </a:r>
            <a:r>
              <a:rPr lang="cs-CZ" sz="3200" dirty="0" smtClean="0"/>
              <a:t>_	je dobrý.	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14164" y="1343990"/>
            <a:ext cx="3146993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Ježibaba má je_.	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2419" y="2201605"/>
            <a:ext cx="3119666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err="1" smtClean="0"/>
              <a:t>Zale</a:t>
            </a:r>
            <a:r>
              <a:rPr lang="cs-CZ" sz="3200" dirty="0" smtClean="0"/>
              <a:t>_ pod deku.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4164" y="3004079"/>
            <a:ext cx="4241812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err="1" smtClean="0"/>
              <a:t>Le</a:t>
            </a:r>
            <a:r>
              <a:rPr lang="cs-CZ" sz="3200" dirty="0" smtClean="0"/>
              <a:t>_ v letadle byl krátký.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2419" y="3872510"/>
            <a:ext cx="3019421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err="1" smtClean="0"/>
              <a:t>Usma</a:t>
            </a:r>
            <a:r>
              <a:rPr lang="cs-CZ" sz="3200" dirty="0" smtClean="0"/>
              <a:t>_ koblížky.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8406" y="4712196"/>
            <a:ext cx="3441340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V zimě je </a:t>
            </a:r>
            <a:r>
              <a:rPr lang="cs-CZ" sz="3200" dirty="0" err="1" smtClean="0"/>
              <a:t>mrá</a:t>
            </a:r>
            <a:r>
              <a:rPr lang="cs-CZ" sz="3200" dirty="0" smtClean="0"/>
              <a:t>_.	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7147" y="5517232"/>
            <a:ext cx="3201025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V ZOO je medvěd.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53923" y="548680"/>
            <a:ext cx="3980797" cy="70788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Hodně me</a:t>
            </a:r>
            <a:r>
              <a:rPr lang="cs-CZ" sz="4000" dirty="0" smtClean="0"/>
              <a:t>d</a:t>
            </a:r>
            <a:r>
              <a:rPr lang="cs-CZ" sz="3200" dirty="0" smtClean="0"/>
              <a:t>u.	 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659436" y="1343990"/>
            <a:ext cx="3168498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Hodně je</a:t>
            </a:r>
            <a:r>
              <a:rPr lang="cs-CZ" sz="4000" dirty="0" smtClean="0"/>
              <a:t>d</a:t>
            </a:r>
            <a:r>
              <a:rPr lang="cs-CZ" sz="3200" dirty="0" smtClean="0"/>
              <a:t>u.	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59436" y="2201604"/>
            <a:ext cx="3222899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/>
              <a:t>Já zale</a:t>
            </a:r>
            <a:r>
              <a:rPr lang="cs-CZ" sz="4000" dirty="0"/>
              <a:t>z</a:t>
            </a:r>
            <a:r>
              <a:rPr lang="cs-CZ" sz="3200" dirty="0"/>
              <a:t>u.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693750" y="2952037"/>
            <a:ext cx="4270798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Hodně le</a:t>
            </a:r>
            <a:r>
              <a:rPr lang="cs-CZ" sz="4000" dirty="0" smtClean="0"/>
              <a:t>t</a:t>
            </a:r>
            <a:r>
              <a:rPr lang="cs-CZ" sz="3200" dirty="0" smtClean="0"/>
              <a:t>u.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723658" y="3839464"/>
            <a:ext cx="3040054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Já sma</a:t>
            </a:r>
            <a:r>
              <a:rPr lang="cs-CZ" sz="4000" dirty="0" smtClean="0"/>
              <a:t>ž</a:t>
            </a:r>
            <a:r>
              <a:rPr lang="cs-CZ" sz="3200" dirty="0" smtClean="0"/>
              <a:t>ím.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631666" y="4712196"/>
            <a:ext cx="3464856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Hodně mra</a:t>
            </a:r>
            <a:r>
              <a:rPr lang="cs-CZ" sz="4000" dirty="0" smtClean="0"/>
              <a:t>z</a:t>
            </a:r>
            <a:r>
              <a:rPr lang="cs-CZ" sz="3200" dirty="0" smtClean="0"/>
              <a:t>u.	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632049" y="5517232"/>
            <a:ext cx="3222899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Hodně medvě</a:t>
            </a:r>
            <a:r>
              <a:rPr lang="cs-CZ" sz="4000" dirty="0" smtClean="0"/>
              <a:t>d</a:t>
            </a:r>
            <a:r>
              <a:rPr lang="cs-CZ" sz="3200" dirty="0" smtClean="0"/>
              <a:t>ů.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0338026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itka\AppData\Local\Microsoft\Windows\Temporary Internet Files\Content.IE5\AR71MN3K\MP90043952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509" y="400076"/>
            <a:ext cx="3715444" cy="259727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6300192" y="2224220"/>
            <a:ext cx="2644223" cy="1891564"/>
          </a:xfrm>
          <a:prstGeom prst="wedgeEllipseCallout">
            <a:avLst>
              <a:gd name="adj1" fmla="val -134829"/>
              <a:gd name="adj2" fmla="val -730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Doplňte a napište si do sešitu!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1366" y="5542606"/>
            <a:ext cx="18830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mrá</a:t>
            </a:r>
            <a:r>
              <a:rPr lang="cs-CZ" sz="3200" dirty="0" smtClean="0"/>
              <a:t>-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5389" y="4284384"/>
            <a:ext cx="18064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svě</a:t>
            </a:r>
            <a:r>
              <a:rPr lang="cs-CZ" sz="3200" dirty="0" smtClean="0"/>
              <a:t>-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2533" y="4900559"/>
            <a:ext cx="1860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dě</a:t>
            </a:r>
            <a:r>
              <a:rPr lang="cs-CZ" sz="3200" dirty="0" smtClean="0"/>
              <a:t>-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2533" y="3531009"/>
            <a:ext cx="1860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o</a:t>
            </a:r>
            <a:r>
              <a:rPr lang="cs-CZ" sz="3200" dirty="0" smtClean="0"/>
              <a:t>bě-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2292" y="6177267"/>
            <a:ext cx="17842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me</a:t>
            </a:r>
            <a:r>
              <a:rPr lang="cs-CZ" sz="3200" dirty="0" smtClean="0"/>
              <a:t>-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00091" y="5592492"/>
            <a:ext cx="18830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stra-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104114" y="4334270"/>
            <a:ext cx="18064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du</a:t>
            </a:r>
            <a:r>
              <a:rPr lang="cs-CZ" sz="3200" dirty="0" smtClean="0"/>
              <a:t>-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131017" y="4949379"/>
            <a:ext cx="1860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zu</a:t>
            </a:r>
            <a:r>
              <a:rPr lang="cs-CZ" sz="3200" dirty="0" smtClean="0"/>
              <a:t>-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101258" y="3580895"/>
            <a:ext cx="1860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nů</a:t>
            </a:r>
            <a:r>
              <a:rPr lang="cs-CZ" sz="3200" dirty="0" smtClean="0"/>
              <a:t>-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131017" y="6227153"/>
            <a:ext cx="17842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hra-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021865" y="3717032"/>
            <a:ext cx="605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d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508821" y="4365670"/>
            <a:ext cx="512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t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348317" y="4919045"/>
            <a:ext cx="605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d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765041" y="5485031"/>
            <a:ext cx="605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z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964784" y="5934765"/>
            <a:ext cx="605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ch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156176" y="4115784"/>
            <a:ext cx="8102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ž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156176" y="6069806"/>
            <a:ext cx="605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b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148064" y="3580895"/>
            <a:ext cx="605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b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915242" y="5534154"/>
            <a:ext cx="675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ch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156176" y="4805590"/>
            <a:ext cx="749935" cy="58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d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4691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itka\AppData\Local\Microsoft\Windows\Temporary Internet Files\Content.IE5\CWPXEW0W\MP90043944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76672"/>
            <a:ext cx="2088232" cy="312788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1691680" y="1694653"/>
            <a:ext cx="2644223" cy="1891564"/>
          </a:xfrm>
          <a:prstGeom prst="wedgeEllipseCallout">
            <a:avLst>
              <a:gd name="adj1" fmla="val 101881"/>
              <a:gd name="adj2" fmla="val -519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Ještě trochu!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1366" y="5542606"/>
            <a:ext cx="18830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rá</a:t>
            </a:r>
            <a:r>
              <a:rPr lang="cs-CZ" sz="3200" dirty="0" smtClean="0"/>
              <a:t>-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5389" y="4284384"/>
            <a:ext cx="18064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hrá</a:t>
            </a:r>
            <a:r>
              <a:rPr lang="cs-CZ" sz="3200" dirty="0" smtClean="0"/>
              <a:t>-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2533" y="4900559"/>
            <a:ext cx="1860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potí-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2533" y="3531009"/>
            <a:ext cx="1860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h</a:t>
            </a:r>
            <a:r>
              <a:rPr lang="cs-CZ" sz="3200" dirty="0" smtClean="0"/>
              <a:t>ne-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2292" y="6177267"/>
            <a:ext cx="17842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pra-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00091" y="5592492"/>
            <a:ext cx="18830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stra-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104114" y="4334270"/>
            <a:ext cx="18064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du</a:t>
            </a:r>
            <a:r>
              <a:rPr lang="cs-CZ" sz="3200" dirty="0" smtClean="0"/>
              <a:t>-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153311" y="4919045"/>
            <a:ext cx="18087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zu</a:t>
            </a:r>
            <a:r>
              <a:rPr lang="cs-CZ" sz="3200" dirty="0" smtClean="0"/>
              <a:t>-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101258" y="3580895"/>
            <a:ext cx="1860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smtClean="0"/>
              <a:t>nů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131017" y="6227153"/>
            <a:ext cx="17842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hra-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224241" y="3531008"/>
            <a:ext cx="605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d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217664" y="4276918"/>
            <a:ext cx="512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t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156245" y="5542606"/>
            <a:ext cx="605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d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178554" y="4900559"/>
            <a:ext cx="605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ž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141599" y="6170477"/>
            <a:ext cx="605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ch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054029" y="4119380"/>
            <a:ext cx="8102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ž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156176" y="6069806"/>
            <a:ext cx="605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b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148064" y="3580895"/>
            <a:ext cx="605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92D050"/>
                </a:solidFill>
              </a:rPr>
              <a:t>b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915242" y="5534154"/>
            <a:ext cx="675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ch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156176" y="4805590"/>
            <a:ext cx="749935" cy="58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d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6483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Jitka\AppData\Local\Microsoft\Windows\Temporary Internet Files\Content.IE5\VU1GYBHR\MP9004394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83653" y="4754822"/>
            <a:ext cx="1575168" cy="2176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Jitka\AppData\Local\Microsoft\Windows\Temporary Internet Files\Content.IE5\VU1GYBHR\MP90043946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861" y="4365105"/>
            <a:ext cx="1639725" cy="226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Jitka\AppData\Local\Microsoft\Windows\Temporary Internet Files\Content.IE5\VU1GYBHR\MP90043946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48" y="88519"/>
            <a:ext cx="3377743" cy="4666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Jitka\AppData\Local\Microsoft\Windows\Temporary Internet Files\Content.IE5\VU1GYBHR\MP90043946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50359" y="-669960"/>
            <a:ext cx="3975476" cy="5492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itka\AppData\Local\Microsoft\Windows\Temporary Internet Files\Content.IE5\CWPXEW0W\MP90043944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12541"/>
            <a:ext cx="2304256" cy="34514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Jitka\AppData\Local\Microsoft\Windows\Temporary Internet Files\Content.IE5\AR71MN3K\MP90043952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91962"/>
            <a:ext cx="4246620" cy="29685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álný popisek 7"/>
          <p:cNvSpPr/>
          <p:nvPr/>
        </p:nvSpPr>
        <p:spPr>
          <a:xfrm>
            <a:off x="2460176" y="4005064"/>
            <a:ext cx="2644223" cy="1891564"/>
          </a:xfrm>
          <a:prstGeom prst="wedgeEllipseCallout">
            <a:avLst>
              <a:gd name="adj1" fmla="val -67128"/>
              <a:gd name="adj2" fmla="val -1425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Chválím!</a:t>
            </a:r>
            <a:endParaRPr lang="cs-CZ" dirty="0"/>
          </a:p>
        </p:txBody>
      </p:sp>
      <p:sp>
        <p:nvSpPr>
          <p:cNvPr id="9" name="Oválný popisek 8"/>
          <p:cNvSpPr/>
          <p:nvPr/>
        </p:nvSpPr>
        <p:spPr>
          <a:xfrm>
            <a:off x="4316411" y="4005064"/>
            <a:ext cx="2644223" cy="1891564"/>
          </a:xfrm>
          <a:prstGeom prst="wedgeEllipseCallout">
            <a:avLst>
              <a:gd name="adj1" fmla="val 2522"/>
              <a:gd name="adj2" fmla="val -118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Výborně!</a:t>
            </a:r>
            <a:endParaRPr lang="cs-CZ" dirty="0"/>
          </a:p>
        </p:txBody>
      </p:sp>
      <p:pic>
        <p:nvPicPr>
          <p:cNvPr id="10" name="Picture 2" descr="C:\Users\Jitka\AppData\Local\Microsoft\Windows\Temporary Internet Files\Content.IE5\VU1GYBHR\MP9004394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7433" y="4754821"/>
            <a:ext cx="1575168" cy="2176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Jitka\AppData\Local\Microsoft\Windows\Temporary Internet Files\Content.IE5\VU1GYBHR\MP90043946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549" y="4365104"/>
            <a:ext cx="1639725" cy="226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94592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itka\AppData\Local\Microsoft\Windows\Temporary Internet Files\Content.IE5\VU1GYBHR\MP9004394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316811"/>
            <a:ext cx="2160926" cy="298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Jitka\AppData\Local\Microsoft\Windows\Temporary Internet Files\Content.IE5\VU1GYBHR\MP90043948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02" y="304891"/>
            <a:ext cx="2427286" cy="3635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2699792" y="3863774"/>
            <a:ext cx="2644223" cy="1891564"/>
          </a:xfrm>
          <a:prstGeom prst="wedgeEllipseCallout">
            <a:avLst>
              <a:gd name="adj1" fmla="val -61769"/>
              <a:gd name="adj2" fmla="val -1595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Tak tohle mě ve škole čeká?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24121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Jitka\AppData\Local\Microsoft\Windows\Temporary Internet Files\Content.IE5\CWPXEW0W\MP9004394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88379"/>
            <a:ext cx="3200400" cy="309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itka\AppData\Local\Microsoft\Windows\Temporary Internet Files\Content.IE5\VU1GYBHR\MP9004395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696" y="3234024"/>
            <a:ext cx="2464304" cy="3623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itka\AppData\Local\Microsoft\Windows\Temporary Internet Files\Content.IE5\VU1GYBHR\MP90043948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874830"/>
            <a:ext cx="1992632" cy="2984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itka\AppData\Local\Microsoft\Windows\Temporary Internet Files\Content.IE5\CWPXEW0W\MP90043944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025" y="4144474"/>
            <a:ext cx="1632592" cy="2445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358804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764704"/>
            <a:ext cx="71287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600" b="1" dirty="0">
                <a:solidFill>
                  <a:prstClr val="black"/>
                </a:solidFill>
              </a:rPr>
              <a:t>Použité zdroje:</a:t>
            </a:r>
          </a:p>
          <a:p>
            <a:pPr lvl="0"/>
            <a:endParaRPr lang="cs-CZ" sz="3600" dirty="0">
              <a:solidFill>
                <a:prstClr val="black"/>
              </a:solidFill>
            </a:endParaRPr>
          </a:p>
          <a:p>
            <a:pPr lvl="0"/>
            <a:r>
              <a:rPr lang="cs-CZ" sz="3600" dirty="0">
                <a:solidFill>
                  <a:prstClr val="black"/>
                </a:solidFill>
              </a:rPr>
              <a:t>Otevřená galerie Microsoft Office</a:t>
            </a:r>
          </a:p>
          <a:p>
            <a:pPr lvl="0"/>
            <a:r>
              <a:rPr lang="cs-CZ" sz="3600" b="1" u="sng" dirty="0">
                <a:solidFill>
                  <a:prstClr val="black"/>
                </a:solidFill>
                <a:hlinkClick r:id="rId2"/>
              </a:rPr>
              <a:t>www.microsoft.office.com</a:t>
            </a:r>
            <a:endParaRPr lang="cs-CZ" sz="3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6719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1222</TotalTime>
  <Words>277</Words>
  <Application>Microsoft Office PowerPoint</Application>
  <PresentationFormat>Předvádění na obrazovce (4:3)</PresentationFormat>
  <Paragraphs>102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Jitka</cp:lastModifiedBy>
  <cp:revision>185</cp:revision>
  <dcterms:created xsi:type="dcterms:W3CDTF">2012-03-26T21:10:22Z</dcterms:created>
  <dcterms:modified xsi:type="dcterms:W3CDTF">2012-08-25T14:42:38Z</dcterms:modified>
</cp:coreProperties>
</file>