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11"/>
  </p:notesMasterIdLst>
  <p:sldIdLst>
    <p:sldId id="262" r:id="rId2"/>
    <p:sldId id="264" r:id="rId3"/>
    <p:sldId id="256" r:id="rId4"/>
    <p:sldId id="257" r:id="rId5"/>
    <p:sldId id="258" r:id="rId6"/>
    <p:sldId id="259" r:id="rId7"/>
    <p:sldId id="261" r:id="rId8"/>
    <p:sldId id="260" r:id="rId9"/>
    <p:sldId id="263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smtClean="0"/>
            <a:t>NÁZEV:VY_52_INOVACE_01_Přírodopis </a:t>
          </a:r>
          <a:r>
            <a:rPr lang="cs-CZ" sz="2000" dirty="0" smtClean="0"/>
            <a:t>8. ročník 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Dolní </a:t>
          </a:r>
          <a:r>
            <a:rPr lang="cs-CZ" sz="2000" dirty="0" smtClean="0"/>
            <a:t>Benešov, </a:t>
          </a:r>
          <a:r>
            <a:rPr lang="cs-CZ" sz="2000" smtClean="0"/>
            <a:t>příspěvková organizace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Silvie Šimečková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Lebka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PROJEKTU:CZ.1.07/1.4.00/21.1262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 custLinFactNeighborX="-765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69D9AD12-E4F3-4F5C-BC96-DFCB14A780AA}" type="presOf" srcId="{D8197B8C-B260-4A16-BDF4-0947B075E274}" destId="{25B08C86-7E15-44DC-BE7F-FFB55DD49D12}" srcOrd="0" destOrd="0" presId="urn:microsoft.com/office/officeart/2005/8/layout/target3"/>
    <dgm:cxn modelId="{E365DC04-E8F3-46C4-8F6E-9BA203430325}" type="presOf" srcId="{D1D4F407-5343-4D3F-B5B9-D407B03CAEB4}" destId="{AED2198E-93D5-4001-81B4-73124B309672}" srcOrd="1" destOrd="0" presId="urn:microsoft.com/office/officeart/2005/8/layout/target3"/>
    <dgm:cxn modelId="{2E7B0B1F-00BB-496B-865E-BFD44E88FAAC}" type="presOf" srcId="{D1B46980-6531-4606-95E6-44980827E919}" destId="{2BE915AB-18AA-4053-B92C-3BFC9ED204BB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7DF7A4B5-CC56-4365-ADC4-A338C435A0E8}" type="presOf" srcId="{B651F6E3-6281-48DB-9319-2AEAFDAE7572}" destId="{6BB5E863-4638-4E1D-BFDE-399D028AC4ED}" srcOrd="1" destOrd="0" presId="urn:microsoft.com/office/officeart/2005/8/layout/target3"/>
    <dgm:cxn modelId="{A9355324-1601-490C-B5CD-5857959924DF}" type="presOf" srcId="{D1D4F407-5343-4D3F-B5B9-D407B03CAEB4}" destId="{D005CE8C-CC26-4C3E-AC11-E15060ECD759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BD47CAED-C0CC-4813-BF2F-DB0504A3E774}" type="presOf" srcId="{4C35D32F-0EAB-4CD7-82EE-45574DC2A586}" destId="{890E4F0B-2866-4A3F-A3C7-2A14B1797930}" srcOrd="1" destOrd="0" presId="urn:microsoft.com/office/officeart/2005/8/layout/target3"/>
    <dgm:cxn modelId="{0100154D-0017-4B2B-84A2-F348612143E6}" type="presOf" srcId="{D1B46980-6531-4606-95E6-44980827E919}" destId="{6140AFEC-043D-4C43-A2F9-D0F5331DF3A3}" srcOrd="0" destOrd="0" presId="urn:microsoft.com/office/officeart/2005/8/layout/target3"/>
    <dgm:cxn modelId="{077ACBAD-062F-4ED6-851D-178FE1CB858C}" type="presOf" srcId="{4C35D32F-0EAB-4CD7-82EE-45574DC2A586}" destId="{8BEBB6EC-1DAA-4CAC-8A25-BC0FCBD5DBD5}" srcOrd="0" destOrd="0" presId="urn:microsoft.com/office/officeart/2005/8/layout/target3"/>
    <dgm:cxn modelId="{E82CAE26-D05E-4B57-A9BA-C4416FB5D375}" type="presOf" srcId="{B651F6E3-6281-48DB-9319-2AEAFDAE7572}" destId="{619D679B-A015-4ECF-8348-D1034C574F40}" srcOrd="0" destOrd="0" presId="urn:microsoft.com/office/officeart/2005/8/layout/target3"/>
    <dgm:cxn modelId="{847CE7C6-CF4E-45AD-853E-ED005EEDB600}" type="presOf" srcId="{757F3AB3-0718-4624-B441-E567A8F0AB56}" destId="{333A1088-737F-45CB-B68E-254E46348037}" srcOrd="0" destOrd="0" presId="urn:microsoft.com/office/officeart/2005/8/layout/target3"/>
    <dgm:cxn modelId="{B1EE1FDD-F089-4AED-86C8-68A77BF2AB34}" type="presOf" srcId="{D8197B8C-B260-4A16-BDF4-0947B075E274}" destId="{5A5FFA88-C948-4069-8E93-59FA12366E83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650D0A0A-4ECD-4EB4-82D6-6ECB0F809EC5}" type="presParOf" srcId="{333A1088-737F-45CB-B68E-254E46348037}" destId="{F5ABB229-8D3B-4694-996A-96F23CF14429}" srcOrd="0" destOrd="0" presId="urn:microsoft.com/office/officeart/2005/8/layout/target3"/>
    <dgm:cxn modelId="{DF8DFC86-0EDA-4914-8FE7-B6ADA6BDC58A}" type="presParOf" srcId="{333A1088-737F-45CB-B68E-254E46348037}" destId="{F41139FD-01EE-4571-8B17-4FB00FC51163}" srcOrd="1" destOrd="0" presId="urn:microsoft.com/office/officeart/2005/8/layout/target3"/>
    <dgm:cxn modelId="{C9B8BC5C-0E84-45E3-A899-1DAD52D380A0}" type="presParOf" srcId="{333A1088-737F-45CB-B68E-254E46348037}" destId="{D005CE8C-CC26-4C3E-AC11-E15060ECD759}" srcOrd="2" destOrd="0" presId="urn:microsoft.com/office/officeart/2005/8/layout/target3"/>
    <dgm:cxn modelId="{F52D5272-512C-4529-A046-0647D23640BA}" type="presParOf" srcId="{333A1088-737F-45CB-B68E-254E46348037}" destId="{2C702D82-9B77-49B7-9568-BB8EB47C3372}" srcOrd="3" destOrd="0" presId="urn:microsoft.com/office/officeart/2005/8/layout/target3"/>
    <dgm:cxn modelId="{694E7560-C9FC-40D3-A477-AD360ECD7F27}" type="presParOf" srcId="{333A1088-737F-45CB-B68E-254E46348037}" destId="{A52A0455-90FF-4808-ABD0-F02540D31D5A}" srcOrd="4" destOrd="0" presId="urn:microsoft.com/office/officeart/2005/8/layout/target3"/>
    <dgm:cxn modelId="{5BCC1D62-EBA6-4FD7-815E-EED807BB67A0}" type="presParOf" srcId="{333A1088-737F-45CB-B68E-254E46348037}" destId="{6140AFEC-043D-4C43-A2F9-D0F5331DF3A3}" srcOrd="5" destOrd="0" presId="urn:microsoft.com/office/officeart/2005/8/layout/target3"/>
    <dgm:cxn modelId="{B9829E20-4D43-400E-84A5-422B6544FAB6}" type="presParOf" srcId="{333A1088-737F-45CB-B68E-254E46348037}" destId="{9358AC05-5D7D-4327-9F80-1AD486AEA664}" srcOrd="6" destOrd="0" presId="urn:microsoft.com/office/officeart/2005/8/layout/target3"/>
    <dgm:cxn modelId="{D297FA73-D867-4283-9E09-A207A979B538}" type="presParOf" srcId="{333A1088-737F-45CB-B68E-254E46348037}" destId="{313FC574-E1CD-4FB4-B054-0B805CE0447D}" srcOrd="7" destOrd="0" presId="urn:microsoft.com/office/officeart/2005/8/layout/target3"/>
    <dgm:cxn modelId="{58ACCE87-82EF-46B2-B6F7-AC07297BE5D8}" type="presParOf" srcId="{333A1088-737F-45CB-B68E-254E46348037}" destId="{619D679B-A015-4ECF-8348-D1034C574F40}" srcOrd="8" destOrd="0" presId="urn:microsoft.com/office/officeart/2005/8/layout/target3"/>
    <dgm:cxn modelId="{3805B1A4-0EF5-49B0-9A02-CC9681A1D420}" type="presParOf" srcId="{333A1088-737F-45CB-B68E-254E46348037}" destId="{322283A8-4A27-4CDA-BAE3-F381106A9174}" srcOrd="9" destOrd="0" presId="urn:microsoft.com/office/officeart/2005/8/layout/target3"/>
    <dgm:cxn modelId="{EC43BD1F-C44B-4D63-82EC-CEC38648BCF5}" type="presParOf" srcId="{333A1088-737F-45CB-B68E-254E46348037}" destId="{FFC9F71D-1B4F-4AD9-A4A6-86ADEFC8AF5C}" srcOrd="10" destOrd="0" presId="urn:microsoft.com/office/officeart/2005/8/layout/target3"/>
    <dgm:cxn modelId="{7D9BA096-13EB-4A10-B2EF-C7D39C9E92A7}" type="presParOf" srcId="{333A1088-737F-45CB-B68E-254E46348037}" destId="{25B08C86-7E15-44DC-BE7F-FFB55DD49D12}" srcOrd="11" destOrd="0" presId="urn:microsoft.com/office/officeart/2005/8/layout/target3"/>
    <dgm:cxn modelId="{446334EE-4059-43EC-B893-03F3FB086623}" type="presParOf" srcId="{333A1088-737F-45CB-B68E-254E46348037}" destId="{76644BE8-9D7C-4C09-B250-3D10AF48CBB7}" srcOrd="12" destOrd="0" presId="urn:microsoft.com/office/officeart/2005/8/layout/target3"/>
    <dgm:cxn modelId="{2ECE69FB-DC74-40C4-AF12-47F13F656714}" type="presParOf" srcId="{333A1088-737F-45CB-B68E-254E46348037}" destId="{EE85B701-7295-41C0-BA7A-34D3756A2AE6}" srcOrd="13" destOrd="0" presId="urn:microsoft.com/office/officeart/2005/8/layout/target3"/>
    <dgm:cxn modelId="{606EBDC2-38FB-498C-9543-921744EDFF1F}" type="presParOf" srcId="{333A1088-737F-45CB-B68E-254E46348037}" destId="{8BEBB6EC-1DAA-4CAC-8A25-BC0FCBD5DBD5}" srcOrd="14" destOrd="0" presId="urn:microsoft.com/office/officeart/2005/8/layout/target3"/>
    <dgm:cxn modelId="{3C0583D0-7AA8-4080-800C-609FDD4C4F73}" type="presParOf" srcId="{333A1088-737F-45CB-B68E-254E46348037}" destId="{AED2198E-93D5-4001-81B4-73124B309672}" srcOrd="15" destOrd="0" presId="urn:microsoft.com/office/officeart/2005/8/layout/target3"/>
    <dgm:cxn modelId="{C88B08BD-7A0D-4089-BF8D-604003668F8A}" type="presParOf" srcId="{333A1088-737F-45CB-B68E-254E46348037}" destId="{2BE915AB-18AA-4053-B92C-3BFC9ED204BB}" srcOrd="16" destOrd="0" presId="urn:microsoft.com/office/officeart/2005/8/layout/target3"/>
    <dgm:cxn modelId="{5583C7EF-60DB-4636-8763-555AC46FF988}" type="presParOf" srcId="{333A1088-737F-45CB-B68E-254E46348037}" destId="{6BB5E863-4638-4E1D-BFDE-399D028AC4ED}" srcOrd="17" destOrd="0" presId="urn:microsoft.com/office/officeart/2005/8/layout/target3"/>
    <dgm:cxn modelId="{EC328822-49E1-429B-A543-1F346BCFC1A8}" type="presParOf" srcId="{333A1088-737F-45CB-B68E-254E46348037}" destId="{5A5FFA88-C948-4069-8E93-59FA12366E83}" srcOrd="18" destOrd="0" presId="urn:microsoft.com/office/officeart/2005/8/layout/target3"/>
    <dgm:cxn modelId="{16A3EF2E-9940-424B-8E67-C0A2C91FDAEB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Dolní </a:t>
          </a:r>
          <a:r>
            <a:rPr lang="cs-CZ" sz="2000" kern="1200" dirty="0" smtClean="0"/>
            <a:t>Benešov, </a:t>
          </a:r>
          <a:r>
            <a:rPr lang="cs-CZ" sz="2000" kern="1200" smtClean="0"/>
            <a:t>příspěvková organizace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Silvie Šimečková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smtClean="0"/>
            <a:t>NÁZEV:VY_52_INOVACE_01_Přírodopis </a:t>
          </a:r>
          <a:r>
            <a:rPr lang="cs-CZ" sz="2000" kern="1200" dirty="0" smtClean="0"/>
            <a:t>8. ročník 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24143" y="1224137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Lebka</a:t>
          </a:r>
          <a:endParaRPr lang="cs-CZ" sz="2000" kern="1200" dirty="0"/>
        </a:p>
      </dsp:txBody>
      <dsp:txXfrm>
        <a:off x="1224143" y="1224137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PROJEKTU:CZ.1.07/1.4.00/21.1262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D8CE72-3D8A-4DD5-AF59-C59E82BC7964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E1E1F4-1777-4F03-BFE8-E27E7E9D33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607057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Lebka" TargetMode="External"/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hlinkClick r:id="rId3"/>
              </a:rPr>
              <a:t>http://cs.wikipedia.org/wiki/Lebka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E1E1F4-1777-4F03-BFE8-E27E7E9D337B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AB0FF1-D04C-4918-9142-5B2433A42E08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3B018EF-2789-4AEE-859F-207AE78DA6A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AB0FF1-D04C-4918-9142-5B2433A42E08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3B018EF-2789-4AEE-859F-207AE78DA6A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AB0FF1-D04C-4918-9142-5B2433A42E08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3B018EF-2789-4AEE-859F-207AE78DA6A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AB0FF1-D04C-4918-9142-5B2433A42E08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3B018EF-2789-4AEE-859F-207AE78DA6A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AB0FF1-D04C-4918-9142-5B2433A42E08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3B018EF-2789-4AEE-859F-207AE78DA6A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AB0FF1-D04C-4918-9142-5B2433A42E08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3B018EF-2789-4AEE-859F-207AE78DA6A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AB0FF1-D04C-4918-9142-5B2433A42E08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3B018EF-2789-4AEE-859F-207AE78DA6A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AB0FF1-D04C-4918-9142-5B2433A42E08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3B018EF-2789-4AEE-859F-207AE78DA6A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AB0FF1-D04C-4918-9142-5B2433A42E08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3B018EF-2789-4AEE-859F-207AE78DA6A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AB0FF1-D04C-4918-9142-5B2433A42E08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3B018EF-2789-4AEE-859F-207AE78DA6A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AB0FF1-D04C-4918-9142-5B2433A42E08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3B018EF-2789-4AEE-859F-207AE78DA6A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FDAB0FF1-D04C-4918-9142-5B2433A42E08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53B018EF-2789-4AEE-859F-207AE78DA6A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557171636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Prezentace seznamuje žáky s učivem- kostra hlavy (lebka). </a:t>
            </a:r>
          </a:p>
          <a:p>
            <a:r>
              <a:rPr lang="cs-CZ" dirty="0" smtClean="0"/>
              <a:t>Na snímcích jsou vypsané jednotlivé kosti lebky.  Na snímku číslo 7 je obrázek lebky. Úkolem žáků je pojmenovat jednotlivé kosti lebky. Popisky kostí lebky zůstávají skryté, zobrazí se až po kliknutí myší na obrázek lebky.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Kostra hlavy-lebka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Lebka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Chrání mozek</a:t>
            </a:r>
          </a:p>
          <a:p>
            <a:r>
              <a:rPr lang="cs-CZ" dirty="0" smtClean="0"/>
              <a:t>Je tvořena z plochých kostí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Dvě části:</a:t>
            </a:r>
          </a:p>
          <a:p>
            <a:r>
              <a:rPr lang="cs-CZ" dirty="0" smtClean="0"/>
              <a:t>1) mozková</a:t>
            </a:r>
          </a:p>
          <a:p>
            <a:r>
              <a:rPr lang="cs-CZ" dirty="0" smtClean="0"/>
              <a:t>2) obličejová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1) Mozková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142976" y="1524000"/>
            <a:ext cx="3950232" cy="4663440"/>
          </a:xfrm>
        </p:spPr>
        <p:txBody>
          <a:bodyPr>
            <a:normAutofit/>
          </a:bodyPr>
          <a:lstStyle/>
          <a:p>
            <a:pPr lvl="1"/>
            <a:endParaRPr lang="cs-CZ" sz="3200" dirty="0" smtClean="0"/>
          </a:p>
          <a:p>
            <a:pPr lvl="1"/>
            <a:r>
              <a:rPr lang="cs-CZ" sz="3200" dirty="0" smtClean="0"/>
              <a:t>Klenba lební</a:t>
            </a:r>
          </a:p>
          <a:p>
            <a:pPr lvl="2"/>
            <a:r>
              <a:rPr lang="cs-CZ" sz="3200" dirty="0" smtClean="0"/>
              <a:t>Kost čelní</a:t>
            </a:r>
          </a:p>
          <a:p>
            <a:pPr lvl="2"/>
            <a:r>
              <a:rPr lang="cs-CZ" sz="3200" dirty="0" smtClean="0"/>
              <a:t>2 kosti temenní</a:t>
            </a:r>
          </a:p>
          <a:p>
            <a:pPr lvl="2"/>
            <a:r>
              <a:rPr lang="cs-CZ" sz="3200" dirty="0" smtClean="0"/>
              <a:t>2 kosti spánkové</a:t>
            </a:r>
          </a:p>
          <a:p>
            <a:pPr lvl="2"/>
            <a:r>
              <a:rPr lang="cs-CZ" sz="3200" dirty="0" smtClean="0"/>
              <a:t>Kost týlní</a:t>
            </a:r>
          </a:p>
          <a:p>
            <a:pPr lvl="2">
              <a:buNone/>
            </a:pPr>
            <a:endParaRPr lang="cs-CZ" sz="3200" dirty="0" smtClean="0"/>
          </a:p>
          <a:p>
            <a:pPr lvl="2"/>
            <a:endParaRPr lang="cs-CZ" dirty="0" smtClean="0"/>
          </a:p>
          <a:p>
            <a:pPr lvl="2"/>
            <a:endParaRPr lang="cs-CZ" dirty="0" smtClean="0"/>
          </a:p>
          <a:p>
            <a:pPr lvl="2"/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900634"/>
          </a:xfrm>
        </p:spPr>
        <p:txBody>
          <a:bodyPr>
            <a:normAutofit/>
          </a:bodyPr>
          <a:lstStyle/>
          <a:p>
            <a:pPr lvl="1">
              <a:buNone/>
            </a:pPr>
            <a:endParaRPr lang="cs-CZ" dirty="0" smtClean="0"/>
          </a:p>
          <a:p>
            <a:pPr lvl="1"/>
            <a:r>
              <a:rPr lang="cs-CZ" sz="3200" dirty="0" smtClean="0"/>
              <a:t>Spodina lební</a:t>
            </a:r>
          </a:p>
          <a:p>
            <a:pPr lvl="2"/>
            <a:r>
              <a:rPr lang="cs-CZ" sz="3200" dirty="0" smtClean="0"/>
              <a:t>Kost čichová</a:t>
            </a:r>
          </a:p>
          <a:p>
            <a:pPr lvl="2"/>
            <a:r>
              <a:rPr lang="cs-CZ" sz="3200" dirty="0" smtClean="0"/>
              <a:t>Kost klínová</a:t>
            </a:r>
          </a:p>
          <a:p>
            <a:pPr lvl="2"/>
            <a:r>
              <a:rPr lang="cs-CZ" sz="3200" dirty="0" smtClean="0"/>
              <a:t>2 kosti skalní</a:t>
            </a:r>
          </a:p>
          <a:p>
            <a:r>
              <a:rPr lang="cs-CZ" sz="2400" dirty="0" smtClean="0"/>
              <a:t>Ve spodině lební je několik otvorů kterými prochází nervy a cévy</a:t>
            </a:r>
          </a:p>
          <a:p>
            <a:r>
              <a:rPr lang="cs-CZ" sz="2400" dirty="0" smtClean="0"/>
              <a:t>Největší otvor je týlní, jim prochází mícha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2) Obličejová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2"/>
            <a:r>
              <a:rPr lang="cs-CZ" sz="3200" dirty="0" smtClean="0"/>
              <a:t>Horní čelist</a:t>
            </a:r>
          </a:p>
          <a:p>
            <a:pPr lvl="2"/>
            <a:r>
              <a:rPr lang="cs-CZ" sz="3200" dirty="0" smtClean="0"/>
              <a:t>Dolní čelist</a:t>
            </a:r>
          </a:p>
          <a:p>
            <a:pPr lvl="2"/>
            <a:r>
              <a:rPr lang="cs-CZ" sz="3200" dirty="0" smtClean="0"/>
              <a:t>2 kosti lícní</a:t>
            </a:r>
          </a:p>
          <a:p>
            <a:pPr lvl="2"/>
            <a:r>
              <a:rPr lang="cs-CZ" sz="3200" dirty="0" smtClean="0"/>
              <a:t>2 kosti patrové</a:t>
            </a:r>
          </a:p>
          <a:p>
            <a:pPr lvl="2"/>
            <a:r>
              <a:rPr lang="cs-CZ" sz="3200" dirty="0" smtClean="0"/>
              <a:t>2 kosti nosní</a:t>
            </a:r>
          </a:p>
          <a:p>
            <a:pPr lvl="2"/>
            <a:r>
              <a:rPr lang="cs-CZ" sz="3200" dirty="0" smtClean="0"/>
              <a:t>2 kosti slzní</a:t>
            </a:r>
          </a:p>
          <a:p>
            <a:pPr lvl="2"/>
            <a:r>
              <a:rPr lang="cs-CZ" sz="3200" dirty="0" smtClean="0"/>
              <a:t>Kost radličná</a:t>
            </a:r>
          </a:p>
          <a:p>
            <a:pPr lvl="2"/>
            <a:endParaRPr lang="cs-CZ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Popis lebky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 w="12700">
            <a:solidFill>
              <a:schemeClr val="tx1"/>
            </a:solidFill>
          </a:ln>
        </p:spPr>
        <p:txBody>
          <a:bodyPr/>
          <a:lstStyle/>
          <a:p>
            <a:endParaRPr lang="cs-CZ" dirty="0"/>
          </a:p>
        </p:txBody>
      </p:sp>
      <p:pic>
        <p:nvPicPr>
          <p:cNvPr id="148484" name="Picture 4" descr="Soubor:Gray188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08" y="1428736"/>
            <a:ext cx="5286412" cy="4895218"/>
          </a:xfrm>
          <a:prstGeom prst="rect">
            <a:avLst/>
          </a:prstGeom>
          <a:noFill/>
        </p:spPr>
      </p:pic>
      <p:cxnSp>
        <p:nvCxnSpPr>
          <p:cNvPr id="13" name="Přímá spojovací čára 12"/>
          <p:cNvCxnSpPr/>
          <p:nvPr/>
        </p:nvCxnSpPr>
        <p:spPr>
          <a:xfrm flipV="1">
            <a:off x="4786314" y="1000108"/>
            <a:ext cx="1214446" cy="85725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ovací čára 14"/>
          <p:cNvCxnSpPr/>
          <p:nvPr/>
        </p:nvCxnSpPr>
        <p:spPr>
          <a:xfrm rot="10800000" flipV="1">
            <a:off x="6286512" y="1785926"/>
            <a:ext cx="1571636" cy="64294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ovéPole 15"/>
          <p:cNvSpPr txBox="1"/>
          <p:nvPr/>
        </p:nvSpPr>
        <p:spPr>
          <a:xfrm>
            <a:off x="6072198" y="785794"/>
            <a:ext cx="12858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Kost čelní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7286644" y="1500174"/>
            <a:ext cx="15001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Kost temenní</a:t>
            </a:r>
            <a:endParaRPr lang="cs-CZ" dirty="0"/>
          </a:p>
        </p:txBody>
      </p:sp>
      <p:cxnSp>
        <p:nvCxnSpPr>
          <p:cNvPr id="19" name="Přímá spojovací čára 18"/>
          <p:cNvCxnSpPr/>
          <p:nvPr/>
        </p:nvCxnSpPr>
        <p:spPr>
          <a:xfrm flipV="1">
            <a:off x="6643702" y="4500570"/>
            <a:ext cx="714380" cy="7143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ovéPole 19"/>
          <p:cNvSpPr txBox="1"/>
          <p:nvPr/>
        </p:nvSpPr>
        <p:spPr>
          <a:xfrm>
            <a:off x="7215206" y="4429132"/>
            <a:ext cx="1571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Kost týlní</a:t>
            </a:r>
            <a:endParaRPr lang="cs-CZ" dirty="0"/>
          </a:p>
        </p:txBody>
      </p:sp>
      <p:cxnSp>
        <p:nvCxnSpPr>
          <p:cNvPr id="22" name="Přímá spojovací čára 21"/>
          <p:cNvCxnSpPr/>
          <p:nvPr/>
        </p:nvCxnSpPr>
        <p:spPr>
          <a:xfrm flipV="1">
            <a:off x="5429256" y="3214686"/>
            <a:ext cx="2071702" cy="71438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ovéPole 23"/>
          <p:cNvSpPr txBox="1"/>
          <p:nvPr/>
        </p:nvSpPr>
        <p:spPr>
          <a:xfrm>
            <a:off x="7358082" y="2786058"/>
            <a:ext cx="17859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Kost spánková</a:t>
            </a:r>
            <a:endParaRPr lang="cs-CZ" dirty="0"/>
          </a:p>
        </p:txBody>
      </p:sp>
      <p:cxnSp>
        <p:nvCxnSpPr>
          <p:cNvPr id="26" name="Přímá spojovací čára 25"/>
          <p:cNvCxnSpPr/>
          <p:nvPr/>
        </p:nvCxnSpPr>
        <p:spPr>
          <a:xfrm rot="16200000" flipV="1">
            <a:off x="2607455" y="2178835"/>
            <a:ext cx="1357322" cy="128588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ovéPole 26"/>
          <p:cNvSpPr txBox="1"/>
          <p:nvPr/>
        </p:nvSpPr>
        <p:spPr>
          <a:xfrm>
            <a:off x="1071538" y="1785926"/>
            <a:ext cx="15001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Kost klínová</a:t>
            </a:r>
            <a:endParaRPr lang="cs-CZ" dirty="0"/>
          </a:p>
        </p:txBody>
      </p:sp>
      <p:cxnSp>
        <p:nvCxnSpPr>
          <p:cNvPr id="29" name="Přímá spojovací čára 28"/>
          <p:cNvCxnSpPr/>
          <p:nvPr/>
        </p:nvCxnSpPr>
        <p:spPr>
          <a:xfrm rot="10800000">
            <a:off x="2143108" y="3286124"/>
            <a:ext cx="428628" cy="28575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ovéPole 29"/>
          <p:cNvSpPr txBox="1"/>
          <p:nvPr/>
        </p:nvSpPr>
        <p:spPr>
          <a:xfrm>
            <a:off x="857224" y="2928934"/>
            <a:ext cx="12858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Kost nosní</a:t>
            </a:r>
            <a:endParaRPr lang="cs-CZ" dirty="0"/>
          </a:p>
        </p:txBody>
      </p:sp>
      <p:cxnSp>
        <p:nvCxnSpPr>
          <p:cNvPr id="33" name="Přímá spojovací čára 32"/>
          <p:cNvCxnSpPr/>
          <p:nvPr/>
        </p:nvCxnSpPr>
        <p:spPr>
          <a:xfrm rot="16200000" flipV="1">
            <a:off x="2250265" y="2821777"/>
            <a:ext cx="928694" cy="85725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ovéPole 33"/>
          <p:cNvSpPr txBox="1"/>
          <p:nvPr/>
        </p:nvSpPr>
        <p:spPr>
          <a:xfrm>
            <a:off x="1071538" y="2428868"/>
            <a:ext cx="14287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Kost slzní</a:t>
            </a:r>
            <a:endParaRPr lang="cs-CZ" dirty="0"/>
          </a:p>
        </p:txBody>
      </p:sp>
      <p:cxnSp>
        <p:nvCxnSpPr>
          <p:cNvPr id="36" name="Přímá spojovací čára 35"/>
          <p:cNvCxnSpPr/>
          <p:nvPr/>
        </p:nvCxnSpPr>
        <p:spPr>
          <a:xfrm rot="10800000">
            <a:off x="2143108" y="3929066"/>
            <a:ext cx="1357322" cy="21431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ovéPole 36"/>
          <p:cNvSpPr txBox="1"/>
          <p:nvPr/>
        </p:nvSpPr>
        <p:spPr>
          <a:xfrm>
            <a:off x="928662" y="3643314"/>
            <a:ext cx="11430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Kost lícní</a:t>
            </a:r>
            <a:endParaRPr lang="cs-CZ" dirty="0"/>
          </a:p>
        </p:txBody>
      </p:sp>
      <p:cxnSp>
        <p:nvCxnSpPr>
          <p:cNvPr id="39" name="Přímá spojovací čára 38"/>
          <p:cNvCxnSpPr/>
          <p:nvPr/>
        </p:nvCxnSpPr>
        <p:spPr>
          <a:xfrm rot="10800000">
            <a:off x="2143108" y="4714884"/>
            <a:ext cx="500066" cy="7143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ovéPole 39"/>
          <p:cNvSpPr txBox="1"/>
          <p:nvPr/>
        </p:nvSpPr>
        <p:spPr>
          <a:xfrm>
            <a:off x="1071538" y="4357694"/>
            <a:ext cx="13573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Horní čelist</a:t>
            </a:r>
            <a:endParaRPr lang="cs-CZ" dirty="0"/>
          </a:p>
        </p:txBody>
      </p:sp>
      <p:sp>
        <p:nvSpPr>
          <p:cNvPr id="41" name="TextovéPole 40"/>
          <p:cNvSpPr txBox="1"/>
          <p:nvPr/>
        </p:nvSpPr>
        <p:spPr>
          <a:xfrm>
            <a:off x="1000100" y="6286520"/>
            <a:ext cx="16430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Dolní čelist</a:t>
            </a:r>
            <a:endParaRPr lang="cs-CZ" dirty="0"/>
          </a:p>
        </p:txBody>
      </p:sp>
      <p:cxnSp>
        <p:nvCxnSpPr>
          <p:cNvPr id="43" name="Přímá spojovací čára 42"/>
          <p:cNvCxnSpPr/>
          <p:nvPr/>
        </p:nvCxnSpPr>
        <p:spPr>
          <a:xfrm rot="5400000">
            <a:off x="2285984" y="5786454"/>
            <a:ext cx="642942" cy="64294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Přímá spojovací čára 44"/>
          <p:cNvCxnSpPr/>
          <p:nvPr/>
        </p:nvCxnSpPr>
        <p:spPr>
          <a:xfrm>
            <a:off x="4786314" y="5214950"/>
            <a:ext cx="1357322" cy="50006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ovéPole 45"/>
          <p:cNvSpPr txBox="1"/>
          <p:nvPr/>
        </p:nvSpPr>
        <p:spPr>
          <a:xfrm>
            <a:off x="5786446" y="5786454"/>
            <a:ext cx="15001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Jazylka </a:t>
            </a:r>
            <a:endParaRPr lang="cs-CZ" dirty="0"/>
          </a:p>
        </p:txBody>
      </p:sp>
      <p:sp>
        <p:nvSpPr>
          <p:cNvPr id="47" name="TextovéPole 46"/>
          <p:cNvSpPr txBox="1"/>
          <p:nvPr/>
        </p:nvSpPr>
        <p:spPr>
          <a:xfrm>
            <a:off x="7500958" y="5643578"/>
            <a:ext cx="1214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1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Spojení kostí na lebce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Švy</a:t>
            </a:r>
          </a:p>
          <a:p>
            <a:pPr lvl="1"/>
            <a:r>
              <a:rPr lang="cs-CZ" dirty="0" smtClean="0"/>
              <a:t>Šev korunní- spojuje kost čelní a temenní kosti</a:t>
            </a:r>
          </a:p>
          <a:p>
            <a:pPr lvl="1"/>
            <a:r>
              <a:rPr lang="cs-CZ" dirty="0" smtClean="0"/>
              <a:t>Šev šípový- spojuje dvě kosti temenní</a:t>
            </a:r>
          </a:p>
          <a:p>
            <a:pPr lvl="1">
              <a:buNone/>
            </a:pPr>
            <a:endParaRPr lang="cs-CZ" dirty="0" smtClean="0"/>
          </a:p>
          <a:p>
            <a:r>
              <a:rPr lang="cs-CZ" dirty="0" smtClean="0"/>
              <a:t>Kloubně</a:t>
            </a:r>
          </a:p>
          <a:p>
            <a:pPr lvl="1"/>
            <a:r>
              <a:rPr lang="cs-CZ" dirty="0" smtClean="0"/>
              <a:t>Spojení horní a dolní čelisti</a:t>
            </a:r>
          </a:p>
          <a:p>
            <a:pPr lvl="1"/>
            <a:endParaRPr lang="cs-CZ" dirty="0" smtClean="0"/>
          </a:p>
          <a:p>
            <a:pPr lvl="1"/>
            <a:endParaRPr lang="cs-CZ" dirty="0"/>
          </a:p>
          <a:p>
            <a:pPr lvl="1"/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/>
              <a:t>Text: Veškerý text je vytvořen autorem materiálu</a:t>
            </a:r>
            <a:r>
              <a:rPr lang="cs-CZ" sz="2000" dirty="0"/>
              <a:t> </a:t>
            </a:r>
            <a:r>
              <a:rPr lang="cs-CZ" sz="2000" dirty="0" smtClean="0"/>
              <a:t>22.9. 2011. </a:t>
            </a:r>
          </a:p>
          <a:p>
            <a:endParaRPr lang="cs-CZ" sz="2000" dirty="0" smtClean="0"/>
          </a:p>
          <a:p>
            <a:r>
              <a:rPr lang="cs-CZ" sz="2000" dirty="0" smtClean="0"/>
              <a:t>Obr1:Lebka. In </a:t>
            </a:r>
            <a:r>
              <a:rPr lang="cs-CZ" sz="2000" i="1" dirty="0" err="1" smtClean="0"/>
              <a:t>Wikipedia</a:t>
            </a:r>
            <a:r>
              <a:rPr lang="cs-CZ" sz="2000" i="1" dirty="0" smtClean="0"/>
              <a:t> : </a:t>
            </a:r>
            <a:r>
              <a:rPr lang="cs-CZ" sz="2000" i="1" dirty="0" err="1" smtClean="0"/>
              <a:t>the</a:t>
            </a:r>
            <a:r>
              <a:rPr lang="cs-CZ" sz="2000" i="1" dirty="0" smtClean="0"/>
              <a:t> free </a:t>
            </a:r>
            <a:r>
              <a:rPr lang="cs-CZ" sz="2000" i="1" dirty="0" err="1" smtClean="0"/>
              <a:t>encyclopedia</a:t>
            </a:r>
            <a:r>
              <a:rPr lang="cs-CZ" sz="2000" dirty="0" smtClean="0"/>
              <a:t> [online]. St. </a:t>
            </a:r>
            <a:r>
              <a:rPr lang="cs-CZ" sz="2000" dirty="0" err="1" smtClean="0"/>
              <a:t>Petersburg</a:t>
            </a:r>
            <a:r>
              <a:rPr lang="cs-CZ" sz="2000" dirty="0" smtClean="0"/>
              <a:t> (Florida) : </a:t>
            </a:r>
            <a:r>
              <a:rPr lang="cs-CZ" sz="2000" dirty="0" err="1" smtClean="0"/>
              <a:t>Wikipedia</a:t>
            </a:r>
            <a:r>
              <a:rPr lang="cs-CZ" sz="2000" dirty="0" smtClean="0"/>
              <a:t> </a:t>
            </a:r>
            <a:r>
              <a:rPr lang="cs-CZ" sz="2000" dirty="0" err="1" smtClean="0"/>
              <a:t>Foundation</a:t>
            </a:r>
            <a:r>
              <a:rPr lang="cs-CZ" sz="2000" smtClean="0"/>
              <a:t>, 5.5.2006</a:t>
            </a:r>
            <a:r>
              <a:rPr lang="cs-CZ" sz="2000" dirty="0" smtClean="0"/>
              <a:t>, last </a:t>
            </a:r>
            <a:r>
              <a:rPr lang="cs-CZ" sz="2000" dirty="0" err="1" smtClean="0"/>
              <a:t>modified</a:t>
            </a:r>
            <a:r>
              <a:rPr lang="cs-CZ" sz="2000" dirty="0" smtClean="0"/>
              <a:t> on 9.9.2011 [cit. 2011-09-22]. Dostupné z WWW: &lt;http://cs.wikipedia.org/wiki/Lebka&gt;.</a:t>
            </a:r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1515</TotalTime>
  <Words>227</Words>
  <Application>Microsoft Office PowerPoint</Application>
  <PresentationFormat>Předvádění na obrazovce (4:3)</PresentationFormat>
  <Paragraphs>67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Slunovrat</vt:lpstr>
      <vt:lpstr>Prezentace aplikace PowerPoint</vt:lpstr>
      <vt:lpstr>Anotace</vt:lpstr>
      <vt:lpstr>Kostra hlavy-lebka</vt:lpstr>
      <vt:lpstr>Lebka</vt:lpstr>
      <vt:lpstr>1) Mozková </vt:lpstr>
      <vt:lpstr>2) Obličejová</vt:lpstr>
      <vt:lpstr>Popis lebky</vt:lpstr>
      <vt:lpstr>Spojení kostí na lebce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Kostra hlavy-lebka</dc:title>
  <dc:creator>Silvie Šimečková</dc:creator>
  <cp:lastModifiedBy>08FB</cp:lastModifiedBy>
  <cp:revision>11</cp:revision>
  <dcterms:created xsi:type="dcterms:W3CDTF">2011-09-21T18:59:53Z</dcterms:created>
  <dcterms:modified xsi:type="dcterms:W3CDTF">2012-06-27T09:21:22Z</dcterms:modified>
</cp:coreProperties>
</file>