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2" r:id="rId3"/>
    <p:sldId id="266" r:id="rId4"/>
    <p:sldId id="260" r:id="rId5"/>
    <p:sldId id="263" r:id="rId6"/>
    <p:sldId id="258" r:id="rId7"/>
    <p:sldId id="265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NÁZEV:VY_52_INOVACE_03_Přírodopis 8.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</a:t>
          </a:r>
          <a:r>
            <a:rPr lang="cs-CZ" sz="2000" dirty="0" smtClean="0"/>
            <a:t>: Opakování pohybové soustavy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349BD36-C42A-45F5-8387-788E35B8C721}" type="presOf" srcId="{757F3AB3-0718-4624-B441-E567A8F0AB56}" destId="{333A1088-737F-45CB-B68E-254E46348037}" srcOrd="0" destOrd="0" presId="urn:microsoft.com/office/officeart/2005/8/layout/target3"/>
    <dgm:cxn modelId="{4BF4A09A-DA51-4D3C-9C02-12754AD2D8CC}" type="presOf" srcId="{D8197B8C-B260-4A16-BDF4-0947B075E274}" destId="{5A5FFA88-C948-4069-8E93-59FA12366E83}" srcOrd="1" destOrd="0" presId="urn:microsoft.com/office/officeart/2005/8/layout/target3"/>
    <dgm:cxn modelId="{C6142EF4-25C8-4C01-84BB-B82DAC56618F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A1FC924-78C3-46F1-8870-CF0B37B6B61A}" type="presOf" srcId="{D1B46980-6531-4606-95E6-44980827E919}" destId="{6140AFEC-043D-4C43-A2F9-D0F5331DF3A3}" srcOrd="0" destOrd="0" presId="urn:microsoft.com/office/officeart/2005/8/layout/target3"/>
    <dgm:cxn modelId="{44E5F073-ECD9-4D07-8458-8EEDA9114C2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A58141-CE51-48BB-A851-C8204A35D833}" type="presOf" srcId="{D1B46980-6531-4606-95E6-44980827E919}" destId="{2BE915AB-18AA-4053-B92C-3BFC9ED204BB}" srcOrd="1" destOrd="0" presId="urn:microsoft.com/office/officeart/2005/8/layout/target3"/>
    <dgm:cxn modelId="{7CF3FEB7-ECD5-41D7-8404-B6E30C71F8A8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E82E3BB-8007-4F02-8909-535AEC009E81}" type="presOf" srcId="{B651F6E3-6281-48DB-9319-2AEAFDAE7572}" destId="{6BB5E863-4638-4E1D-BFDE-399D028AC4ED}" srcOrd="1" destOrd="0" presId="urn:microsoft.com/office/officeart/2005/8/layout/target3"/>
    <dgm:cxn modelId="{0A6C8D58-0C69-4376-9FFD-52379BD30C39}" type="presOf" srcId="{D1D4F407-5343-4D3F-B5B9-D407B03CAEB4}" destId="{AED2198E-93D5-4001-81B4-73124B309672}" srcOrd="1" destOrd="0" presId="urn:microsoft.com/office/officeart/2005/8/layout/target3"/>
    <dgm:cxn modelId="{1E5253F2-6999-45A3-8065-7A9D6218FEED}" type="presOf" srcId="{D8197B8C-B260-4A16-BDF4-0947B075E274}" destId="{25B08C86-7E15-44DC-BE7F-FFB55DD49D12}" srcOrd="0" destOrd="0" presId="urn:microsoft.com/office/officeart/2005/8/layout/target3"/>
    <dgm:cxn modelId="{C5FF4679-6086-4FE5-8945-BA21227D8949}" type="presOf" srcId="{4C35D32F-0EAB-4CD7-82EE-45574DC2A586}" destId="{890E4F0B-2866-4A3F-A3C7-2A14B1797930}" srcOrd="1" destOrd="0" presId="urn:microsoft.com/office/officeart/2005/8/layout/target3"/>
    <dgm:cxn modelId="{0671E13C-56F9-46A5-B85B-E1C37671B0FB}" type="presParOf" srcId="{333A1088-737F-45CB-B68E-254E46348037}" destId="{F5ABB229-8D3B-4694-996A-96F23CF14429}" srcOrd="0" destOrd="0" presId="urn:microsoft.com/office/officeart/2005/8/layout/target3"/>
    <dgm:cxn modelId="{23F84015-A828-488B-ACC4-4FB4B6DEDD97}" type="presParOf" srcId="{333A1088-737F-45CB-B68E-254E46348037}" destId="{F41139FD-01EE-4571-8B17-4FB00FC51163}" srcOrd="1" destOrd="0" presId="urn:microsoft.com/office/officeart/2005/8/layout/target3"/>
    <dgm:cxn modelId="{875A6BF1-3AB0-4011-89B7-584D522AE4BC}" type="presParOf" srcId="{333A1088-737F-45CB-B68E-254E46348037}" destId="{D005CE8C-CC26-4C3E-AC11-E15060ECD759}" srcOrd="2" destOrd="0" presId="urn:microsoft.com/office/officeart/2005/8/layout/target3"/>
    <dgm:cxn modelId="{BC89C094-D20A-4CB1-956D-754BBD1EC98F}" type="presParOf" srcId="{333A1088-737F-45CB-B68E-254E46348037}" destId="{2C702D82-9B77-49B7-9568-BB8EB47C3372}" srcOrd="3" destOrd="0" presId="urn:microsoft.com/office/officeart/2005/8/layout/target3"/>
    <dgm:cxn modelId="{56FB5D0C-6B9B-4F97-8978-FCC9F7971832}" type="presParOf" srcId="{333A1088-737F-45CB-B68E-254E46348037}" destId="{A52A0455-90FF-4808-ABD0-F02540D31D5A}" srcOrd="4" destOrd="0" presId="urn:microsoft.com/office/officeart/2005/8/layout/target3"/>
    <dgm:cxn modelId="{30166FA7-B137-4707-A799-2225148BDE94}" type="presParOf" srcId="{333A1088-737F-45CB-B68E-254E46348037}" destId="{6140AFEC-043D-4C43-A2F9-D0F5331DF3A3}" srcOrd="5" destOrd="0" presId="urn:microsoft.com/office/officeart/2005/8/layout/target3"/>
    <dgm:cxn modelId="{BF72E2C8-0861-48A7-B67A-6211A2381305}" type="presParOf" srcId="{333A1088-737F-45CB-B68E-254E46348037}" destId="{9358AC05-5D7D-4327-9F80-1AD486AEA664}" srcOrd="6" destOrd="0" presId="urn:microsoft.com/office/officeart/2005/8/layout/target3"/>
    <dgm:cxn modelId="{29253D93-A8BD-482F-95AB-3CDD37E955D1}" type="presParOf" srcId="{333A1088-737F-45CB-B68E-254E46348037}" destId="{313FC574-E1CD-4FB4-B054-0B805CE0447D}" srcOrd="7" destOrd="0" presId="urn:microsoft.com/office/officeart/2005/8/layout/target3"/>
    <dgm:cxn modelId="{F98A83A0-EED7-4DC9-A030-4A44DA34C52E}" type="presParOf" srcId="{333A1088-737F-45CB-B68E-254E46348037}" destId="{619D679B-A015-4ECF-8348-D1034C574F40}" srcOrd="8" destOrd="0" presId="urn:microsoft.com/office/officeart/2005/8/layout/target3"/>
    <dgm:cxn modelId="{313DAD42-A419-4246-8F50-922D873A263E}" type="presParOf" srcId="{333A1088-737F-45CB-B68E-254E46348037}" destId="{322283A8-4A27-4CDA-BAE3-F381106A9174}" srcOrd="9" destOrd="0" presId="urn:microsoft.com/office/officeart/2005/8/layout/target3"/>
    <dgm:cxn modelId="{0B25A14B-2CBC-4FAE-AC47-CC9D9A668A0A}" type="presParOf" srcId="{333A1088-737F-45CB-B68E-254E46348037}" destId="{FFC9F71D-1B4F-4AD9-A4A6-86ADEFC8AF5C}" srcOrd="10" destOrd="0" presId="urn:microsoft.com/office/officeart/2005/8/layout/target3"/>
    <dgm:cxn modelId="{A84B71C5-A58D-4676-82F2-D472C4AFE703}" type="presParOf" srcId="{333A1088-737F-45CB-B68E-254E46348037}" destId="{25B08C86-7E15-44DC-BE7F-FFB55DD49D12}" srcOrd="11" destOrd="0" presId="urn:microsoft.com/office/officeart/2005/8/layout/target3"/>
    <dgm:cxn modelId="{32E490B6-0ABE-49E9-8F88-47B74455DCD5}" type="presParOf" srcId="{333A1088-737F-45CB-B68E-254E46348037}" destId="{76644BE8-9D7C-4C09-B250-3D10AF48CBB7}" srcOrd="12" destOrd="0" presId="urn:microsoft.com/office/officeart/2005/8/layout/target3"/>
    <dgm:cxn modelId="{726421A6-D995-450F-AC6A-73046844D5BA}" type="presParOf" srcId="{333A1088-737F-45CB-B68E-254E46348037}" destId="{EE85B701-7295-41C0-BA7A-34D3756A2AE6}" srcOrd="13" destOrd="0" presId="urn:microsoft.com/office/officeart/2005/8/layout/target3"/>
    <dgm:cxn modelId="{8342A8A8-E9CD-4EF3-9510-3767974394B7}" type="presParOf" srcId="{333A1088-737F-45CB-B68E-254E46348037}" destId="{8BEBB6EC-1DAA-4CAC-8A25-BC0FCBD5DBD5}" srcOrd="14" destOrd="0" presId="urn:microsoft.com/office/officeart/2005/8/layout/target3"/>
    <dgm:cxn modelId="{7E49887D-E03C-4183-8299-16AF7EA7D695}" type="presParOf" srcId="{333A1088-737F-45CB-B68E-254E46348037}" destId="{AED2198E-93D5-4001-81B4-73124B309672}" srcOrd="15" destOrd="0" presId="urn:microsoft.com/office/officeart/2005/8/layout/target3"/>
    <dgm:cxn modelId="{1131E44B-4864-48A5-BAEC-30BA96754A87}" type="presParOf" srcId="{333A1088-737F-45CB-B68E-254E46348037}" destId="{2BE915AB-18AA-4053-B92C-3BFC9ED204BB}" srcOrd="16" destOrd="0" presId="urn:microsoft.com/office/officeart/2005/8/layout/target3"/>
    <dgm:cxn modelId="{5A4055FF-DCA5-4B0F-917B-A1287AA1CCE5}" type="presParOf" srcId="{333A1088-737F-45CB-B68E-254E46348037}" destId="{6BB5E863-4638-4E1D-BFDE-399D028AC4ED}" srcOrd="17" destOrd="0" presId="urn:microsoft.com/office/officeart/2005/8/layout/target3"/>
    <dgm:cxn modelId="{9CEBCE10-6470-4337-9638-57B3DD6567A0}" type="presParOf" srcId="{333A1088-737F-45CB-B68E-254E46348037}" destId="{5A5FFA88-C948-4069-8E93-59FA12366E83}" srcOrd="18" destOrd="0" presId="urn:microsoft.com/office/officeart/2005/8/layout/target3"/>
    <dgm:cxn modelId="{6DD9B2FB-0A6A-4BA0-BE15-F88908FF658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smtClean="0"/>
            <a:t>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NÁZEV:VY_52_INOVACE_03_Přírodopis 8.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</a:t>
          </a:r>
          <a:r>
            <a:rPr lang="cs-CZ" sz="2000" kern="1200" dirty="0" smtClean="0"/>
            <a:t>: Opakování pohybové soustavy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0410D-06FD-43EC-862C-39871CA7B664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EFEB63-50BA-4157-88D4-9439F2FF1E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5349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-kulturistika.cz/view.php?cisloclanku=2008030001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http://www.e-kulturistika.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view.php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cisloclanku</a:t>
            </a:r>
            <a:r>
              <a:rPr lang="cs-CZ" dirty="0" smtClean="0">
                <a:hlinkClick r:id="rId3"/>
              </a:rPr>
              <a:t>=2008030001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FEB63-50BA-4157-88D4-9439F2FF1ED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7B6E01-56FE-418F-827D-95D69E898FA7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201553592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Prezentace slouží k opakování pohybové soustavy člověka. </a:t>
            </a:r>
          </a:p>
          <a:p>
            <a:r>
              <a:rPr lang="cs-CZ" dirty="0" smtClean="0"/>
              <a:t>Úkol č. 1: Žáci vyluští doplňovačku do sešitu, </a:t>
            </a:r>
            <a:r>
              <a:rPr lang="cs-CZ" dirty="0" smtClean="0"/>
              <a:t>odpoví, </a:t>
            </a:r>
            <a:r>
              <a:rPr lang="cs-CZ" dirty="0" smtClean="0"/>
              <a:t>k čemu složí bránice</a:t>
            </a:r>
            <a:r>
              <a:rPr lang="cs-CZ" dirty="0"/>
              <a:t>. </a:t>
            </a:r>
            <a:r>
              <a:rPr lang="cs-CZ" dirty="0" smtClean="0"/>
              <a:t>Jeden </a:t>
            </a:r>
            <a:r>
              <a:rPr lang="cs-CZ" dirty="0"/>
              <a:t>žák </a:t>
            </a:r>
            <a:r>
              <a:rPr lang="cs-CZ" dirty="0" smtClean="0"/>
              <a:t>vyplní doplňovačku na </a:t>
            </a:r>
            <a:r>
              <a:rPr lang="cs-CZ" dirty="0"/>
              <a:t>interaktivní tabuli pomocí fixu  nebo interaktivního pera</a:t>
            </a:r>
            <a:r>
              <a:rPr lang="cs-CZ" dirty="0" smtClean="0"/>
              <a:t>.</a:t>
            </a:r>
          </a:p>
          <a:p>
            <a:r>
              <a:rPr lang="cs-CZ" dirty="0" smtClean="0"/>
              <a:t>Úkol č. 2: </a:t>
            </a:r>
            <a:r>
              <a:rPr lang="cs-CZ" dirty="0"/>
              <a:t>Ž</a:t>
            </a:r>
            <a:r>
              <a:rPr lang="cs-CZ" dirty="0" smtClean="0"/>
              <a:t>áci napíšou do sešitu názvy označených svalů na obrázku. Jeden žák dopíše </a:t>
            </a:r>
            <a:r>
              <a:rPr lang="cs-CZ" dirty="0"/>
              <a:t>názvy </a:t>
            </a:r>
            <a:r>
              <a:rPr lang="cs-CZ" dirty="0" smtClean="0"/>
              <a:t>svalů na </a:t>
            </a:r>
            <a:r>
              <a:rPr lang="cs-CZ" dirty="0"/>
              <a:t>interaktivní tabuli pomocí fixu  nebo interaktivního </a:t>
            </a:r>
            <a:r>
              <a:rPr lang="cs-CZ" dirty="0" smtClean="0"/>
              <a:t>pera.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Pohybová soustava-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632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Úkol č.1: Vylušti doplňovačku</a:t>
            </a:r>
            <a:endParaRPr lang="cs-CZ" sz="24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1142976" y="3857628"/>
            <a:ext cx="7786742" cy="3000372"/>
          </a:xfrm>
        </p:spPr>
        <p:txBody>
          <a:bodyPr>
            <a:normAutofit fontScale="62500" lnSpcReduction="20000"/>
          </a:bodyPr>
          <a:lstStyle/>
          <a:p>
            <a:endParaRPr lang="cs-CZ" sz="3100" dirty="0" smtClean="0"/>
          </a:p>
          <a:p>
            <a:pPr>
              <a:buNone/>
            </a:pPr>
            <a:r>
              <a:rPr lang="cs-CZ" sz="3800" dirty="0" smtClean="0"/>
              <a:t>1. dvouhlavý sval pažní</a:t>
            </a:r>
          </a:p>
          <a:p>
            <a:pPr>
              <a:buNone/>
            </a:pPr>
            <a:r>
              <a:rPr lang="cs-CZ" sz="3800" dirty="0" smtClean="0"/>
              <a:t>2. svalovina srdce</a:t>
            </a:r>
          </a:p>
          <a:p>
            <a:pPr>
              <a:buNone/>
            </a:pPr>
            <a:r>
              <a:rPr lang="cs-CZ" sz="3800" dirty="0" smtClean="0"/>
              <a:t>3. svalovina tvořící většinu vnitřních orgánů</a:t>
            </a:r>
          </a:p>
          <a:p>
            <a:pPr>
              <a:buNone/>
            </a:pPr>
            <a:r>
              <a:rPr lang="cs-CZ" sz="3800" dirty="0" smtClean="0"/>
              <a:t>4. svalová vlákna jsou uspořádaná do….</a:t>
            </a:r>
          </a:p>
          <a:p>
            <a:pPr>
              <a:buNone/>
            </a:pPr>
            <a:r>
              <a:rPr lang="cs-CZ" sz="3800" dirty="0" smtClean="0"/>
              <a:t>5. šlacha, která upíná trojhlavý sval lýtkový na kost patní</a:t>
            </a:r>
          </a:p>
          <a:p>
            <a:pPr>
              <a:buNone/>
            </a:pPr>
            <a:r>
              <a:rPr lang="cs-CZ" sz="3800" dirty="0" smtClean="0"/>
              <a:t>6. svaly, které vytvářejí výrazy obličeje</a:t>
            </a:r>
          </a:p>
          <a:p>
            <a:pPr>
              <a:buNone/>
            </a:pPr>
            <a:r>
              <a:rPr lang="cs-CZ" sz="3800" dirty="0" smtClean="0"/>
              <a:t>7. dlouhý sval stehenní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14414" y="928671"/>
          <a:ext cx="6429424" cy="3071831"/>
        </p:xfrm>
        <a:graphic>
          <a:graphicData uri="http://schemas.openxmlformats.org/drawingml/2006/table">
            <a:tbl>
              <a:tblPr/>
              <a:tblGrid>
                <a:gridCol w="401839"/>
                <a:gridCol w="401839"/>
                <a:gridCol w="401839"/>
                <a:gridCol w="401839"/>
                <a:gridCol w="401839"/>
                <a:gridCol w="401839"/>
                <a:gridCol w="401839"/>
                <a:gridCol w="401839"/>
                <a:gridCol w="401839"/>
                <a:gridCol w="401839"/>
                <a:gridCol w="401839"/>
                <a:gridCol w="401839"/>
                <a:gridCol w="401839"/>
                <a:gridCol w="401839"/>
                <a:gridCol w="401839"/>
                <a:gridCol w="401839"/>
              </a:tblGrid>
              <a:tr h="4388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88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88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88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88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88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8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698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Doplňovačka-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14818"/>
            <a:ext cx="8229600" cy="2643182"/>
          </a:xfrm>
        </p:spPr>
        <p:txBody>
          <a:bodyPr>
            <a:normAutofit fontScale="92500" lnSpcReduction="10000"/>
          </a:bodyPr>
          <a:lstStyle/>
          <a:p>
            <a:r>
              <a:rPr lang="cs-CZ" u="sng" dirty="0" smtClean="0"/>
              <a:t>tajenka:</a:t>
            </a:r>
          </a:p>
          <a:p>
            <a:pPr lvl="1">
              <a:buNone/>
            </a:pPr>
            <a:r>
              <a:rPr lang="cs-CZ" dirty="0" smtClean="0"/>
              <a:t>BRÁNICE</a:t>
            </a:r>
          </a:p>
          <a:p>
            <a:pPr lvl="1">
              <a:buNone/>
            </a:pPr>
            <a:r>
              <a:rPr lang="cs-CZ" dirty="0" smtClean="0"/>
              <a:t>Jakou funkci má bránice v lidském těle?</a:t>
            </a:r>
          </a:p>
          <a:p>
            <a:pPr lvl="1">
              <a:buNone/>
            </a:pPr>
            <a:r>
              <a:rPr lang="cs-CZ" u="sng" dirty="0" smtClean="0"/>
              <a:t>Odpověď: </a:t>
            </a:r>
          </a:p>
          <a:p>
            <a:pPr lvl="1">
              <a:buNone/>
            </a:pPr>
            <a:r>
              <a:rPr lang="cs-CZ" dirty="0" smtClean="0"/>
              <a:t>Odděluje dutinu břišní od dutiny hrudní a je důležitým dýchacím svalem. </a:t>
            </a:r>
          </a:p>
        </p:txBody>
      </p:sp>
      <p:graphicFrame>
        <p:nvGraphicFramePr>
          <p:cNvPr id="4" name="Zástupný symbol pro obsah 9"/>
          <p:cNvGraphicFramePr>
            <a:graphicFrameLocks/>
          </p:cNvGraphicFramePr>
          <p:nvPr/>
        </p:nvGraphicFramePr>
        <p:xfrm>
          <a:off x="1214414" y="1214422"/>
          <a:ext cx="6143662" cy="2857519"/>
        </p:xfrm>
        <a:graphic>
          <a:graphicData uri="http://schemas.openxmlformats.org/drawingml/2006/table">
            <a:tbl>
              <a:tblPr/>
              <a:tblGrid>
                <a:gridCol w="438833"/>
                <a:gridCol w="438833"/>
                <a:gridCol w="438833"/>
                <a:gridCol w="438833"/>
                <a:gridCol w="438833"/>
                <a:gridCol w="438833"/>
                <a:gridCol w="438833"/>
                <a:gridCol w="438833"/>
                <a:gridCol w="438833"/>
                <a:gridCol w="438833"/>
                <a:gridCol w="438833"/>
                <a:gridCol w="438833"/>
                <a:gridCol w="438833"/>
                <a:gridCol w="438833"/>
              </a:tblGrid>
              <a:tr h="4082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82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82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82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Ů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82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CH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82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É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2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Úkol č.2: Pojmenuj označené svaly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46" name="Picture 2" descr="http://www.e-kulturistika.cz/grafika/zakladni_postoj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662180"/>
            <a:ext cx="7000924" cy="6195820"/>
          </a:xfrm>
          <a:prstGeom prst="rect">
            <a:avLst/>
          </a:prstGeom>
          <a:noFill/>
        </p:spPr>
      </p:pic>
      <p:cxnSp>
        <p:nvCxnSpPr>
          <p:cNvPr id="6" name="Přímá spojovací čára 5"/>
          <p:cNvCxnSpPr/>
          <p:nvPr/>
        </p:nvCxnSpPr>
        <p:spPr>
          <a:xfrm rot="10800000">
            <a:off x="1428728" y="1285860"/>
            <a:ext cx="1000132" cy="64294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6500826" y="1142984"/>
            <a:ext cx="785818" cy="64294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1285852" y="3929066"/>
            <a:ext cx="142876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428728" y="2928934"/>
            <a:ext cx="142876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7286644" y="3071810"/>
            <a:ext cx="142876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714744" y="2357430"/>
            <a:ext cx="57150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6786578" y="5286388"/>
            <a:ext cx="107157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6929454" y="2214554"/>
            <a:ext cx="107157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1285852" y="2071678"/>
            <a:ext cx="142876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000100" y="1142984"/>
            <a:ext cx="357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42910" y="1714488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85786" y="2571744"/>
            <a:ext cx="357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57224" y="357187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6248" y="2071678"/>
            <a:ext cx="28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215206" y="92867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072462" y="1857364"/>
            <a:ext cx="357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786842" y="2786058"/>
            <a:ext cx="3571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858148" y="414338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929586" y="5072074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58082" y="642939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cxnSp>
        <p:nvCxnSpPr>
          <p:cNvPr id="34" name="Přímá spojovací čára 33"/>
          <p:cNvCxnSpPr/>
          <p:nvPr/>
        </p:nvCxnSpPr>
        <p:spPr>
          <a:xfrm>
            <a:off x="6500826" y="3714752"/>
            <a:ext cx="1285884" cy="57150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http://www.e-kulturistika.cz/grafika/zakladni_postoj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857232"/>
            <a:ext cx="6780526" cy="6000767"/>
          </a:xfrm>
          <a:prstGeom prst="rect">
            <a:avLst/>
          </a:prstGeom>
          <a:noFill/>
        </p:spPr>
      </p:pic>
      <p:cxnSp>
        <p:nvCxnSpPr>
          <p:cNvPr id="5" name="Přímá spojovací čára 4"/>
          <p:cNvCxnSpPr/>
          <p:nvPr/>
        </p:nvCxnSpPr>
        <p:spPr>
          <a:xfrm rot="10800000">
            <a:off x="1857356" y="1500174"/>
            <a:ext cx="1000132" cy="64294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85786" y="785794"/>
            <a:ext cx="12858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Deltový sval</a:t>
            </a:r>
            <a:endParaRPr lang="cs-CZ" sz="24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714480" y="2357430"/>
            <a:ext cx="142876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85720" y="1857364"/>
            <a:ext cx="15716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Velký sval prsní</a:t>
            </a:r>
            <a:endParaRPr lang="cs-CZ" sz="2400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1928794" y="3143248"/>
            <a:ext cx="142876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85720" y="2857496"/>
            <a:ext cx="15716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Přímý sval břišní</a:t>
            </a:r>
            <a:endParaRPr lang="cs-CZ" sz="2400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1785918" y="4071942"/>
            <a:ext cx="142876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85720" y="3929066"/>
            <a:ext cx="22860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Dlouhý sval stehenní</a:t>
            </a:r>
          </a:p>
          <a:p>
            <a:r>
              <a:rPr lang="cs-CZ" sz="2400" dirty="0" smtClean="0"/>
              <a:t>(krejčovský sval)</a:t>
            </a:r>
            <a:endParaRPr lang="cs-CZ" sz="2400" dirty="0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4071934" y="2500306"/>
            <a:ext cx="57150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357686" y="2000240"/>
            <a:ext cx="15716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Dvouhlavý sval pažní</a:t>
            </a:r>
          </a:p>
          <a:p>
            <a:r>
              <a:rPr lang="cs-CZ" sz="2400" dirty="0" smtClean="0"/>
              <a:t>(biceps)</a:t>
            </a:r>
            <a:endParaRPr lang="cs-CZ" sz="2400" dirty="0"/>
          </a:p>
        </p:txBody>
      </p:sp>
      <p:cxnSp>
        <p:nvCxnSpPr>
          <p:cNvPr id="16" name="Přímá spojovací čára 15"/>
          <p:cNvCxnSpPr/>
          <p:nvPr/>
        </p:nvCxnSpPr>
        <p:spPr>
          <a:xfrm flipV="1">
            <a:off x="6715140" y="1357298"/>
            <a:ext cx="785818" cy="64294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7500958" y="928670"/>
            <a:ext cx="1428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Trapézový sval</a:t>
            </a:r>
            <a:endParaRPr lang="cs-CZ" sz="2400" dirty="0"/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7286644" y="2500306"/>
            <a:ext cx="64294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7643834" y="1785926"/>
            <a:ext cx="15001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Trojhlavý sval pažní </a:t>
            </a:r>
          </a:p>
          <a:p>
            <a:r>
              <a:rPr lang="cs-CZ" sz="2400" dirty="0" smtClean="0"/>
              <a:t>(triceps)</a:t>
            </a:r>
            <a:endParaRPr lang="cs-CZ" sz="2400" dirty="0"/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7572396" y="3286124"/>
            <a:ext cx="64294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429520" y="2928934"/>
            <a:ext cx="17144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Natahovače a ohybače prstů</a:t>
            </a:r>
            <a:endParaRPr lang="cs-CZ" sz="2400" dirty="0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6786578" y="3929066"/>
            <a:ext cx="1285884" cy="57150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358082" y="4429132"/>
            <a:ext cx="1428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Svaly hýžďové</a:t>
            </a:r>
            <a:endParaRPr lang="cs-CZ" sz="2400" dirty="0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7072330" y="5500702"/>
            <a:ext cx="107157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7429520" y="5500702"/>
            <a:ext cx="1428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Trojhlavý sval lýtkový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143636" y="628652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Obr. 1 </a:t>
            </a:r>
          </a:p>
          <a:p>
            <a:pPr>
              <a:buNone/>
            </a:pPr>
            <a:r>
              <a:rPr lang="cs-CZ" dirty="0" smtClean="0"/>
              <a:t>JOSIEK, Jaromír. </a:t>
            </a:r>
            <a:r>
              <a:rPr lang="cs-CZ" i="1" dirty="0" smtClean="0"/>
              <a:t>E-kulturistika</a:t>
            </a:r>
            <a:r>
              <a:rPr lang="cs-CZ" dirty="0" smtClean="0"/>
              <a:t> [online]. 20.9. 2007 [cit. 2011-11-07]. Svaly-základní pohyby. Dostupné z WWW: &lt;http://www.e-kulturistika.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view.php</a:t>
            </a:r>
            <a:r>
              <a:rPr lang="cs-CZ" dirty="0" smtClean="0"/>
              <a:t>?</a:t>
            </a:r>
            <a:r>
              <a:rPr lang="cs-CZ" dirty="0" err="1" smtClean="0"/>
              <a:t>cisloclanku</a:t>
            </a:r>
            <a:r>
              <a:rPr lang="cs-CZ" dirty="0" smtClean="0"/>
              <a:t>=2007090003&gt;.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Doplňovačka: </a:t>
            </a:r>
          </a:p>
          <a:p>
            <a:pPr>
              <a:buNone/>
            </a:pPr>
            <a:r>
              <a:rPr lang="cs-CZ" dirty="0" smtClean="0"/>
              <a:t>Vlastní zdroje 7.11. </a:t>
            </a:r>
            <a:r>
              <a:rPr lang="cs-CZ" smtClean="0"/>
              <a:t>2011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1003</TotalTime>
  <Words>326</Words>
  <Application>Microsoft Office PowerPoint</Application>
  <PresentationFormat>Předvádění na obrazovce (4:3)</PresentationFormat>
  <Paragraphs>124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Pohybová soustava- opakování</vt:lpstr>
      <vt:lpstr>Úkol č.1: Vylušti doplňovačku</vt:lpstr>
      <vt:lpstr>Doplňovačka- řešení</vt:lpstr>
      <vt:lpstr>Úkol č.2: Pojmenuj označené svaly</vt:lpstr>
      <vt:lpstr>Řešení </vt:lpstr>
      <vt:lpstr>Citace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svaly</dc:title>
  <dc:creator>Silvie Šimečková</dc:creator>
  <cp:lastModifiedBy>Dum</cp:lastModifiedBy>
  <cp:revision>18</cp:revision>
  <dcterms:created xsi:type="dcterms:W3CDTF">2011-11-02T20:31:36Z</dcterms:created>
  <dcterms:modified xsi:type="dcterms:W3CDTF">2012-08-26T07:27:39Z</dcterms:modified>
</cp:coreProperties>
</file>