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8"/>
  </p:notesMasterIdLst>
  <p:sldIdLst>
    <p:sldId id="256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71" r:id="rId14"/>
    <p:sldId id="272" r:id="rId15"/>
    <p:sldId id="274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NÁZEV:VY_52_INOVACE_05_Přírodopis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600" dirty="0" smtClean="0"/>
            <a:t>ZŠ Dolní Benešov,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Horniny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43AB0D3-1EC0-4F13-8F81-DC4F0FE5CC18}" type="presOf" srcId="{D8197B8C-B260-4A16-BDF4-0947B075E274}" destId="{25B08C86-7E15-44DC-BE7F-FFB55DD49D12}" srcOrd="0" destOrd="0" presId="urn:microsoft.com/office/officeart/2005/8/layout/target3"/>
    <dgm:cxn modelId="{A92F9770-C1CA-4CAD-928C-A7FC2E187942}" type="presOf" srcId="{D1D4F407-5343-4D3F-B5B9-D407B03CAEB4}" destId="{AED2198E-93D5-4001-81B4-73124B309672}" srcOrd="1" destOrd="0" presId="urn:microsoft.com/office/officeart/2005/8/layout/target3"/>
    <dgm:cxn modelId="{633090DD-9C9A-49FC-9F51-97EF31A25F2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E84132E-9527-4E5F-B569-6FEA91DB879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CE1D340-3A68-4BC2-AD78-38E336E67163}" type="presOf" srcId="{4C35D32F-0EAB-4CD7-82EE-45574DC2A586}" destId="{890E4F0B-2866-4A3F-A3C7-2A14B1797930}" srcOrd="1" destOrd="0" presId="urn:microsoft.com/office/officeart/2005/8/layout/target3"/>
    <dgm:cxn modelId="{C091A0F1-57C5-42D7-963E-B415CCCC84F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EE0CCC5-B75F-4459-AD23-2E5BBA3CED8C}" type="presOf" srcId="{D1B46980-6531-4606-95E6-44980827E919}" destId="{6140AFEC-043D-4C43-A2F9-D0F5331DF3A3}" srcOrd="0" destOrd="0" presId="urn:microsoft.com/office/officeart/2005/8/layout/target3"/>
    <dgm:cxn modelId="{F253B25D-29E8-4474-A61C-593B3E86F573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29A5942-5D2D-43A1-8993-7F330C483B78}" type="presOf" srcId="{B651F6E3-6281-48DB-9319-2AEAFDAE7572}" destId="{619D679B-A015-4ECF-8348-D1034C574F40}" srcOrd="0" destOrd="0" presId="urn:microsoft.com/office/officeart/2005/8/layout/target3"/>
    <dgm:cxn modelId="{0B2A467A-80F6-4C44-ADD6-C119BB3565F0}" type="presOf" srcId="{4C35D32F-0EAB-4CD7-82EE-45574DC2A586}" destId="{8BEBB6EC-1DAA-4CAC-8A25-BC0FCBD5DBD5}" srcOrd="0" destOrd="0" presId="urn:microsoft.com/office/officeart/2005/8/layout/target3"/>
    <dgm:cxn modelId="{FD9C673F-2FA1-4C98-BA18-C03579DB29FE}" type="presOf" srcId="{D8197B8C-B260-4A16-BDF4-0947B075E274}" destId="{5A5FFA88-C948-4069-8E93-59FA12366E83}" srcOrd="1" destOrd="0" presId="urn:microsoft.com/office/officeart/2005/8/layout/target3"/>
    <dgm:cxn modelId="{4696858A-12B6-47AC-A8DF-734FBDABA421}" type="presParOf" srcId="{333A1088-737F-45CB-B68E-254E46348037}" destId="{F5ABB229-8D3B-4694-996A-96F23CF14429}" srcOrd="0" destOrd="0" presId="urn:microsoft.com/office/officeart/2005/8/layout/target3"/>
    <dgm:cxn modelId="{08D5F8CE-91D3-48FA-8FCA-72A51C1C1DBB}" type="presParOf" srcId="{333A1088-737F-45CB-B68E-254E46348037}" destId="{F41139FD-01EE-4571-8B17-4FB00FC51163}" srcOrd="1" destOrd="0" presId="urn:microsoft.com/office/officeart/2005/8/layout/target3"/>
    <dgm:cxn modelId="{5A57EABD-6280-42D6-A8D9-3B02447F1A32}" type="presParOf" srcId="{333A1088-737F-45CB-B68E-254E46348037}" destId="{D005CE8C-CC26-4C3E-AC11-E15060ECD759}" srcOrd="2" destOrd="0" presId="urn:microsoft.com/office/officeart/2005/8/layout/target3"/>
    <dgm:cxn modelId="{4DB084E1-C2A3-4A16-8DD5-16C362BA6D9B}" type="presParOf" srcId="{333A1088-737F-45CB-B68E-254E46348037}" destId="{2C702D82-9B77-49B7-9568-BB8EB47C3372}" srcOrd="3" destOrd="0" presId="urn:microsoft.com/office/officeart/2005/8/layout/target3"/>
    <dgm:cxn modelId="{D662AC02-DAA9-4CBD-B58F-417B0F3324DC}" type="presParOf" srcId="{333A1088-737F-45CB-B68E-254E46348037}" destId="{A52A0455-90FF-4808-ABD0-F02540D31D5A}" srcOrd="4" destOrd="0" presId="urn:microsoft.com/office/officeart/2005/8/layout/target3"/>
    <dgm:cxn modelId="{F3DAFEC8-DEBC-4768-9012-B8095CA111B2}" type="presParOf" srcId="{333A1088-737F-45CB-B68E-254E46348037}" destId="{6140AFEC-043D-4C43-A2F9-D0F5331DF3A3}" srcOrd="5" destOrd="0" presId="urn:microsoft.com/office/officeart/2005/8/layout/target3"/>
    <dgm:cxn modelId="{B0CB3406-899E-405A-BAAB-F58203C96871}" type="presParOf" srcId="{333A1088-737F-45CB-B68E-254E46348037}" destId="{9358AC05-5D7D-4327-9F80-1AD486AEA664}" srcOrd="6" destOrd="0" presId="urn:microsoft.com/office/officeart/2005/8/layout/target3"/>
    <dgm:cxn modelId="{023CB638-C554-48F9-9E1D-01CA5FE37F77}" type="presParOf" srcId="{333A1088-737F-45CB-B68E-254E46348037}" destId="{313FC574-E1CD-4FB4-B054-0B805CE0447D}" srcOrd="7" destOrd="0" presId="urn:microsoft.com/office/officeart/2005/8/layout/target3"/>
    <dgm:cxn modelId="{D6AFA42A-F790-4FE0-8591-50ABA1D62DF0}" type="presParOf" srcId="{333A1088-737F-45CB-B68E-254E46348037}" destId="{619D679B-A015-4ECF-8348-D1034C574F40}" srcOrd="8" destOrd="0" presId="urn:microsoft.com/office/officeart/2005/8/layout/target3"/>
    <dgm:cxn modelId="{425B847F-0E9C-45D4-A0C7-7BA98B3792A4}" type="presParOf" srcId="{333A1088-737F-45CB-B68E-254E46348037}" destId="{322283A8-4A27-4CDA-BAE3-F381106A9174}" srcOrd="9" destOrd="0" presId="urn:microsoft.com/office/officeart/2005/8/layout/target3"/>
    <dgm:cxn modelId="{D666E913-E595-46A2-8812-B4C53D3EFA30}" type="presParOf" srcId="{333A1088-737F-45CB-B68E-254E46348037}" destId="{FFC9F71D-1B4F-4AD9-A4A6-86ADEFC8AF5C}" srcOrd="10" destOrd="0" presId="urn:microsoft.com/office/officeart/2005/8/layout/target3"/>
    <dgm:cxn modelId="{130392BD-49D1-4D18-A898-89E273B90847}" type="presParOf" srcId="{333A1088-737F-45CB-B68E-254E46348037}" destId="{25B08C86-7E15-44DC-BE7F-FFB55DD49D12}" srcOrd="11" destOrd="0" presId="urn:microsoft.com/office/officeart/2005/8/layout/target3"/>
    <dgm:cxn modelId="{34468A03-B078-4C36-9649-90481589C86D}" type="presParOf" srcId="{333A1088-737F-45CB-B68E-254E46348037}" destId="{76644BE8-9D7C-4C09-B250-3D10AF48CBB7}" srcOrd="12" destOrd="0" presId="urn:microsoft.com/office/officeart/2005/8/layout/target3"/>
    <dgm:cxn modelId="{AEA012A1-A204-423B-8B3F-8E926481E7C6}" type="presParOf" srcId="{333A1088-737F-45CB-B68E-254E46348037}" destId="{EE85B701-7295-41C0-BA7A-34D3756A2AE6}" srcOrd="13" destOrd="0" presId="urn:microsoft.com/office/officeart/2005/8/layout/target3"/>
    <dgm:cxn modelId="{409F23CD-0761-4256-B3CD-6C5E913FB51A}" type="presParOf" srcId="{333A1088-737F-45CB-B68E-254E46348037}" destId="{8BEBB6EC-1DAA-4CAC-8A25-BC0FCBD5DBD5}" srcOrd="14" destOrd="0" presId="urn:microsoft.com/office/officeart/2005/8/layout/target3"/>
    <dgm:cxn modelId="{1046F52C-8C4E-4105-93A9-52B2CA61911A}" type="presParOf" srcId="{333A1088-737F-45CB-B68E-254E46348037}" destId="{AED2198E-93D5-4001-81B4-73124B309672}" srcOrd="15" destOrd="0" presId="urn:microsoft.com/office/officeart/2005/8/layout/target3"/>
    <dgm:cxn modelId="{85D15A90-AFA0-49D9-9B81-B6C3AE2CE611}" type="presParOf" srcId="{333A1088-737F-45CB-B68E-254E46348037}" destId="{2BE915AB-18AA-4053-B92C-3BFC9ED204BB}" srcOrd="16" destOrd="0" presId="urn:microsoft.com/office/officeart/2005/8/layout/target3"/>
    <dgm:cxn modelId="{A690B77F-D307-4FF7-BE02-94293E38BE65}" type="presParOf" srcId="{333A1088-737F-45CB-B68E-254E46348037}" destId="{6BB5E863-4638-4E1D-BFDE-399D028AC4ED}" srcOrd="17" destOrd="0" presId="urn:microsoft.com/office/officeart/2005/8/layout/target3"/>
    <dgm:cxn modelId="{CEFB4C09-2975-4661-A0E8-D6842DDD187E}" type="presParOf" srcId="{333A1088-737F-45CB-B68E-254E46348037}" destId="{5A5FFA88-C948-4069-8E93-59FA12366E83}" srcOrd="18" destOrd="0" presId="urn:microsoft.com/office/officeart/2005/8/layout/target3"/>
    <dgm:cxn modelId="{78366959-F280-44C8-BE4E-B26D416E2AA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600" kern="1200" dirty="0" smtClean="0"/>
            <a:t>ZŠ Dolní Benešov, 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NÁZEV:VY_52_INOVACE_05_Přírodopis 9.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Horniny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14021C-2668-4C19-92D2-F0C8738856D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D41D10-0892-4567-8D4E-17ED1E351C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8741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bblestones.JP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ula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abro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di%C4%8D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di%C4%8D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di%C4%8D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http://cs.wikipedia.org/wiki/Soubor:Cobblestones.JPG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D41D10-0892-4567-8D4E-17ED1E351CB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14913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http://cs.wikipedia.org/wiki/%C5%BDula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D41D10-0892-4567-8D4E-17ED1E351CB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9569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http://cs.wikipedia.org/wiki/Gabro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D41D10-0892-4567-8D4E-17ED1E351CB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2843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http://cs.wikipedia.org/wiki/%C4%8Cedi%C4%8D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D41D10-0892-4567-8D4E-17ED1E351CB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5881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http://cs.wikipedia.org/wiki/%C4%8Cedi%C4%8D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D41D10-0892-4567-8D4E-17ED1E351CB0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77964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http://cs.wikipedia.org/wiki/%C4%8Cedi%C4%8D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D41D10-0892-4567-8D4E-17ED1E351CB0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25895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D96D9FB-1805-4FB9-AF63-FA156C63E4A3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68588397-A9BD-4ED0-B525-A92F9D83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44840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092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učivem – horniny (vyvřelé horniny)</a:t>
            </a:r>
          </a:p>
          <a:p>
            <a:r>
              <a:rPr lang="cs-CZ" dirty="0"/>
              <a:t>Na konci prezentace </a:t>
            </a:r>
            <a:r>
              <a:rPr lang="cs-CZ" dirty="0" smtClean="0"/>
              <a:t>jsou otázky</a:t>
            </a:r>
            <a:r>
              <a:rPr lang="cs-CZ" dirty="0"/>
              <a:t>, na které žáci odpoví, aby si zopakovali učivo.</a:t>
            </a:r>
          </a:p>
        </p:txBody>
      </p:sp>
    </p:spTree>
    <p:extLst>
      <p:ext uri="{BB962C8B-B14F-4D97-AF65-F5344CB8AC3E}">
        <p14:creationId xmlns:p14="http://schemas.microsoft.com/office/powerpoint/2010/main" xmlns="" val="286901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Horniny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Hornina je pevná, neústrojná a nestejnorodá látka</a:t>
            </a:r>
          </a:p>
          <a:p>
            <a:r>
              <a:rPr lang="cs-CZ" sz="2800" dirty="0" smtClean="0"/>
              <a:t>Nedá se popsat chemickým vzorcem</a:t>
            </a:r>
          </a:p>
          <a:p>
            <a:r>
              <a:rPr lang="cs-CZ" sz="2800" dirty="0" smtClean="0"/>
              <a:t>Petrologie je věda, která se zabývá horninami</a:t>
            </a:r>
          </a:p>
          <a:p>
            <a:endParaRPr lang="cs-CZ" sz="2800" dirty="0"/>
          </a:p>
          <a:p>
            <a:r>
              <a:rPr lang="cs-CZ" sz="2800" dirty="0" smtClean="0"/>
              <a:t>Podle způsobu vzniku se horniny rozdělují do 3 skupin:</a:t>
            </a:r>
          </a:p>
          <a:p>
            <a:r>
              <a:rPr lang="cs-CZ" sz="2800" b="1" dirty="0" smtClean="0"/>
              <a:t>I.) 	horniny vyvřelé</a:t>
            </a:r>
          </a:p>
          <a:p>
            <a:r>
              <a:rPr lang="cs-CZ" sz="2800" b="1" dirty="0" smtClean="0"/>
              <a:t>II.) 	horniny usazené</a:t>
            </a:r>
          </a:p>
          <a:p>
            <a:r>
              <a:rPr lang="cs-CZ" sz="2800" b="1" dirty="0" smtClean="0"/>
              <a:t>III.) 	horniny přeměněné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483545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I. Vyvřelé horniny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Vznikají utuhnutím magmatu</a:t>
            </a:r>
          </a:p>
          <a:p>
            <a:endParaRPr lang="cs-CZ" sz="3600" dirty="0" smtClean="0"/>
          </a:p>
          <a:p>
            <a:r>
              <a:rPr lang="cs-CZ" sz="3600" dirty="0" smtClean="0"/>
              <a:t>Dělení:</a:t>
            </a:r>
          </a:p>
          <a:p>
            <a:r>
              <a:rPr lang="cs-CZ" sz="3600" b="1" dirty="0" smtClean="0"/>
              <a:t>1) Hlubinné vyvřeliny</a:t>
            </a:r>
          </a:p>
          <a:p>
            <a:r>
              <a:rPr lang="cs-CZ" sz="3600" b="1" dirty="0" smtClean="0"/>
              <a:t>2) Výlevné vyvřeliny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208851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1)Vyvřelé horniny hlubinné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Utuhly ve velké hloubce pod zemským povrchem </a:t>
            </a:r>
          </a:p>
          <a:p>
            <a:endParaRPr lang="cs-CZ" sz="2800" dirty="0" smtClean="0"/>
          </a:p>
          <a:p>
            <a:r>
              <a:rPr lang="cs-CZ" sz="2800" dirty="0" smtClean="0"/>
              <a:t>Obsahují velká zrna minerálů, které můžeme rozeznat okem</a:t>
            </a:r>
          </a:p>
          <a:p>
            <a:endParaRPr lang="cs-CZ" sz="2800" dirty="0" smtClean="0"/>
          </a:p>
          <a:p>
            <a:r>
              <a:rPr lang="cs-CZ" sz="2800" dirty="0" smtClean="0"/>
              <a:t>Vytvářejí velká hlubinná tělesa- </a:t>
            </a:r>
            <a:r>
              <a:rPr lang="cs-CZ" sz="2800" b="1" dirty="0" smtClean="0"/>
              <a:t>masívy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676902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Žula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Šedobílá nebo načervenalá barva</a:t>
            </a:r>
          </a:p>
          <a:p>
            <a:r>
              <a:rPr lang="cs-CZ" sz="2800" dirty="0" smtClean="0"/>
              <a:t>Obsahuje křemen, živec a tmavou slídu (biotit)</a:t>
            </a:r>
          </a:p>
          <a:p>
            <a:endParaRPr lang="cs-CZ" sz="2800" dirty="0" smtClean="0"/>
          </a:p>
          <a:p>
            <a:r>
              <a:rPr lang="cs-CZ" sz="2800" dirty="0" smtClean="0"/>
              <a:t>Využití: dlažební kostky, náhrobky, obklady stěn</a:t>
            </a:r>
            <a:endParaRPr lang="cs-CZ" sz="2800" dirty="0"/>
          </a:p>
        </p:txBody>
      </p:sp>
      <p:pic>
        <p:nvPicPr>
          <p:cNvPr id="2050" name="Picture 2" descr="Soubor:Cobbleston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05064"/>
            <a:ext cx="3603606" cy="270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16216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9446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Žula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19250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Soubor:Granite azul noc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6672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4" name="Picture 10" descr="Soubor:Granite giallo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5464" y="3048000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11960" y="10527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51571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69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Gabro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Černošedá barva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Použití: náhrobní kameny a leštěné kameny</a:t>
            </a:r>
            <a:endParaRPr lang="cs-CZ" sz="2800" dirty="0"/>
          </a:p>
        </p:txBody>
      </p:sp>
      <p:pic>
        <p:nvPicPr>
          <p:cNvPr id="3074" name="Picture 2" descr="Soubor:Gabr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6952" y="2970857"/>
            <a:ext cx="4834975" cy="362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GabbroRockCreek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2" y="3312338"/>
            <a:ext cx="4036463" cy="289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20850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84368" y="5949280"/>
            <a:ext cx="940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176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2)Vyvřelé </a:t>
            </a:r>
            <a:r>
              <a:rPr lang="cs-CZ" b="1" dirty="0"/>
              <a:t>horniny </a:t>
            </a:r>
            <a:r>
              <a:rPr lang="cs-CZ" b="1" dirty="0" smtClean="0"/>
              <a:t>výlevné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Vznikly utuhnutím lávy na zemském povrchu nebo těsně pod ním</a:t>
            </a:r>
          </a:p>
          <a:p>
            <a:endParaRPr lang="cs-CZ" sz="2800" dirty="0" smtClean="0"/>
          </a:p>
          <a:p>
            <a:r>
              <a:rPr lang="cs-CZ" sz="2800" dirty="0" smtClean="0"/>
              <a:t>Jemnozrnné, často obsahují dutinky nebo póry po úniku sopečných plynů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505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Čedič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Šedočerná barva</a:t>
            </a:r>
          </a:p>
          <a:p>
            <a:endParaRPr lang="cs-CZ" sz="2800" dirty="0" smtClean="0"/>
          </a:p>
          <a:p>
            <a:r>
              <a:rPr lang="cs-CZ" sz="2800" dirty="0" smtClean="0"/>
              <a:t>Typická </a:t>
            </a:r>
            <a:r>
              <a:rPr lang="cs-CZ" sz="2800" dirty="0" smtClean="0"/>
              <a:t>vlastnost je sloupcovitá odlučnost </a:t>
            </a:r>
          </a:p>
          <a:p>
            <a:r>
              <a:rPr lang="cs-CZ" sz="2800" dirty="0" smtClean="0"/>
              <a:t>Tvoří šestiboké sloupce připomínající píšťaly varhan – kamenné varhany</a:t>
            </a:r>
            <a:endParaRPr lang="cs-CZ" sz="2800" dirty="0"/>
          </a:p>
        </p:txBody>
      </p:sp>
      <p:pic>
        <p:nvPicPr>
          <p:cNvPr id="4" name="Picture 2" descr="Soubor:BasaltUSGO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86833"/>
            <a:ext cx="3429000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44208" y="63813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153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Čedič – kamenné varhany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Soubor:Panska skal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64804"/>
            <a:ext cx="6611888" cy="495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00392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8920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Čedič – kamenné varhany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Soubor:Giants-causeway-in-irelan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28800"/>
            <a:ext cx="6755904" cy="50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99512" y="6093296"/>
            <a:ext cx="94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774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Znělec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Šedá až šedozelená barva</a:t>
            </a:r>
          </a:p>
          <a:p>
            <a:r>
              <a:rPr lang="cs-CZ" sz="2800" dirty="0" smtClean="0"/>
              <a:t>při </a:t>
            </a:r>
            <a:r>
              <a:rPr lang="cs-CZ" sz="2800" dirty="0"/>
              <a:t>úderu znělcové kameny vydávají znělý </a:t>
            </a:r>
            <a:r>
              <a:rPr lang="cs-CZ" sz="2800" dirty="0" smtClean="0"/>
              <a:t>zvuk </a:t>
            </a:r>
          </a:p>
          <a:p>
            <a:r>
              <a:rPr lang="cs-CZ" sz="2800" dirty="0" smtClean="0"/>
              <a:t>Použití: výroba </a:t>
            </a:r>
            <a:r>
              <a:rPr lang="cs-CZ" sz="2800" dirty="0"/>
              <a:t>dlažby, </a:t>
            </a:r>
            <a:r>
              <a:rPr lang="cs-CZ" sz="2800" dirty="0" smtClean="0"/>
              <a:t>skla</a:t>
            </a:r>
            <a:endParaRPr lang="cs-CZ" sz="2800" dirty="0"/>
          </a:p>
        </p:txBody>
      </p:sp>
      <p:pic>
        <p:nvPicPr>
          <p:cNvPr id="8194" name="Picture 2" descr="Soubor:Aegirine-phonolite2-2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2177" y="3140968"/>
            <a:ext cx="4839494" cy="3871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28384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972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1) Jaký je rozdíl mezi nerostem a horninou?</a:t>
            </a:r>
          </a:p>
          <a:p>
            <a:r>
              <a:rPr lang="cs-CZ" dirty="0" smtClean="0"/>
              <a:t>2) Jaký je rozdíl mezi hlubinnými a výlevnými horninami?</a:t>
            </a:r>
          </a:p>
          <a:p>
            <a:r>
              <a:rPr lang="cs-CZ" dirty="0" smtClean="0"/>
              <a:t>3) K čemu se používá žula?</a:t>
            </a:r>
          </a:p>
          <a:p>
            <a:r>
              <a:rPr lang="cs-CZ" dirty="0" smtClean="0"/>
              <a:t>4) Která hornina tvoří tzv. kamenné varhany?</a:t>
            </a:r>
          </a:p>
          <a:p>
            <a:r>
              <a:rPr lang="cs-CZ" dirty="0" smtClean="0"/>
              <a:t>5) Podle čeho je pojmenovaný znělec?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200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dirty="0"/>
              <a:t>) Nerost je stejnorodá látka, hornina je různorodá látka.</a:t>
            </a:r>
          </a:p>
          <a:p>
            <a:r>
              <a:rPr lang="cs-CZ" dirty="0"/>
              <a:t>2) Hlubinné vznikají hluboko pod zemským povrchem a jsou hrubozrnné, výlevné vznikají na zemském povrchu a jsou jemnozrnné.</a:t>
            </a:r>
          </a:p>
          <a:p>
            <a:r>
              <a:rPr lang="cs-CZ" dirty="0"/>
              <a:t>3) Dlažby, náhrobní kameny, obklady</a:t>
            </a:r>
          </a:p>
          <a:p>
            <a:r>
              <a:rPr lang="cs-CZ" dirty="0"/>
              <a:t>4) Čedič</a:t>
            </a:r>
          </a:p>
          <a:p>
            <a:r>
              <a:rPr lang="cs-CZ" dirty="0"/>
              <a:t>5) Podle toho, že když se do něj udeří, tak vydává znělý zvuk.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2545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Citace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5141168"/>
          </a:xfrm>
        </p:spPr>
        <p:txBody>
          <a:bodyPr>
            <a:normAutofit fontScale="40000" lnSpcReduction="20000"/>
          </a:bodyPr>
          <a:lstStyle/>
          <a:p>
            <a:r>
              <a:rPr lang="cs-CZ" sz="2900" dirty="0" smtClean="0"/>
              <a:t>Text: ZAPLETAL</a:t>
            </a:r>
            <a:r>
              <a:rPr lang="cs-CZ" sz="2900" dirty="0"/>
              <a:t>, Jan, et al. </a:t>
            </a:r>
            <a:r>
              <a:rPr lang="cs-CZ" sz="2900" i="1" dirty="0"/>
              <a:t>Přírodopis 9</a:t>
            </a:r>
            <a:r>
              <a:rPr lang="cs-CZ" sz="2900" dirty="0"/>
              <a:t>. Olomouc : </a:t>
            </a:r>
            <a:r>
              <a:rPr lang="cs-CZ" sz="2900" dirty="0" err="1"/>
              <a:t>Prodos</a:t>
            </a:r>
            <a:r>
              <a:rPr lang="cs-CZ" sz="2900" dirty="0"/>
              <a:t>, 2000. 95 s. ISBN 80-7230-069-5</a:t>
            </a:r>
            <a:r>
              <a:rPr lang="cs-CZ" sz="2900" dirty="0" smtClean="0"/>
              <a:t>.</a:t>
            </a:r>
          </a:p>
          <a:p>
            <a:endParaRPr lang="cs-CZ" sz="2900" dirty="0"/>
          </a:p>
          <a:p>
            <a:r>
              <a:rPr lang="cs-CZ" sz="2900" dirty="0" smtClean="0"/>
              <a:t>Obr. 1: Dlažební </a:t>
            </a:r>
            <a:r>
              <a:rPr lang="cs-CZ" sz="2900" dirty="0"/>
              <a:t>kostka. In </a:t>
            </a:r>
            <a:r>
              <a:rPr lang="cs-CZ" sz="2900" i="1" dirty="0" err="1"/>
              <a:t>Wikipedia</a:t>
            </a:r>
            <a:r>
              <a:rPr lang="cs-CZ" sz="2900" i="1" dirty="0"/>
              <a:t> : </a:t>
            </a:r>
            <a:r>
              <a:rPr lang="cs-CZ" sz="2900" i="1" dirty="0" err="1"/>
              <a:t>the</a:t>
            </a:r>
            <a:r>
              <a:rPr lang="cs-CZ" sz="2900" i="1" dirty="0"/>
              <a:t> free </a:t>
            </a:r>
            <a:r>
              <a:rPr lang="cs-CZ" sz="2900" i="1" dirty="0" err="1"/>
              <a:t>encyclopedia</a:t>
            </a:r>
            <a:r>
              <a:rPr lang="cs-CZ" sz="2900" dirty="0"/>
              <a:t> [online]. St. </a:t>
            </a:r>
            <a:r>
              <a:rPr lang="cs-CZ" sz="2900" dirty="0" err="1"/>
              <a:t>Petersburg</a:t>
            </a:r>
            <a:r>
              <a:rPr lang="cs-CZ" sz="2900" dirty="0"/>
              <a:t> (Florida) : </a:t>
            </a:r>
            <a:r>
              <a:rPr lang="cs-CZ" sz="2900" dirty="0" err="1"/>
              <a:t>Wikipedia</a:t>
            </a:r>
            <a:r>
              <a:rPr lang="cs-CZ" sz="2900" dirty="0"/>
              <a:t> </a:t>
            </a:r>
            <a:r>
              <a:rPr lang="cs-CZ" sz="2900" dirty="0" err="1"/>
              <a:t>Foundation</a:t>
            </a:r>
            <a:r>
              <a:rPr lang="cs-CZ" sz="2900" dirty="0"/>
              <a:t>, 9.2. 2007, last </a:t>
            </a:r>
            <a:r>
              <a:rPr lang="cs-CZ" sz="2900" dirty="0" err="1"/>
              <a:t>modified</a:t>
            </a:r>
            <a:r>
              <a:rPr lang="cs-CZ" sz="2900" dirty="0"/>
              <a:t> on 2.6. 2011 [cit. 2011-11-22]. Dostupné z WWW: &lt;http://cs.wikipedia.org/wiki/Dla%C5%BEebn%C3%AD_kostka&gt;.</a:t>
            </a:r>
            <a:endParaRPr lang="cs-CZ" sz="2900" dirty="0" smtClean="0"/>
          </a:p>
          <a:p>
            <a:r>
              <a:rPr lang="cs-CZ" sz="2900" dirty="0"/>
              <a:t>Obr. </a:t>
            </a:r>
            <a:r>
              <a:rPr lang="cs-CZ" sz="2900" dirty="0" smtClean="0"/>
              <a:t>2: Žula. </a:t>
            </a:r>
            <a:r>
              <a:rPr lang="cs-CZ" sz="2900" dirty="0"/>
              <a:t>In </a:t>
            </a:r>
            <a:r>
              <a:rPr lang="cs-CZ" sz="2900" i="1" dirty="0" err="1"/>
              <a:t>Wikipedia</a:t>
            </a:r>
            <a:r>
              <a:rPr lang="cs-CZ" sz="2900" i="1" dirty="0"/>
              <a:t> : </a:t>
            </a:r>
            <a:r>
              <a:rPr lang="cs-CZ" sz="2900" i="1" dirty="0" err="1"/>
              <a:t>the</a:t>
            </a:r>
            <a:r>
              <a:rPr lang="cs-CZ" sz="2900" i="1" dirty="0"/>
              <a:t> free </a:t>
            </a:r>
            <a:r>
              <a:rPr lang="cs-CZ" sz="2900" i="1" dirty="0" err="1"/>
              <a:t>encyclopedia</a:t>
            </a:r>
            <a:r>
              <a:rPr lang="cs-CZ" sz="2900" dirty="0"/>
              <a:t> [online]. St. </a:t>
            </a:r>
            <a:r>
              <a:rPr lang="cs-CZ" sz="2900" dirty="0" err="1"/>
              <a:t>Petersburg</a:t>
            </a:r>
            <a:r>
              <a:rPr lang="cs-CZ" sz="2900" dirty="0"/>
              <a:t> (Florida) : </a:t>
            </a:r>
            <a:r>
              <a:rPr lang="cs-CZ" sz="2900" dirty="0" err="1"/>
              <a:t>Wikipedia</a:t>
            </a:r>
            <a:r>
              <a:rPr lang="cs-CZ" sz="2900" dirty="0"/>
              <a:t> </a:t>
            </a:r>
            <a:r>
              <a:rPr lang="cs-CZ" sz="2900" dirty="0" err="1"/>
              <a:t>Foundation</a:t>
            </a:r>
            <a:r>
              <a:rPr lang="cs-CZ" sz="2900" dirty="0"/>
              <a:t>, 2.12. 2005, last </a:t>
            </a:r>
            <a:r>
              <a:rPr lang="cs-CZ" sz="2900" dirty="0" err="1"/>
              <a:t>modified</a:t>
            </a:r>
            <a:r>
              <a:rPr lang="cs-CZ" sz="2900" dirty="0"/>
              <a:t> on 17.10. 2011 [cit. 2011-11-22]. Dostupné z WWW: &lt;http://cs.wikipedia.org/wiki/%C5%BDula&gt;.</a:t>
            </a:r>
          </a:p>
          <a:p>
            <a:r>
              <a:rPr lang="cs-CZ" sz="2900" dirty="0"/>
              <a:t>Obr. </a:t>
            </a:r>
            <a:r>
              <a:rPr lang="cs-CZ" sz="2900" dirty="0" smtClean="0"/>
              <a:t>3: Žula. In </a:t>
            </a:r>
            <a:r>
              <a:rPr lang="cs-CZ" sz="2900" i="1" dirty="0" err="1" smtClean="0"/>
              <a:t>Wikipedia</a:t>
            </a:r>
            <a:r>
              <a:rPr lang="cs-CZ" sz="2900" i="1" dirty="0" smtClean="0"/>
              <a:t> : </a:t>
            </a:r>
            <a:r>
              <a:rPr lang="cs-CZ" sz="2900" i="1" dirty="0" err="1" smtClean="0"/>
              <a:t>the</a:t>
            </a:r>
            <a:r>
              <a:rPr lang="cs-CZ" sz="2900" i="1" dirty="0" smtClean="0"/>
              <a:t> free </a:t>
            </a:r>
            <a:r>
              <a:rPr lang="cs-CZ" sz="2900" i="1" dirty="0" err="1" smtClean="0"/>
              <a:t>encyclopedia</a:t>
            </a:r>
            <a:r>
              <a:rPr lang="cs-CZ" sz="2900" dirty="0" smtClean="0"/>
              <a:t> [online]. St. </a:t>
            </a:r>
            <a:r>
              <a:rPr lang="cs-CZ" sz="2900" dirty="0" err="1" smtClean="0"/>
              <a:t>Petersburg</a:t>
            </a:r>
            <a:r>
              <a:rPr lang="cs-CZ" sz="2900" dirty="0" smtClean="0"/>
              <a:t> (Florida) : </a:t>
            </a:r>
            <a:r>
              <a:rPr lang="cs-CZ" sz="2900" dirty="0" err="1" smtClean="0"/>
              <a:t>Wikipedia</a:t>
            </a:r>
            <a:r>
              <a:rPr lang="cs-CZ" sz="2900" dirty="0" smtClean="0"/>
              <a:t> </a:t>
            </a:r>
            <a:r>
              <a:rPr lang="cs-CZ" sz="2900" dirty="0" err="1" smtClean="0"/>
              <a:t>Foundation</a:t>
            </a:r>
            <a:r>
              <a:rPr lang="cs-CZ" sz="2900" dirty="0" smtClean="0"/>
              <a:t>, 2.12. 2005, last </a:t>
            </a:r>
            <a:r>
              <a:rPr lang="cs-CZ" sz="2900" dirty="0" err="1" smtClean="0"/>
              <a:t>modified</a:t>
            </a:r>
            <a:r>
              <a:rPr lang="cs-CZ" sz="2900" dirty="0" smtClean="0"/>
              <a:t> on 17.10. 2011 [cit. 2011-11-22]. Dostupné z WWW: &lt;http://cs.wikipedia.org/wiki/%C5%BDula&gt;.</a:t>
            </a:r>
          </a:p>
          <a:p>
            <a:r>
              <a:rPr lang="cs-CZ" sz="2900" dirty="0" smtClean="0"/>
              <a:t>Obr. 4: Žula. In </a:t>
            </a:r>
            <a:r>
              <a:rPr lang="cs-CZ" sz="2900" i="1" dirty="0" err="1" smtClean="0"/>
              <a:t>Wikipedia</a:t>
            </a:r>
            <a:r>
              <a:rPr lang="cs-CZ" sz="2900" i="1" dirty="0" smtClean="0"/>
              <a:t> : </a:t>
            </a:r>
            <a:r>
              <a:rPr lang="cs-CZ" sz="2900" i="1" dirty="0" err="1" smtClean="0"/>
              <a:t>the</a:t>
            </a:r>
            <a:r>
              <a:rPr lang="cs-CZ" sz="2900" i="1" dirty="0" smtClean="0"/>
              <a:t> free </a:t>
            </a:r>
            <a:r>
              <a:rPr lang="cs-CZ" sz="2900" i="1" dirty="0" err="1" smtClean="0"/>
              <a:t>encyclopedia</a:t>
            </a:r>
            <a:r>
              <a:rPr lang="cs-CZ" sz="2900" dirty="0" smtClean="0"/>
              <a:t> [online]. St. </a:t>
            </a:r>
            <a:r>
              <a:rPr lang="cs-CZ" sz="2900" dirty="0" err="1" smtClean="0"/>
              <a:t>Petersburg</a:t>
            </a:r>
            <a:r>
              <a:rPr lang="cs-CZ" sz="2900" dirty="0" smtClean="0"/>
              <a:t> (Florida) : </a:t>
            </a:r>
            <a:r>
              <a:rPr lang="cs-CZ" sz="2900" dirty="0" err="1" smtClean="0"/>
              <a:t>Wikipedia</a:t>
            </a:r>
            <a:r>
              <a:rPr lang="cs-CZ" sz="2900" dirty="0" smtClean="0"/>
              <a:t> </a:t>
            </a:r>
            <a:r>
              <a:rPr lang="cs-CZ" sz="2900" dirty="0" err="1" smtClean="0"/>
              <a:t>Foundation</a:t>
            </a:r>
            <a:r>
              <a:rPr lang="cs-CZ" sz="2900" dirty="0" smtClean="0"/>
              <a:t>, 2.12. 2005, last </a:t>
            </a:r>
            <a:r>
              <a:rPr lang="cs-CZ" sz="2900" dirty="0" err="1" smtClean="0"/>
              <a:t>modified</a:t>
            </a:r>
            <a:r>
              <a:rPr lang="cs-CZ" sz="2900" dirty="0" smtClean="0"/>
              <a:t> on 17.10. 2011 [cit. 2011-11-22]. Dostupné z WWW: &lt;http://cs.wikipedia.org/wiki/%C5%BDula&gt;.</a:t>
            </a:r>
          </a:p>
          <a:p>
            <a:r>
              <a:rPr lang="cs-CZ" sz="2900" dirty="0" smtClean="0"/>
              <a:t>Obr. 5: Gabro. In </a:t>
            </a:r>
            <a:r>
              <a:rPr lang="cs-CZ" sz="2900" i="1" dirty="0" err="1" smtClean="0"/>
              <a:t>Wikipedia</a:t>
            </a:r>
            <a:r>
              <a:rPr lang="cs-CZ" sz="2900" i="1" dirty="0" smtClean="0"/>
              <a:t> : </a:t>
            </a:r>
            <a:r>
              <a:rPr lang="cs-CZ" sz="2900" i="1" dirty="0" err="1" smtClean="0"/>
              <a:t>the</a:t>
            </a:r>
            <a:r>
              <a:rPr lang="cs-CZ" sz="2900" i="1" dirty="0" smtClean="0"/>
              <a:t> free </a:t>
            </a:r>
            <a:r>
              <a:rPr lang="cs-CZ" sz="2900" i="1" dirty="0" err="1" smtClean="0"/>
              <a:t>encyclopedia</a:t>
            </a:r>
            <a:r>
              <a:rPr lang="cs-CZ" sz="2900" dirty="0" smtClean="0"/>
              <a:t> [online]. St. </a:t>
            </a:r>
            <a:r>
              <a:rPr lang="cs-CZ" sz="2900" dirty="0" err="1" smtClean="0"/>
              <a:t>Petersburg</a:t>
            </a:r>
            <a:r>
              <a:rPr lang="cs-CZ" sz="2900" dirty="0" smtClean="0"/>
              <a:t> (Florida) : </a:t>
            </a:r>
            <a:r>
              <a:rPr lang="cs-CZ" sz="2900" dirty="0" err="1" smtClean="0"/>
              <a:t>Wikipedia</a:t>
            </a:r>
            <a:r>
              <a:rPr lang="cs-CZ" sz="2900" dirty="0" smtClean="0"/>
              <a:t> </a:t>
            </a:r>
            <a:r>
              <a:rPr lang="cs-CZ" sz="2900" dirty="0" err="1" smtClean="0"/>
              <a:t>Foundation</a:t>
            </a:r>
            <a:r>
              <a:rPr lang="cs-CZ" sz="2900" dirty="0" smtClean="0"/>
              <a:t>, 22.1. 2006, last </a:t>
            </a:r>
            <a:r>
              <a:rPr lang="cs-CZ" sz="2900" dirty="0" err="1" smtClean="0"/>
              <a:t>modified</a:t>
            </a:r>
            <a:r>
              <a:rPr lang="cs-CZ" sz="2900" dirty="0" smtClean="0"/>
              <a:t> on 20.11. 2011 [cit. 2011-11-22]. Dostupné z WWW: &lt;http://cs.wikipedia.org/wiki/Gabro&gt;.</a:t>
            </a:r>
          </a:p>
          <a:p>
            <a:r>
              <a:rPr lang="cs-CZ" sz="2900" dirty="0" smtClean="0"/>
              <a:t>Obr</a:t>
            </a:r>
            <a:r>
              <a:rPr lang="cs-CZ" sz="2900" dirty="0"/>
              <a:t>. </a:t>
            </a:r>
            <a:r>
              <a:rPr lang="cs-CZ" sz="2900" dirty="0" smtClean="0"/>
              <a:t>6: </a:t>
            </a:r>
            <a:r>
              <a:rPr lang="cs-CZ" sz="2900" dirty="0"/>
              <a:t>Gabro. In </a:t>
            </a:r>
            <a:r>
              <a:rPr lang="cs-CZ" sz="2900" i="1" dirty="0" err="1"/>
              <a:t>Wikipedia</a:t>
            </a:r>
            <a:r>
              <a:rPr lang="cs-CZ" sz="2900" i="1" dirty="0"/>
              <a:t> : </a:t>
            </a:r>
            <a:r>
              <a:rPr lang="cs-CZ" sz="2900" i="1" dirty="0" err="1"/>
              <a:t>the</a:t>
            </a:r>
            <a:r>
              <a:rPr lang="cs-CZ" sz="2900" i="1" dirty="0"/>
              <a:t> free </a:t>
            </a:r>
            <a:r>
              <a:rPr lang="cs-CZ" sz="2900" i="1" dirty="0" err="1"/>
              <a:t>encyclopedia</a:t>
            </a:r>
            <a:r>
              <a:rPr lang="cs-CZ" sz="2900" dirty="0"/>
              <a:t> [online]. St. </a:t>
            </a:r>
            <a:r>
              <a:rPr lang="cs-CZ" sz="2900" dirty="0" err="1"/>
              <a:t>Petersburg</a:t>
            </a:r>
            <a:r>
              <a:rPr lang="cs-CZ" sz="2900" dirty="0"/>
              <a:t> (Florida) : </a:t>
            </a:r>
            <a:r>
              <a:rPr lang="cs-CZ" sz="2900" dirty="0" err="1"/>
              <a:t>Wikipedia</a:t>
            </a:r>
            <a:r>
              <a:rPr lang="cs-CZ" sz="2900" dirty="0"/>
              <a:t> </a:t>
            </a:r>
            <a:r>
              <a:rPr lang="cs-CZ" sz="2900" dirty="0" err="1"/>
              <a:t>Foundation</a:t>
            </a:r>
            <a:r>
              <a:rPr lang="cs-CZ" sz="2900" dirty="0"/>
              <a:t>, 22.1. 2006, last </a:t>
            </a:r>
            <a:r>
              <a:rPr lang="cs-CZ" sz="2900" dirty="0" err="1"/>
              <a:t>modified</a:t>
            </a:r>
            <a:r>
              <a:rPr lang="cs-CZ" sz="2900" dirty="0"/>
              <a:t> on 20.11. 2011 [cit. 2011-11-22]. Dostupné z WWW: &lt;http://cs.wikipedia.org/wiki/Gabro&gt;.</a:t>
            </a:r>
          </a:p>
          <a:p>
            <a:r>
              <a:rPr lang="cs-CZ" sz="2900" dirty="0"/>
              <a:t>Obr. </a:t>
            </a:r>
            <a:r>
              <a:rPr lang="cs-CZ" sz="2900" dirty="0" smtClean="0"/>
              <a:t>7: Čedič. </a:t>
            </a:r>
            <a:r>
              <a:rPr lang="cs-CZ" sz="2900" dirty="0"/>
              <a:t>In </a:t>
            </a:r>
            <a:r>
              <a:rPr lang="cs-CZ" sz="2900" i="1" dirty="0" err="1"/>
              <a:t>Wikipedia</a:t>
            </a:r>
            <a:r>
              <a:rPr lang="cs-CZ" sz="2900" i="1" dirty="0"/>
              <a:t> : </a:t>
            </a:r>
            <a:r>
              <a:rPr lang="cs-CZ" sz="2900" i="1" dirty="0" err="1"/>
              <a:t>the</a:t>
            </a:r>
            <a:r>
              <a:rPr lang="cs-CZ" sz="2900" i="1" dirty="0"/>
              <a:t> free </a:t>
            </a:r>
            <a:r>
              <a:rPr lang="cs-CZ" sz="2900" i="1" dirty="0" err="1"/>
              <a:t>encyclopedia</a:t>
            </a:r>
            <a:r>
              <a:rPr lang="cs-CZ" sz="2900" dirty="0"/>
              <a:t> [online]. St. </a:t>
            </a:r>
            <a:r>
              <a:rPr lang="cs-CZ" sz="2900" dirty="0" err="1"/>
              <a:t>Petersburg</a:t>
            </a:r>
            <a:r>
              <a:rPr lang="cs-CZ" sz="2900" dirty="0"/>
              <a:t> (Florida) : </a:t>
            </a:r>
            <a:r>
              <a:rPr lang="cs-CZ" sz="2900" dirty="0" err="1"/>
              <a:t>Wikipedia</a:t>
            </a:r>
            <a:r>
              <a:rPr lang="cs-CZ" sz="2900" dirty="0"/>
              <a:t> </a:t>
            </a:r>
            <a:r>
              <a:rPr lang="cs-CZ" sz="2900" dirty="0" err="1"/>
              <a:t>Foundation</a:t>
            </a:r>
            <a:r>
              <a:rPr lang="cs-CZ" sz="2900" dirty="0"/>
              <a:t>, 1.12. 2005, last </a:t>
            </a:r>
            <a:r>
              <a:rPr lang="cs-CZ" sz="2900" dirty="0" err="1"/>
              <a:t>modified</a:t>
            </a:r>
            <a:r>
              <a:rPr lang="cs-CZ" sz="2900" dirty="0"/>
              <a:t> on 31.7.2011 [cit. 2011-11-22]. Dostupné z WWW: &lt;http://cs.wikipedia.org/wiki/%C4%8Cedi%C4%8D&gt;.</a:t>
            </a:r>
          </a:p>
          <a:p>
            <a:r>
              <a:rPr lang="cs-CZ" sz="2900" dirty="0" smtClean="0"/>
              <a:t>Obr.8: </a:t>
            </a:r>
            <a:r>
              <a:rPr lang="cs-CZ" sz="2900" dirty="0"/>
              <a:t>Čedič. In </a:t>
            </a:r>
            <a:r>
              <a:rPr lang="cs-CZ" sz="2900" i="1" dirty="0" err="1"/>
              <a:t>Wikipedia</a:t>
            </a:r>
            <a:r>
              <a:rPr lang="cs-CZ" sz="2900" i="1" dirty="0"/>
              <a:t> : </a:t>
            </a:r>
            <a:r>
              <a:rPr lang="cs-CZ" sz="2900" i="1" dirty="0" err="1"/>
              <a:t>the</a:t>
            </a:r>
            <a:r>
              <a:rPr lang="cs-CZ" sz="2900" i="1" dirty="0"/>
              <a:t> free </a:t>
            </a:r>
            <a:r>
              <a:rPr lang="cs-CZ" sz="2900" i="1" dirty="0" err="1"/>
              <a:t>encyclopedia</a:t>
            </a:r>
            <a:r>
              <a:rPr lang="cs-CZ" sz="2900" dirty="0"/>
              <a:t> [online]. St. </a:t>
            </a:r>
            <a:r>
              <a:rPr lang="cs-CZ" sz="2900" dirty="0" err="1"/>
              <a:t>Petersburg</a:t>
            </a:r>
            <a:r>
              <a:rPr lang="cs-CZ" sz="2900" dirty="0"/>
              <a:t> (Florida) : </a:t>
            </a:r>
            <a:r>
              <a:rPr lang="cs-CZ" sz="2900" dirty="0" err="1"/>
              <a:t>Wikipedia</a:t>
            </a:r>
            <a:r>
              <a:rPr lang="cs-CZ" sz="2900" dirty="0"/>
              <a:t> </a:t>
            </a:r>
            <a:r>
              <a:rPr lang="cs-CZ" sz="2900" dirty="0" err="1"/>
              <a:t>Foundation</a:t>
            </a:r>
            <a:r>
              <a:rPr lang="cs-CZ" sz="2900" dirty="0"/>
              <a:t>, 1.12. 2005, last </a:t>
            </a:r>
            <a:r>
              <a:rPr lang="cs-CZ" sz="2900" dirty="0" err="1"/>
              <a:t>modified</a:t>
            </a:r>
            <a:r>
              <a:rPr lang="cs-CZ" sz="2900" dirty="0"/>
              <a:t> on 31.7.2011 [cit. 2011-11-22]. Dostupné z WWW: &lt;http://cs.wikipedia.org/wiki/%C4%8Cedi%C4%8D&gt;.</a:t>
            </a:r>
          </a:p>
          <a:p>
            <a:r>
              <a:rPr lang="cs-CZ" sz="2900" dirty="0"/>
              <a:t>Obr. </a:t>
            </a:r>
            <a:r>
              <a:rPr lang="cs-CZ" sz="2900" dirty="0" smtClean="0"/>
              <a:t>9: </a:t>
            </a:r>
            <a:r>
              <a:rPr lang="cs-CZ" sz="2900" dirty="0"/>
              <a:t>Čedič. In </a:t>
            </a:r>
            <a:r>
              <a:rPr lang="cs-CZ" sz="2900" i="1" dirty="0" err="1"/>
              <a:t>Wikipedia</a:t>
            </a:r>
            <a:r>
              <a:rPr lang="cs-CZ" sz="2900" i="1" dirty="0"/>
              <a:t> : </a:t>
            </a:r>
            <a:r>
              <a:rPr lang="cs-CZ" sz="2900" i="1" dirty="0" err="1"/>
              <a:t>the</a:t>
            </a:r>
            <a:r>
              <a:rPr lang="cs-CZ" sz="2900" i="1" dirty="0"/>
              <a:t> free </a:t>
            </a:r>
            <a:r>
              <a:rPr lang="cs-CZ" sz="2900" i="1" dirty="0" err="1"/>
              <a:t>encyclopedia</a:t>
            </a:r>
            <a:r>
              <a:rPr lang="cs-CZ" sz="2900" dirty="0"/>
              <a:t> [online]. St. </a:t>
            </a:r>
            <a:r>
              <a:rPr lang="cs-CZ" sz="2900" dirty="0" err="1"/>
              <a:t>Petersburg</a:t>
            </a:r>
            <a:r>
              <a:rPr lang="cs-CZ" sz="2900" dirty="0"/>
              <a:t> (Florida) : </a:t>
            </a:r>
            <a:r>
              <a:rPr lang="cs-CZ" sz="2900" dirty="0" err="1"/>
              <a:t>Wikipedia</a:t>
            </a:r>
            <a:r>
              <a:rPr lang="cs-CZ" sz="2900" dirty="0"/>
              <a:t> </a:t>
            </a:r>
            <a:r>
              <a:rPr lang="cs-CZ" sz="2900" dirty="0" err="1"/>
              <a:t>Foundation</a:t>
            </a:r>
            <a:r>
              <a:rPr lang="cs-CZ" sz="2900" dirty="0"/>
              <a:t>, 1.12. 2005, last </a:t>
            </a:r>
            <a:r>
              <a:rPr lang="cs-CZ" sz="2900" dirty="0" err="1"/>
              <a:t>modified</a:t>
            </a:r>
            <a:r>
              <a:rPr lang="cs-CZ" sz="2900" dirty="0"/>
              <a:t> on 31.7.2011 [cit. 2011-11-22]. Dostupné z WWW: &lt;http://cs.wikipedia.org/wiki/%C4%8Cedi%C4%8D&gt;.</a:t>
            </a:r>
          </a:p>
          <a:p>
            <a:r>
              <a:rPr lang="cs-CZ" sz="2900" dirty="0"/>
              <a:t>Obr. </a:t>
            </a:r>
            <a:r>
              <a:rPr lang="cs-CZ" sz="2900" dirty="0" smtClean="0"/>
              <a:t>10: Znělec</a:t>
            </a:r>
            <a:r>
              <a:rPr lang="cs-CZ" sz="2900" dirty="0"/>
              <a:t>. In </a:t>
            </a:r>
            <a:r>
              <a:rPr lang="cs-CZ" sz="2900" i="1" dirty="0" err="1"/>
              <a:t>Wikipedia</a:t>
            </a:r>
            <a:r>
              <a:rPr lang="cs-CZ" sz="2900" i="1" dirty="0"/>
              <a:t> : </a:t>
            </a:r>
            <a:r>
              <a:rPr lang="cs-CZ" sz="2900" i="1" dirty="0" err="1"/>
              <a:t>the</a:t>
            </a:r>
            <a:r>
              <a:rPr lang="cs-CZ" sz="2900" i="1" dirty="0"/>
              <a:t> free </a:t>
            </a:r>
            <a:r>
              <a:rPr lang="cs-CZ" sz="2900" i="1" dirty="0" err="1"/>
              <a:t>encyclopedia</a:t>
            </a:r>
            <a:r>
              <a:rPr lang="cs-CZ" sz="2900" dirty="0"/>
              <a:t> [online]. St. </a:t>
            </a:r>
            <a:r>
              <a:rPr lang="cs-CZ" sz="2900" dirty="0" err="1"/>
              <a:t>Petersburg</a:t>
            </a:r>
            <a:r>
              <a:rPr lang="cs-CZ" sz="2900" dirty="0"/>
              <a:t> (Florida) : </a:t>
            </a:r>
            <a:r>
              <a:rPr lang="cs-CZ" sz="2900" dirty="0" err="1"/>
              <a:t>Wikipedia</a:t>
            </a:r>
            <a:r>
              <a:rPr lang="cs-CZ" sz="2900" dirty="0"/>
              <a:t> </a:t>
            </a:r>
            <a:r>
              <a:rPr lang="cs-CZ" sz="2900" dirty="0" err="1"/>
              <a:t>Foundation</a:t>
            </a:r>
            <a:r>
              <a:rPr lang="cs-CZ" sz="2900" dirty="0"/>
              <a:t>, 29.8. 2006, last </a:t>
            </a:r>
            <a:r>
              <a:rPr lang="cs-CZ" sz="2900" dirty="0" err="1"/>
              <a:t>modified</a:t>
            </a:r>
            <a:r>
              <a:rPr lang="cs-CZ" sz="2900" dirty="0"/>
              <a:t> on 8. 11. 2011 [cit. 2011-11-22]. Dostupné z WWW: &lt;http://cs.wikipedia.org/wiki/Zn%C4%9Blec&gt;.</a:t>
            </a:r>
          </a:p>
          <a:p>
            <a:endParaRPr lang="cs-CZ" sz="29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174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249</TotalTime>
  <Words>412</Words>
  <Application>Microsoft Office PowerPoint</Application>
  <PresentationFormat>Předvádění na obrazovce (4:3)</PresentationFormat>
  <Paragraphs>100</Paragraphs>
  <Slides>16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Přehlednost</vt:lpstr>
      <vt:lpstr>Snímek 1</vt:lpstr>
      <vt:lpstr>Anotace</vt:lpstr>
      <vt:lpstr>Horniny</vt:lpstr>
      <vt:lpstr>I. Vyvřelé horniny</vt:lpstr>
      <vt:lpstr>1)Vyvřelé horniny hlubinné</vt:lpstr>
      <vt:lpstr>Žula </vt:lpstr>
      <vt:lpstr>Žula</vt:lpstr>
      <vt:lpstr>Gabro</vt:lpstr>
      <vt:lpstr>2)Vyvřelé horniny výlevné</vt:lpstr>
      <vt:lpstr>Čedič</vt:lpstr>
      <vt:lpstr>Čedič – kamenné varhany</vt:lpstr>
      <vt:lpstr>Čedič – kamenné varhany</vt:lpstr>
      <vt:lpstr>Znělec</vt:lpstr>
      <vt:lpstr>Otázky </vt:lpstr>
      <vt:lpstr>Odpovědi</vt:lpstr>
      <vt:lpstr>Citace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expert</cp:lastModifiedBy>
  <cp:revision>21</cp:revision>
  <dcterms:created xsi:type="dcterms:W3CDTF">2011-11-21T21:55:22Z</dcterms:created>
  <dcterms:modified xsi:type="dcterms:W3CDTF">2012-08-26T09:25:39Z</dcterms:modified>
</cp:coreProperties>
</file>