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handoutMasterIdLst>
    <p:handoutMasterId r:id="rId16"/>
  </p:handoutMasterIdLst>
  <p:sldIdLst>
    <p:sldId id="263" r:id="rId2"/>
    <p:sldId id="265" r:id="rId3"/>
    <p:sldId id="264" r:id="rId4"/>
    <p:sldId id="257" r:id="rId5"/>
    <p:sldId id="258" r:id="rId6"/>
    <p:sldId id="260" r:id="rId7"/>
    <p:sldId id="261" r:id="rId8"/>
    <p:sldId id="262" r:id="rId9"/>
    <p:sldId id="268" r:id="rId10"/>
    <p:sldId id="266" r:id="rId11"/>
    <p:sldId id="267" r:id="rId12"/>
    <p:sldId id="269" r:id="rId13"/>
    <p:sldId id="270" r:id="rId14"/>
    <p:sldId id="25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595" autoAdjust="0"/>
  </p:normalViewPr>
  <p:slideViewPr>
    <p:cSldViewPr>
      <p:cViewPr varScale="1">
        <p:scale>
          <a:sx n="103" d="100"/>
          <a:sy n="103" d="100"/>
        </p:scale>
        <p:origin x="-204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3" d="100"/>
          <a:sy n="53" d="100"/>
        </p:scale>
        <p:origin x="-1086" y="-96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BDCB01-6EC8-47DB-AADF-3DE9F6F03D4A}" type="datetimeFigureOut">
              <a:rPr lang="cs-CZ" smtClean="0"/>
              <a:pPr/>
              <a:t>27.8.2012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6E333D-B76B-4D8B-9A64-930693C24C2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27.8.2012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27.8.2012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wmf"/><Relationship Id="rId4" Type="http://schemas.openxmlformats.org/officeDocument/2006/relationships/image" Target="../media/image21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18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openxmlformats.org/officeDocument/2006/relationships/image" Target="../media/image26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png"/><Relationship Id="rId5" Type="http://schemas.openxmlformats.org/officeDocument/2006/relationships/image" Target="../media/image8.jpeg"/><Relationship Id="rId4" Type="http://schemas.openxmlformats.org/officeDocument/2006/relationships/image" Target="../media/image19.wmf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amezelenou.cz/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3/36/Zelen%C3%BD_pan%C3%A1%C4%8Dek_2.jpg/220px-Zelen%C3%BD_pan%C3%A1%C4%8Dek_2.jpg" TargetMode="External"/><Relationship Id="rId3" Type="http://schemas.openxmlformats.org/officeDocument/2006/relationships/hyperlink" Target="http://www.dopravni-znaceni.eu/znacka/Stezka-pro-chodce/C07a/" TargetMode="External"/><Relationship Id="rId7" Type="http://schemas.openxmlformats.org/officeDocument/2006/relationships/hyperlink" Target="http://www.zavolantem.cz/data/dopravni-znacky/IP06.jpg" TargetMode="External"/><Relationship Id="rId2" Type="http://schemas.openxmlformats.org/officeDocument/2006/relationships/hyperlink" Target="http://www.dopravni-znaceni.eu/znacka/Stezka-pro-cklisty/C08a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zavolantem.cz/data/dopravni-znacky/C07b.jpg" TargetMode="External"/><Relationship Id="rId11" Type="http://schemas.openxmlformats.org/officeDocument/2006/relationships/hyperlink" Target="http://www.mamezelenou.cz/" TargetMode="External"/><Relationship Id="rId5" Type="http://schemas.openxmlformats.org/officeDocument/2006/relationships/hyperlink" Target="http://www.zavolantem.cz/data/dopravni-znacky/A11.jpg" TargetMode="External"/><Relationship Id="rId10" Type="http://schemas.openxmlformats.org/officeDocument/2006/relationships/hyperlink" Target="http://www.kubesova.cz/letni_rikanky" TargetMode="External"/><Relationship Id="rId4" Type="http://schemas.openxmlformats.org/officeDocument/2006/relationships/hyperlink" Target="http://www.zavolantem.cz/data/dopravni-znacky/A12.jpg" TargetMode="External"/><Relationship Id="rId9" Type="http://schemas.openxmlformats.org/officeDocument/2006/relationships/hyperlink" Target="http://www.pankuzel.cz/data/web/images/semafor-chodec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endParaRPr lang="cs-CZ" sz="2000" b="1" dirty="0" smtClean="0"/>
          </a:p>
          <a:p>
            <a:pPr>
              <a:buNone/>
            </a:pPr>
            <a:endParaRPr lang="cs-CZ" sz="2000" b="1" dirty="0" smtClean="0"/>
          </a:p>
          <a:p>
            <a:pPr>
              <a:buNone/>
            </a:pPr>
            <a:endParaRPr lang="cs-CZ" sz="2000" b="1" dirty="0" smtClean="0"/>
          </a:p>
          <a:p>
            <a:pPr>
              <a:buNone/>
            </a:pPr>
            <a:endParaRPr lang="cs-CZ" sz="2000" b="1" dirty="0" smtClean="0"/>
          </a:p>
          <a:p>
            <a:pPr>
              <a:buNone/>
            </a:pPr>
            <a:endParaRPr lang="cs-CZ" sz="2000" b="1" dirty="0" smtClean="0"/>
          </a:p>
          <a:p>
            <a:pPr>
              <a:buNone/>
            </a:pPr>
            <a:endParaRPr lang="cs-CZ" sz="2000" b="1" dirty="0" smtClean="0"/>
          </a:p>
          <a:p>
            <a:pPr>
              <a:buNone/>
            </a:pPr>
            <a:endParaRPr lang="cs-CZ" sz="2000" b="1" dirty="0" smtClean="0"/>
          </a:p>
          <a:p>
            <a:pPr>
              <a:buNone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      VY_32_INOVACE_01_DOPRAVNÍ  VÝCHOVA_ bezpečná cesta do školy (dopravní  značky)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>
              <a:buNone/>
            </a:pPr>
            <a:r>
              <a:rPr lang="cs-CZ" sz="2800" dirty="0" smtClean="0"/>
              <a:t>			AUTOR: </a:t>
            </a:r>
            <a:r>
              <a:rPr lang="cs-CZ" sz="2800" dirty="0" err="1" smtClean="0"/>
              <a:t>Mgr.Petra</a:t>
            </a:r>
            <a:r>
              <a:rPr lang="cs-CZ" sz="2800" dirty="0" smtClean="0"/>
              <a:t> </a:t>
            </a:r>
            <a:r>
              <a:rPr lang="cs-CZ" sz="2800" dirty="0" smtClean="0"/>
              <a:t>Kroupová</a:t>
            </a:r>
            <a:br>
              <a:rPr lang="cs-CZ" sz="2800" dirty="0" smtClean="0"/>
            </a:br>
            <a:r>
              <a:rPr lang="cs-CZ" sz="2800" dirty="0" smtClean="0"/>
              <a:t>		ŠKOLA: ZŠ SPECIÁLNÍ</a:t>
            </a:r>
            <a:endParaRPr lang="cs-CZ" sz="2800" b="1" dirty="0" smtClean="0"/>
          </a:p>
          <a:p>
            <a:pPr algn="ctr">
              <a:buNone/>
            </a:pPr>
            <a:endParaRPr lang="cs-CZ" dirty="0"/>
          </a:p>
        </p:txBody>
      </p:sp>
      <p:pic>
        <p:nvPicPr>
          <p:cNvPr id="4" name="Picture 2" descr="C:\Documents and Settings\muceb\Plocha\opvk_hor_zakladni_logolink_bar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32656"/>
            <a:ext cx="7704856" cy="104616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47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404664"/>
            <a:ext cx="7560840" cy="864096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971600" y="1628800"/>
            <a:ext cx="7704856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/>
            <a:r>
              <a:rPr lang="cs-CZ" sz="1600" b="1" dirty="0" smtClean="0">
                <a:latin typeface="Arial Narrow" pitchFamily="34" charset="0"/>
              </a:rPr>
              <a:t>Název materiálu: DOPRAVNÍ VÝCHOVA-dopravní značky</a:t>
            </a:r>
          </a:p>
          <a:p>
            <a:pPr fontAlgn="base"/>
            <a:r>
              <a:rPr lang="cs-CZ" sz="1600" b="1" dirty="0" smtClean="0">
                <a:latin typeface="Arial" pitchFamily="34" charset="0"/>
                <a:cs typeface="Arial" pitchFamily="34" charset="0"/>
              </a:rPr>
              <a:t>Vzdělávací oblast: Člověk a jeho svět</a:t>
            </a:r>
            <a:endParaRPr lang="cs-CZ" sz="1600" dirty="0" smtClean="0">
              <a:latin typeface="Arial Narrow" pitchFamily="34" charset="0"/>
            </a:endParaRPr>
          </a:p>
          <a:p>
            <a:pPr fontAlgn="base"/>
            <a:r>
              <a:rPr lang="cs-CZ" sz="1600" b="1" dirty="0" smtClean="0">
                <a:latin typeface="Arial Narrow" pitchFamily="34" charset="0"/>
              </a:rPr>
              <a:t>Anotace: Učební materiál je určen pro prvotní seznámení s dopravními značkami, je zaměřen především na žáka jako chodce (bezpečná cesta do školy). Žák se seznámí se základními druhy dopravních značek pomocí výkladu učitele a obrázků dopravních značek. Pozná nejzákladnější dopravní značky.  Určí správně barvy na semaforu pro chodce, uvědomí si nebezpečí při přecházení vozovky.</a:t>
            </a:r>
            <a:endParaRPr lang="cs-CZ" sz="1600" dirty="0" smtClean="0">
              <a:latin typeface="Arial Narrow" pitchFamily="34" charset="0"/>
            </a:endParaRPr>
          </a:p>
          <a:p>
            <a:pPr fontAlgn="base"/>
            <a:r>
              <a:rPr lang="cs-CZ" sz="1600" b="1" dirty="0" smtClean="0">
                <a:latin typeface="Arial Narrow" pitchFamily="34" charset="0"/>
              </a:rPr>
              <a:t>Autor: Mgr. Petra Kroupová</a:t>
            </a:r>
            <a:endParaRPr lang="cs-CZ" sz="1600" dirty="0" smtClean="0">
              <a:latin typeface="Arial Narrow" pitchFamily="34" charset="0"/>
            </a:endParaRPr>
          </a:p>
          <a:p>
            <a:pPr fontAlgn="base"/>
            <a:r>
              <a:rPr lang="cs-CZ" sz="1600" b="1" dirty="0" smtClean="0">
                <a:latin typeface="Arial Narrow" pitchFamily="34" charset="0"/>
              </a:rPr>
              <a:t>Jazyk: čeština</a:t>
            </a:r>
            <a:endParaRPr lang="cs-CZ" sz="1600" dirty="0" smtClean="0">
              <a:latin typeface="Arial Narrow" pitchFamily="34" charset="0"/>
            </a:endParaRPr>
          </a:p>
          <a:p>
            <a:pPr fontAlgn="base"/>
            <a:r>
              <a:rPr lang="cs-CZ" sz="1600" b="1" dirty="0" smtClean="0">
                <a:latin typeface="Arial Narrow" pitchFamily="34" charset="0"/>
              </a:rPr>
              <a:t>Očekávaný výstup: Žák by měl rozlišit dopravní značky pomocí obrázkového materiálu. Bezpečně přejít vozovku.</a:t>
            </a:r>
            <a:endParaRPr lang="cs-CZ" sz="1600" dirty="0" smtClean="0">
              <a:latin typeface="Arial Narrow" pitchFamily="34" charset="0"/>
            </a:endParaRPr>
          </a:p>
          <a:p>
            <a:pPr fontAlgn="base"/>
            <a:r>
              <a:rPr lang="cs-CZ" sz="1600" b="1" dirty="0" smtClean="0">
                <a:latin typeface="Arial Narrow" pitchFamily="34" charset="0"/>
              </a:rPr>
              <a:t>Speciální vzdělávací potřeby: LMP</a:t>
            </a:r>
            <a:endParaRPr lang="cs-CZ" sz="1600" dirty="0" smtClean="0">
              <a:latin typeface="Arial Narrow" pitchFamily="34" charset="0"/>
            </a:endParaRPr>
          </a:p>
          <a:p>
            <a:pPr fontAlgn="base"/>
            <a:r>
              <a:rPr lang="cs-CZ" sz="1600" b="1" dirty="0" smtClean="0">
                <a:latin typeface="Arial Narrow" pitchFamily="34" charset="0"/>
              </a:rPr>
              <a:t>Klíčová slova:  dopravní značky výstražné,příkazové, zákazové, informativní, upravující přednost, semafor, přechod pro chodce</a:t>
            </a:r>
            <a:endParaRPr lang="cs-CZ" sz="1600" dirty="0" smtClean="0">
              <a:latin typeface="Arial Narrow" pitchFamily="34" charset="0"/>
            </a:endParaRPr>
          </a:p>
          <a:p>
            <a:pPr fontAlgn="base"/>
            <a:r>
              <a:rPr lang="cs-CZ" sz="1600" b="1" dirty="0" smtClean="0">
                <a:latin typeface="Arial Narrow" pitchFamily="34" charset="0"/>
              </a:rPr>
              <a:t>Druh učebního materiálu: prezentace</a:t>
            </a:r>
            <a:endParaRPr lang="cs-CZ" sz="1600" dirty="0" smtClean="0">
              <a:latin typeface="Arial Narrow" pitchFamily="34" charset="0"/>
            </a:endParaRPr>
          </a:p>
          <a:p>
            <a:pPr fontAlgn="base"/>
            <a:r>
              <a:rPr lang="cs-CZ" sz="1600" b="1" dirty="0" smtClean="0">
                <a:latin typeface="Arial Narrow" pitchFamily="34" charset="0"/>
              </a:rPr>
              <a:t>Druh </a:t>
            </a:r>
            <a:r>
              <a:rPr lang="cs-CZ" sz="1600" b="1" dirty="0" err="1" smtClean="0">
                <a:latin typeface="Arial Narrow" pitchFamily="34" charset="0"/>
              </a:rPr>
              <a:t>interaktivity</a:t>
            </a:r>
            <a:r>
              <a:rPr lang="cs-CZ" sz="1600" b="1" dirty="0" smtClean="0">
                <a:latin typeface="Arial Narrow" pitchFamily="34" charset="0"/>
              </a:rPr>
              <a:t>: aktivita</a:t>
            </a:r>
            <a:endParaRPr lang="cs-CZ" sz="1600" dirty="0" smtClean="0">
              <a:latin typeface="Arial Narrow" pitchFamily="34" charset="0"/>
            </a:endParaRPr>
          </a:p>
          <a:p>
            <a:pPr fontAlgn="base"/>
            <a:r>
              <a:rPr lang="cs-CZ" sz="1600" b="1" dirty="0" smtClean="0">
                <a:latin typeface="Arial Narrow" pitchFamily="34" charset="0"/>
              </a:rPr>
              <a:t>Cílová skupina: žák</a:t>
            </a:r>
            <a:endParaRPr lang="cs-CZ" sz="1600" dirty="0" smtClean="0">
              <a:latin typeface="Arial Narrow" pitchFamily="34" charset="0"/>
            </a:endParaRPr>
          </a:p>
          <a:p>
            <a:pPr fontAlgn="base"/>
            <a:r>
              <a:rPr lang="cs-CZ" sz="1600" b="1" dirty="0" smtClean="0">
                <a:latin typeface="Arial Narrow" pitchFamily="34" charset="0"/>
              </a:rPr>
              <a:t>Stupeň a typ vzdělávání: speciální školství, I. stupeň ZŠ</a:t>
            </a:r>
          </a:p>
          <a:p>
            <a:pPr fontAlgn="base"/>
            <a:r>
              <a:rPr lang="cs-CZ" sz="1600" b="1" dirty="0" smtClean="0">
                <a:latin typeface="Arial Narrow" pitchFamily="34" charset="0"/>
              </a:rPr>
              <a:t>Typická věková skupina: 6-9let</a:t>
            </a:r>
            <a:endParaRPr lang="cs-CZ" sz="1600" dirty="0" smtClean="0">
              <a:latin typeface="Arial Narrow" pitchFamily="34" charset="0"/>
            </a:endParaRPr>
          </a:p>
          <a:p>
            <a:pPr fontAlgn="base"/>
            <a:r>
              <a:rPr lang="cs-CZ" sz="1600" b="1" smtClean="0">
                <a:latin typeface="Arial Narrow" pitchFamily="34" charset="0"/>
              </a:rPr>
              <a:t>Celková velikost:795 </a:t>
            </a:r>
            <a:r>
              <a:rPr lang="cs-CZ" sz="1600" b="1" dirty="0" smtClean="0">
                <a:latin typeface="Arial Narrow" pitchFamily="34" charset="0"/>
              </a:rPr>
              <a:t>kB</a:t>
            </a:r>
          </a:p>
          <a:p>
            <a:pPr fontAlgn="base"/>
            <a:r>
              <a:rPr lang="cs-CZ" sz="1600" b="1" dirty="0" smtClean="0">
                <a:latin typeface="Arial Narrow" pitchFamily="34" charset="0"/>
              </a:rPr>
              <a:t>Datum: 1.10.2011</a:t>
            </a:r>
            <a:endParaRPr lang="cs-CZ" sz="1600" dirty="0" smtClean="0">
              <a:latin typeface="Arial Narrow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00B050"/>
                </a:solidFill>
              </a:rPr>
              <a:t>Dopravní  značky</a:t>
            </a:r>
            <a:endParaRPr lang="cs-CZ" sz="6000" dirty="0">
              <a:solidFill>
                <a:srgbClr val="00B05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4400" dirty="0" smtClean="0">
                <a:solidFill>
                  <a:srgbClr val="FF0000"/>
                </a:solidFill>
                <a:latin typeface="+mj-lt"/>
              </a:rPr>
              <a:t>Výstražné</a:t>
            </a:r>
          </a:p>
          <a:p>
            <a:pPr>
              <a:buFont typeface="Wingdings" pitchFamily="2" charset="2"/>
              <a:buChar char="Ø"/>
            </a:pPr>
            <a:r>
              <a:rPr lang="cs-CZ" sz="4400" dirty="0" smtClean="0">
                <a:solidFill>
                  <a:srgbClr val="0070C0"/>
                </a:solidFill>
                <a:latin typeface="+mj-lt"/>
              </a:rPr>
              <a:t>Příkazové</a:t>
            </a:r>
          </a:p>
          <a:p>
            <a:pPr>
              <a:buFont typeface="Wingdings" pitchFamily="2" charset="2"/>
              <a:buChar char="Ø"/>
            </a:pPr>
            <a:r>
              <a:rPr lang="cs-CZ" sz="4400" dirty="0" smtClean="0">
                <a:solidFill>
                  <a:srgbClr val="FF0000"/>
                </a:solidFill>
                <a:latin typeface="+mj-lt"/>
              </a:rPr>
              <a:t>Zákazové</a:t>
            </a:r>
          </a:p>
          <a:p>
            <a:pPr>
              <a:buFont typeface="Wingdings" pitchFamily="2" charset="2"/>
              <a:buChar char="Ø"/>
            </a:pPr>
            <a:r>
              <a:rPr lang="cs-CZ" sz="4400" dirty="0" smtClean="0">
                <a:solidFill>
                  <a:srgbClr val="00B0F0"/>
                </a:solidFill>
                <a:latin typeface="+mj-lt"/>
              </a:rPr>
              <a:t>Informativní</a:t>
            </a:r>
          </a:p>
          <a:p>
            <a:pPr>
              <a:buFont typeface="Wingdings" pitchFamily="2" charset="2"/>
              <a:buChar char="Ø"/>
            </a:pPr>
            <a:r>
              <a:rPr lang="cs-CZ" sz="4400" smtClean="0">
                <a:solidFill>
                  <a:srgbClr val="FFC000"/>
                </a:solidFill>
                <a:latin typeface="+mj-lt"/>
              </a:rPr>
              <a:t>Upravující přednost</a:t>
            </a:r>
            <a:endParaRPr lang="cs-CZ" sz="4400" dirty="0" smtClean="0">
              <a:solidFill>
                <a:srgbClr val="FFC000"/>
              </a:solidFill>
              <a:latin typeface="+mj-lt"/>
            </a:endParaRPr>
          </a:p>
        </p:txBody>
      </p:sp>
      <p:pic>
        <p:nvPicPr>
          <p:cNvPr id="6147" name="Picture 3" descr="C:\Users\Kroupa\AppData\Local\Microsoft\Windows\Temporary Internet Files\Content.IE5\MQSAKJF2\MC90039094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1412776"/>
            <a:ext cx="2448272" cy="4968552"/>
          </a:xfrm>
          <a:prstGeom prst="rect">
            <a:avLst/>
          </a:prstGeom>
          <a:noFill/>
        </p:spPr>
      </p:pic>
    </p:spTree>
  </p:cSld>
  <p:clrMapOvr>
    <a:masterClrMapping/>
  </p:clrMapOvr>
  <p:transition>
    <p:split dir="in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Výstražné dopravní značky 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30" name="Picture 6" descr="C:\Users\Kroupa\AppData\Local\Microsoft\Windows\Temporary Internet Files\Content.IE5\C3NRIO50\MC900411378[1].wmf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065" y="1628800"/>
            <a:ext cx="2448272" cy="1944216"/>
          </a:xfrm>
          <a:prstGeom prst="rect">
            <a:avLst/>
          </a:prstGeom>
          <a:noFill/>
        </p:spPr>
      </p:pic>
      <p:sp>
        <p:nvSpPr>
          <p:cNvPr id="6" name="Rovnoramenný trojúhelník 5"/>
          <p:cNvSpPr/>
          <p:nvPr/>
        </p:nvSpPr>
        <p:spPr>
          <a:xfrm>
            <a:off x="7164288" y="404664"/>
            <a:ext cx="1080120" cy="86409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9" name="Picture 5" descr="C:\Users\Kroupa\AppData\Local\Microsoft\Windows\Temporary Internet Files\Content.IE5\MQSAKJF2\MC90041143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9" y="1556792"/>
            <a:ext cx="2736303" cy="2088232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1115616" y="3717032"/>
            <a:ext cx="26856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Pozor, kruhový objezd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64088" y="3645024"/>
            <a:ext cx="23009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Tramvaj</a:t>
            </a:r>
            <a:endParaRPr lang="cs-CZ" dirty="0"/>
          </a:p>
        </p:txBody>
      </p:sp>
      <p:pic>
        <p:nvPicPr>
          <p:cNvPr id="9218" name="Picture 2" descr="A12 D&amp;ecaron;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63688" y="4221088"/>
            <a:ext cx="2160240" cy="1944216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2123728" y="5949280"/>
            <a:ext cx="12000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</a:t>
            </a:r>
          </a:p>
          <a:p>
            <a:r>
              <a:rPr lang="cs-CZ" dirty="0" smtClean="0"/>
              <a:t> Děti!!</a:t>
            </a:r>
            <a:endParaRPr lang="cs-CZ" dirty="0"/>
          </a:p>
        </p:txBody>
      </p:sp>
      <p:pic>
        <p:nvPicPr>
          <p:cNvPr id="9220" name="Picture 4" descr="A11 Pozor, p&amp;rcaron;echod prochodce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444208" y="4149080"/>
            <a:ext cx="2088232" cy="1872208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6228184" y="6021288"/>
            <a:ext cx="35167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Pozor, přechod pro chodce</a:t>
            </a:r>
            <a:endParaRPr lang="cs-CZ" dirty="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Příkazové dopravní značky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6732240" y="548680"/>
            <a:ext cx="1008112" cy="792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C:\Users\Kroupa\AppData\Local\Microsoft\Windows\Temporary Internet Files\Content.IE5\4R52YCNK\MC900413138[1].wmf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9" y="1916831"/>
            <a:ext cx="2304255" cy="1944217"/>
          </a:xfrm>
          <a:prstGeom prst="rect">
            <a:avLst/>
          </a:prstGeom>
          <a:noFill/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40152" y="1844824"/>
            <a:ext cx="2376264" cy="2088232"/>
          </a:xfrm>
          <a:prstGeom prst="rect">
            <a:avLst/>
          </a:prstGeom>
          <a:solidFill>
            <a:srgbClr val="00B0F0"/>
          </a:solidFill>
          <a:ln w="9525">
            <a:noFill/>
            <a:miter lim="800000"/>
            <a:headEnd/>
            <a:tailEnd/>
          </a:ln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347864" y="3429000"/>
            <a:ext cx="2304256" cy="23042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323528" y="3933056"/>
            <a:ext cx="32771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Přikázaný směr jízdy zde vpravo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56176" y="3933056"/>
            <a:ext cx="28458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Stezka pro cyklisty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563888" y="5733256"/>
            <a:ext cx="28709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Stezka pro chodce</a:t>
            </a:r>
            <a:endParaRPr lang="cs-CZ" dirty="0"/>
          </a:p>
        </p:txBody>
      </p:sp>
      <p:pic>
        <p:nvPicPr>
          <p:cNvPr id="8194" name="Picture 2" descr="C07b Konec stezky pro chodce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04248" y="4509120"/>
            <a:ext cx="1944216" cy="1872208"/>
          </a:xfrm>
          <a:prstGeom prst="rect">
            <a:avLst/>
          </a:prstGeom>
          <a:noFill/>
        </p:spPr>
      </p:pic>
    </p:spTree>
  </p:cSld>
  <p:clrMapOvr>
    <a:masterClrMapping/>
  </p:clrMapOvr>
  <p:transition>
    <p:split dir="in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Zákazové dopravní značky 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4" name="Picture 2" descr="C:\Users\Kroupa\AppData\Local\Microsoft\Windows\Temporary Internet Files\Content.IE5\RWHRB9Q0\MC900411266[1].wmf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9" y="1700809"/>
            <a:ext cx="2592287" cy="2088231"/>
          </a:xfrm>
          <a:prstGeom prst="rect">
            <a:avLst/>
          </a:prstGeom>
          <a:noFill/>
        </p:spPr>
      </p:pic>
      <p:sp>
        <p:nvSpPr>
          <p:cNvPr id="5" name="Elipsa 4"/>
          <p:cNvSpPr/>
          <p:nvPr/>
        </p:nvSpPr>
        <p:spPr>
          <a:xfrm>
            <a:off x="6804248" y="404664"/>
            <a:ext cx="1080120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112" y="1628800"/>
            <a:ext cx="2448272" cy="2376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131840" y="3861048"/>
            <a:ext cx="2520280" cy="23042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395536" y="3861049"/>
            <a:ext cx="32403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Zákaz vjezdu všech vozidel (v obou směrech)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75857" y="6165304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Zákaz vjezdu jízdních kol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580112" y="3933056"/>
            <a:ext cx="26550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Zákaz vstupu chodců</a:t>
            </a:r>
            <a:endParaRPr lang="cs-CZ" dirty="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F0"/>
                </a:solidFill>
              </a:rPr>
              <a:t>Informativní dopravní značky</a:t>
            </a:r>
            <a:endParaRPr lang="cs-CZ" dirty="0">
              <a:solidFill>
                <a:srgbClr val="00B0F0"/>
              </a:solidFill>
            </a:endParaRPr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1412776"/>
            <a:ext cx="1872208" cy="33123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9" name="Picture 3" descr="C:\Users\Kroupa\AppData\Local\Microsoft\Windows\Temporary Internet Files\Content.IE5\4R52YCNK\MC90041141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72200" y="1412776"/>
            <a:ext cx="1944216" cy="3384376"/>
          </a:xfrm>
          <a:prstGeom prst="rect">
            <a:avLst/>
          </a:prstGeom>
          <a:noFill/>
        </p:spPr>
      </p:pic>
      <p:pic>
        <p:nvPicPr>
          <p:cNvPr id="6146" name="Picture 2" descr="IP06 P&amp;rcaron;echod pro chodce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07904" y="2204864"/>
            <a:ext cx="1656184" cy="2088232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3635896" y="4221088"/>
            <a:ext cx="22140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Přechod pro chodce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444208" y="4797152"/>
            <a:ext cx="15510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Parkoviště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827584" y="4797152"/>
            <a:ext cx="17719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První pomoc</a:t>
            </a:r>
            <a:endParaRPr lang="cs-CZ" dirty="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C000"/>
                </a:solidFill>
              </a:rPr>
              <a:t>Dopravní značky upravující přednost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5122" name="Picture 2" descr="C:\Users\Kroupa\AppData\Local\Microsoft\Windows\Temporary Internet Files\Content.IE5\MQSAKJF2\MC900411400[1].wmf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484783"/>
            <a:ext cx="2448272" cy="2160241"/>
          </a:xfrm>
          <a:prstGeom prst="rect">
            <a:avLst/>
          </a:prstGeom>
          <a:noFill/>
        </p:spPr>
      </p:pic>
      <p:pic>
        <p:nvPicPr>
          <p:cNvPr id="5123" name="Picture 3" descr="C:\Users\Kroupa\AppData\Local\Microsoft\Windows\Temporary Internet Files\Content.IE5\C3NRIO50\MC90041136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47664" y="4221088"/>
            <a:ext cx="2880320" cy="2016224"/>
          </a:xfrm>
          <a:prstGeom prst="rect">
            <a:avLst/>
          </a:prstGeom>
          <a:noFill/>
        </p:spPr>
      </p:pic>
      <p:pic>
        <p:nvPicPr>
          <p:cNvPr id="5124" name="Picture 4" descr="C:\Users\Kroupa\AppData\Local\Microsoft\Windows\Temporary Internet Files\Content.IE5\RWHRB9Q0\MC90041140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08104" y="1412776"/>
            <a:ext cx="2592288" cy="2160240"/>
          </a:xfrm>
          <a:prstGeom prst="rect">
            <a:avLst/>
          </a:prstGeom>
          <a:noFill/>
        </p:spPr>
      </p:pic>
      <p:pic>
        <p:nvPicPr>
          <p:cNvPr id="5125" name="Picture 5" descr="C:\Users\Kroupa\AppData\Local\Microsoft\Windows\Temporary Internet Files\Content.IE5\4R52YCNK\MC90041124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16216" y="4005064"/>
            <a:ext cx="2448272" cy="2088232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539552" y="3573016"/>
            <a:ext cx="31206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Hlavní pozemní komunikace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76056" y="3573017"/>
            <a:ext cx="43245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Konec hlavní pozemní komunikace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763688" y="6381328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Dej přednost v jízdě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444208" y="6237312"/>
            <a:ext cx="30514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dirty="0" smtClean="0"/>
              <a:t>Stůj, dej přednost v jízdě</a:t>
            </a:r>
            <a:endParaRPr lang="cs-CZ" dirty="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SEMAFOR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1600" dirty="0" smtClean="0">
                <a:solidFill>
                  <a:srgbClr val="FF0000"/>
                </a:solidFill>
              </a:rPr>
              <a:t>Barvy, které chodce chrání,</a:t>
            </a:r>
          </a:p>
          <a:p>
            <a:pPr>
              <a:buNone/>
            </a:pPr>
            <a:r>
              <a:rPr lang="cs-CZ" sz="1600" dirty="0" smtClean="0">
                <a:solidFill>
                  <a:srgbClr val="FF0000"/>
                </a:solidFill>
              </a:rPr>
              <a:t>měl by každý nejen znát,</a:t>
            </a:r>
          </a:p>
          <a:p>
            <a:pPr>
              <a:buNone/>
            </a:pPr>
            <a:r>
              <a:rPr lang="cs-CZ" sz="1600" dirty="0" smtClean="0">
                <a:solidFill>
                  <a:srgbClr val="FF0000"/>
                </a:solidFill>
              </a:rPr>
              <a:t>Ale také bez reptání, </a:t>
            </a:r>
          </a:p>
          <a:p>
            <a:pPr>
              <a:buNone/>
            </a:pPr>
            <a:r>
              <a:rPr lang="cs-CZ" sz="1600" dirty="0" smtClean="0">
                <a:solidFill>
                  <a:srgbClr val="FF0000"/>
                </a:solidFill>
              </a:rPr>
              <a:t>musí je i poslouchat!</a:t>
            </a:r>
          </a:p>
          <a:p>
            <a:pPr>
              <a:buNone/>
            </a:pPr>
            <a:endParaRPr lang="cs-CZ" sz="1600" dirty="0">
              <a:solidFill>
                <a:srgbClr val="FF0000"/>
              </a:solidFill>
            </a:endParaRPr>
          </a:p>
        </p:txBody>
      </p:sp>
      <p:pic>
        <p:nvPicPr>
          <p:cNvPr id="25602" name="Picture 2" descr="http://upload.wikimedia.org/wikipedia/commons/thumb/3/36/Zelen%C3%BD_pan%C3%A1%C4%8Dek_2.jpg/220px-Zelen%C3%BD_pan%C3%A1%C4%8Dek_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6216" y="548680"/>
            <a:ext cx="2095500" cy="2266951"/>
          </a:xfrm>
          <a:prstGeom prst="rect">
            <a:avLst/>
          </a:prstGeom>
          <a:noFill/>
        </p:spPr>
      </p:pic>
      <p:pic>
        <p:nvPicPr>
          <p:cNvPr id="25604" name="Picture 4" descr="semafor-chodec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2924944"/>
            <a:ext cx="2592288" cy="2736304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6516216" y="5013176"/>
            <a:ext cx="24636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Co máš dělat na červenou, 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když se kolem auta ženou?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Na chodníku klidně stát, 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do silnice nevbíhat!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OPAKOVÁNÍ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447800"/>
            <a:ext cx="8363272" cy="5005536"/>
          </a:xfrm>
        </p:spPr>
        <p:txBody>
          <a:bodyPr/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POZNÁŠ  DOPRAVNÍ  ZNAČKY</a:t>
            </a:r>
            <a:r>
              <a:rPr lang="cs-CZ" dirty="0" smtClean="0">
                <a:solidFill>
                  <a:srgbClr val="7030A0"/>
                </a:solidFill>
              </a:rPr>
              <a:t>?</a:t>
            </a:r>
          </a:p>
          <a:p>
            <a:pPr>
              <a:buNone/>
            </a:pPr>
            <a:r>
              <a:rPr lang="cs-CZ" sz="1800" u="sng" dirty="0" smtClean="0">
                <a:solidFill>
                  <a:srgbClr val="FF0000"/>
                </a:solidFill>
              </a:rPr>
              <a:t>Značky</a:t>
            </a:r>
          </a:p>
          <a:p>
            <a:pPr>
              <a:buNone/>
            </a:pPr>
            <a:r>
              <a:rPr lang="cs-CZ" sz="1600" dirty="0" smtClean="0">
                <a:solidFill>
                  <a:srgbClr val="00B050"/>
                </a:solidFill>
              </a:rPr>
              <a:t>Řidič jede po silnici, ale pozor, má tu značku!</a:t>
            </a:r>
          </a:p>
          <a:p>
            <a:pPr>
              <a:buNone/>
            </a:pPr>
            <a:r>
              <a:rPr lang="cs-CZ" sz="1600" dirty="0" smtClean="0">
                <a:solidFill>
                  <a:srgbClr val="00B050"/>
                </a:solidFill>
              </a:rPr>
              <a:t>Co mu říká?</a:t>
            </a:r>
          </a:p>
          <a:p>
            <a:pPr>
              <a:buNone/>
            </a:pPr>
            <a:r>
              <a:rPr lang="cs-CZ" sz="1600" dirty="0" smtClean="0">
                <a:solidFill>
                  <a:srgbClr val="00B050"/>
                </a:solidFill>
              </a:rPr>
              <a:t>My to víme, řidiči to napovíme.</a:t>
            </a:r>
          </a:p>
          <a:p>
            <a:endParaRPr lang="cs-CZ" sz="1400" dirty="0">
              <a:solidFill>
                <a:srgbClr val="7030A0"/>
              </a:solidFill>
            </a:endParaRPr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176" y="3645024"/>
            <a:ext cx="2592288" cy="2337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3573016"/>
            <a:ext cx="2592288" cy="25202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3" descr="C:\Users\Kroupa\AppData\Local\Microsoft\Windows\Temporary Internet Files\Content.IE5\C3NRIO50\MC90041136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03848" y="3717032"/>
            <a:ext cx="2664296" cy="225963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1700808"/>
            <a:ext cx="1493515" cy="21602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2" descr="C:\Users\Kroupa\AppData\Local\Microsoft\Windows\Temporary Internet Files\Content.IE5\MQSAKJF2\MC9004114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91880" y="1772816"/>
            <a:ext cx="2448272" cy="2160241"/>
          </a:xfrm>
          <a:prstGeom prst="rect">
            <a:avLst/>
          </a:prstGeom>
          <a:noFill/>
        </p:spPr>
      </p:pic>
      <p:pic>
        <p:nvPicPr>
          <p:cNvPr id="6" name="Picture 2" descr="IP06 P&amp;rcaron;echod pro chodce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76256" y="1772816"/>
            <a:ext cx="1656184" cy="2088232"/>
          </a:xfrm>
          <a:prstGeom prst="rect">
            <a:avLst/>
          </a:prstGeom>
          <a:noFill/>
        </p:spPr>
      </p:pic>
      <p:pic>
        <p:nvPicPr>
          <p:cNvPr id="7" name="Picture 2" descr="A12 D&amp;ecaron;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63688" y="4221088"/>
            <a:ext cx="2160240" cy="1944216"/>
          </a:xfrm>
          <a:prstGeom prst="rect">
            <a:avLst/>
          </a:prstGeom>
          <a:noFill/>
        </p:spPr>
      </p:pic>
      <p:pic>
        <p:nvPicPr>
          <p:cNvPr id="8" name="Picture 4" descr="A11 Pozor, p&amp;rcaron;echod prochodce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220072" y="4149080"/>
            <a:ext cx="2088232" cy="201622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PRACOVNÍ  LIST</a:t>
            </a:r>
            <a:br>
              <a:rPr lang="cs-CZ" dirty="0" smtClean="0"/>
            </a:br>
            <a:r>
              <a:rPr lang="cs-CZ" dirty="0" smtClean="0"/>
              <a:t>Použij barvičky a obrázky vybarvi.</a:t>
            </a:r>
            <a:endParaRPr lang="cs-CZ" dirty="0"/>
          </a:p>
        </p:txBody>
      </p:sp>
      <p:pic>
        <p:nvPicPr>
          <p:cNvPr id="5" name="Picture 2" descr="A12 D&amp;ecaron;ti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CB1720"/>
              </a:clrFrom>
              <a:clrTo>
                <a:srgbClr val="CB1720">
                  <a:alpha val="0"/>
                </a:srgbClr>
              </a:clrTo>
            </a:clrChange>
            <a:duotone>
              <a:prstClr val="black"/>
              <a:schemeClr val="bg1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467544" y="4005064"/>
            <a:ext cx="2448272" cy="2304256"/>
          </a:xfrm>
          <a:prstGeom prst="rect">
            <a:avLst/>
          </a:prstGeom>
          <a:noFill/>
        </p:spPr>
      </p:pic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014A8F"/>
              </a:clrFrom>
              <a:clrTo>
                <a:srgbClr val="014A8F">
                  <a:alpha val="0"/>
                </a:srgbClr>
              </a:clrTo>
            </a:clrChange>
            <a:duotone>
              <a:prstClr val="black"/>
              <a:schemeClr val="bg1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467544" y="1556792"/>
            <a:ext cx="2304256" cy="23042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2" descr="C:\Users\Kroupa\AppData\Local\Microsoft\Windows\Temporary Internet Files\Content.IE5\MQSAKJF2\MC900411400[1].wmf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47"/>
              </a:clrFrom>
              <a:clrTo>
                <a:srgbClr val="FFFF47">
                  <a:alpha val="0"/>
                </a:srgbClr>
              </a:clrTo>
            </a:clrChange>
            <a:duotone>
              <a:prstClr val="black"/>
              <a:schemeClr val="bg1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6695728" y="1628800"/>
            <a:ext cx="2448272" cy="2160241"/>
          </a:xfrm>
          <a:prstGeom prst="rect">
            <a:avLst/>
          </a:prstGeom>
          <a:noFill/>
        </p:spPr>
      </p:pic>
      <p:pic>
        <p:nvPicPr>
          <p:cNvPr id="8" name="Picture 4" descr="A11 Pozor, p&amp;rcaron;echod prochodce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CC1720"/>
              </a:clrFrom>
              <a:clrTo>
                <a:srgbClr val="CC1720">
                  <a:alpha val="0"/>
                </a:srgbClr>
              </a:clrTo>
            </a:clrChange>
            <a:duotone>
              <a:prstClr val="black"/>
              <a:schemeClr val="bg1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6588224" y="4077072"/>
            <a:ext cx="2304256" cy="2232248"/>
          </a:xfrm>
          <a:prstGeom prst="rect">
            <a:avLst/>
          </a:prstGeom>
          <a:noFill/>
        </p:spPr>
      </p:pic>
      <p:pic>
        <p:nvPicPr>
          <p:cNvPr id="13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6" cstate="print"/>
          <a:srcRect/>
          <a:stretch>
            <a:fillRect/>
          </a:stretch>
        </p:blipFill>
        <p:spPr bwMode="auto">
          <a:xfrm rot="5400000">
            <a:off x="3594381" y="3686535"/>
            <a:ext cx="2880320" cy="19332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rot="5400000">
            <a:off x="2267739" y="4005062"/>
            <a:ext cx="2952328" cy="13681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ODMĚNA PRO TEBE</a:t>
            </a:r>
            <a:br>
              <a:rPr lang="cs-CZ" dirty="0" smtClean="0"/>
            </a:br>
            <a:r>
              <a:rPr lang="cs-CZ" dirty="0" smtClean="0"/>
              <a:t>můžeš si zkusit zahrát hru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mamezelenou.cz</a:t>
            </a:r>
            <a:r>
              <a:rPr lang="cs-CZ" dirty="0" smtClean="0">
                <a:hlinkClick r:id="rId2"/>
              </a:rPr>
              <a:t>/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400" dirty="0" smtClean="0"/>
              <a:t>Zdroje:</a:t>
            </a:r>
            <a:br>
              <a:rPr lang="cs-CZ" sz="1400" dirty="0" smtClean="0"/>
            </a:br>
            <a:r>
              <a:rPr lang="cs-CZ" sz="1400" dirty="0" smtClean="0"/>
              <a:t/>
            </a:r>
            <a:br>
              <a:rPr lang="cs-CZ" sz="1400" dirty="0" smtClean="0"/>
            </a:br>
            <a:endParaRPr lang="cs-CZ" sz="1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1400" dirty="0" smtClean="0"/>
              <a:t>Stezka pro c http://www.</a:t>
            </a:r>
            <a:r>
              <a:rPr lang="cs-CZ" sz="1400" dirty="0" err="1" smtClean="0"/>
              <a:t>kubesova.cz</a:t>
            </a:r>
            <a:r>
              <a:rPr lang="cs-CZ" sz="1400" dirty="0" smtClean="0"/>
              <a:t>/letni_</a:t>
            </a:r>
            <a:r>
              <a:rPr lang="cs-CZ" sz="1400" dirty="0" err="1" smtClean="0"/>
              <a:t>rikanky</a:t>
            </a:r>
            <a:r>
              <a:rPr lang="cs-CZ" sz="1400" dirty="0" smtClean="0"/>
              <a:t> </a:t>
            </a:r>
            <a:r>
              <a:rPr lang="cs-CZ" sz="1400" dirty="0" err="1" smtClean="0"/>
              <a:t>yklisty</a:t>
            </a:r>
            <a:r>
              <a:rPr lang="cs-CZ" sz="1400" dirty="0" smtClean="0"/>
              <a:t> -  </a:t>
            </a:r>
            <a:endParaRPr lang="cs-CZ" sz="1400" dirty="0"/>
          </a:p>
        </p:txBody>
      </p:sp>
      <p:sp>
        <p:nvSpPr>
          <p:cNvPr id="4" name="Obdélník 3"/>
          <p:cNvSpPr/>
          <p:nvPr/>
        </p:nvSpPr>
        <p:spPr>
          <a:xfrm>
            <a:off x="899592" y="1412776"/>
            <a:ext cx="7416824" cy="69249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1400" dirty="0" smtClean="0">
              <a:hlinkClick r:id="rId2"/>
            </a:endParaRPr>
          </a:p>
          <a:p>
            <a:r>
              <a:rPr lang="cs-CZ" sz="1400" dirty="0" smtClean="0">
                <a:hlinkClick r:id="rId2"/>
              </a:rPr>
              <a:t>http://www.</a:t>
            </a:r>
            <a:r>
              <a:rPr lang="cs-CZ" sz="1400" dirty="0" err="1" smtClean="0">
                <a:hlinkClick r:id="rId2"/>
              </a:rPr>
              <a:t>dopravni</a:t>
            </a:r>
            <a:r>
              <a:rPr lang="cs-CZ" sz="1400" dirty="0" smtClean="0">
                <a:hlinkClick r:id="rId2"/>
              </a:rPr>
              <a:t>-</a:t>
            </a:r>
            <a:r>
              <a:rPr lang="cs-CZ" sz="1400" dirty="0" err="1" smtClean="0">
                <a:hlinkClick r:id="rId2"/>
              </a:rPr>
              <a:t>znaceni.eu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znacka</a:t>
            </a:r>
            <a:r>
              <a:rPr lang="cs-CZ" sz="1400" dirty="0" smtClean="0">
                <a:hlinkClick r:id="rId2"/>
              </a:rPr>
              <a:t>/Stezka-pro-</a:t>
            </a:r>
            <a:r>
              <a:rPr lang="cs-CZ" sz="1400" dirty="0" err="1" smtClean="0">
                <a:hlinkClick r:id="rId2"/>
              </a:rPr>
              <a:t>cklisty</a:t>
            </a:r>
            <a:r>
              <a:rPr lang="cs-CZ" sz="1400" dirty="0" smtClean="0">
                <a:hlinkClick r:id="rId2"/>
              </a:rPr>
              <a:t>/C08a/</a:t>
            </a:r>
            <a:endParaRPr lang="cs-CZ" sz="1400" dirty="0" smtClean="0"/>
          </a:p>
          <a:p>
            <a:r>
              <a:rPr lang="cs-CZ" sz="1400" dirty="0" smtClean="0"/>
              <a:t>Stezka pro chodce - </a:t>
            </a:r>
            <a:r>
              <a:rPr lang="cs-CZ" sz="1400" dirty="0" smtClean="0">
                <a:hlinkClick r:id="rId3"/>
              </a:rPr>
              <a:t>http://www.</a:t>
            </a:r>
            <a:r>
              <a:rPr lang="cs-CZ" sz="1400" dirty="0" err="1" smtClean="0">
                <a:hlinkClick r:id="rId3"/>
              </a:rPr>
              <a:t>dopravni</a:t>
            </a:r>
            <a:r>
              <a:rPr lang="cs-CZ" sz="1400" dirty="0" smtClean="0">
                <a:hlinkClick r:id="rId3"/>
              </a:rPr>
              <a:t>-</a:t>
            </a:r>
            <a:r>
              <a:rPr lang="cs-CZ" sz="1400" dirty="0" err="1" smtClean="0">
                <a:hlinkClick r:id="rId3"/>
              </a:rPr>
              <a:t>znaceni.eu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znacka</a:t>
            </a:r>
            <a:r>
              <a:rPr lang="cs-CZ" sz="1400" dirty="0" smtClean="0">
                <a:hlinkClick r:id="rId3"/>
              </a:rPr>
              <a:t>/Stezka-pro-chodce/C07a/</a:t>
            </a:r>
            <a:endParaRPr lang="cs-CZ" sz="1400" dirty="0" smtClean="0"/>
          </a:p>
          <a:p>
            <a:r>
              <a:rPr lang="cs-CZ" sz="1400" dirty="0" smtClean="0"/>
              <a:t>Děti- </a:t>
            </a:r>
            <a:r>
              <a:rPr lang="cs-CZ" sz="1400" dirty="0" smtClean="0">
                <a:hlinkClick r:id="rId4"/>
              </a:rPr>
              <a:t>http://www.</a:t>
            </a:r>
            <a:r>
              <a:rPr lang="cs-CZ" sz="1400" dirty="0" err="1" smtClean="0">
                <a:hlinkClick r:id="rId4"/>
              </a:rPr>
              <a:t>zavolantem.cz</a:t>
            </a:r>
            <a:r>
              <a:rPr lang="cs-CZ" sz="1400" dirty="0" smtClean="0">
                <a:hlinkClick r:id="rId4"/>
              </a:rPr>
              <a:t>/data/</a:t>
            </a:r>
            <a:r>
              <a:rPr lang="cs-CZ" sz="1400" dirty="0" err="1" smtClean="0">
                <a:hlinkClick r:id="rId4"/>
              </a:rPr>
              <a:t>dopravni</a:t>
            </a:r>
            <a:r>
              <a:rPr lang="cs-CZ" sz="1400" dirty="0" smtClean="0">
                <a:hlinkClick r:id="rId4"/>
              </a:rPr>
              <a:t>-</a:t>
            </a:r>
            <a:r>
              <a:rPr lang="cs-CZ" sz="1400" dirty="0" err="1" smtClean="0">
                <a:hlinkClick r:id="rId4"/>
              </a:rPr>
              <a:t>znacky</a:t>
            </a:r>
            <a:r>
              <a:rPr lang="cs-CZ" sz="1400" dirty="0" smtClean="0">
                <a:hlinkClick r:id="rId4"/>
              </a:rPr>
              <a:t>/A12.jpg</a:t>
            </a:r>
            <a:endParaRPr lang="cs-CZ" sz="1400" dirty="0" smtClean="0"/>
          </a:p>
          <a:p>
            <a:r>
              <a:rPr lang="cs-CZ" sz="1400" dirty="0" smtClean="0"/>
              <a:t>Pozor, přechod pro chodce - </a:t>
            </a:r>
            <a:r>
              <a:rPr lang="cs-CZ" sz="1400" dirty="0" smtClean="0">
                <a:hlinkClick r:id="rId5"/>
              </a:rPr>
              <a:t>http://www.</a:t>
            </a:r>
            <a:r>
              <a:rPr lang="cs-CZ" sz="1400" dirty="0" err="1" smtClean="0">
                <a:hlinkClick r:id="rId5"/>
              </a:rPr>
              <a:t>zavolantem.cz</a:t>
            </a:r>
            <a:r>
              <a:rPr lang="cs-CZ" sz="1400" dirty="0" smtClean="0">
                <a:hlinkClick r:id="rId5"/>
              </a:rPr>
              <a:t>/data/</a:t>
            </a:r>
            <a:r>
              <a:rPr lang="cs-CZ" sz="1400" dirty="0" err="1" smtClean="0">
                <a:hlinkClick r:id="rId5"/>
              </a:rPr>
              <a:t>dopravni</a:t>
            </a:r>
            <a:r>
              <a:rPr lang="cs-CZ" sz="1400" dirty="0" smtClean="0">
                <a:hlinkClick r:id="rId5"/>
              </a:rPr>
              <a:t>-</a:t>
            </a:r>
            <a:r>
              <a:rPr lang="cs-CZ" sz="1400" dirty="0" err="1" smtClean="0">
                <a:hlinkClick r:id="rId5"/>
              </a:rPr>
              <a:t>znacky</a:t>
            </a:r>
            <a:r>
              <a:rPr lang="cs-CZ" sz="1400" dirty="0" smtClean="0">
                <a:hlinkClick r:id="rId5"/>
              </a:rPr>
              <a:t>/A11.jpg</a:t>
            </a:r>
            <a:endParaRPr lang="cs-CZ" sz="1400" dirty="0" smtClean="0"/>
          </a:p>
          <a:p>
            <a:r>
              <a:rPr lang="cs-CZ" sz="1400" dirty="0" smtClean="0"/>
              <a:t>Konec stezky pro chodce - </a:t>
            </a:r>
            <a:r>
              <a:rPr lang="cs-CZ" sz="1400" dirty="0" smtClean="0">
                <a:hlinkClick r:id="rId6"/>
              </a:rPr>
              <a:t>http://www.</a:t>
            </a:r>
            <a:r>
              <a:rPr lang="cs-CZ" sz="1400" dirty="0" err="1" smtClean="0">
                <a:hlinkClick r:id="rId6"/>
              </a:rPr>
              <a:t>zavolantem.cz</a:t>
            </a:r>
            <a:r>
              <a:rPr lang="cs-CZ" sz="1400" dirty="0" smtClean="0">
                <a:hlinkClick r:id="rId6"/>
              </a:rPr>
              <a:t>/data/</a:t>
            </a:r>
            <a:r>
              <a:rPr lang="cs-CZ" sz="1400" dirty="0" err="1" smtClean="0">
                <a:hlinkClick r:id="rId6"/>
              </a:rPr>
              <a:t>dopravni</a:t>
            </a:r>
            <a:r>
              <a:rPr lang="cs-CZ" sz="1400" dirty="0" smtClean="0">
                <a:hlinkClick r:id="rId6"/>
              </a:rPr>
              <a:t>-</a:t>
            </a:r>
            <a:r>
              <a:rPr lang="cs-CZ" sz="1400" dirty="0" err="1" smtClean="0">
                <a:hlinkClick r:id="rId6"/>
              </a:rPr>
              <a:t>znacky</a:t>
            </a:r>
            <a:r>
              <a:rPr lang="cs-CZ" sz="1400" dirty="0" smtClean="0">
                <a:hlinkClick r:id="rId6"/>
              </a:rPr>
              <a:t>/C07b.jpg</a:t>
            </a:r>
            <a:endParaRPr lang="cs-CZ" sz="1400" dirty="0" smtClean="0"/>
          </a:p>
          <a:p>
            <a:r>
              <a:rPr lang="cs-CZ" sz="1400" dirty="0" smtClean="0"/>
              <a:t>Přechod pro chodce - </a:t>
            </a:r>
            <a:r>
              <a:rPr lang="cs-CZ" sz="1400" dirty="0" smtClean="0">
                <a:hlinkClick r:id="rId7"/>
              </a:rPr>
              <a:t>http://www.</a:t>
            </a:r>
            <a:r>
              <a:rPr lang="cs-CZ" sz="1400" dirty="0" err="1" smtClean="0">
                <a:hlinkClick r:id="rId7"/>
              </a:rPr>
              <a:t>zavolantem.cz</a:t>
            </a:r>
            <a:r>
              <a:rPr lang="cs-CZ" sz="1400" dirty="0" smtClean="0">
                <a:hlinkClick r:id="rId7"/>
              </a:rPr>
              <a:t>/data/</a:t>
            </a:r>
            <a:r>
              <a:rPr lang="cs-CZ" sz="1400" dirty="0" err="1" smtClean="0">
                <a:hlinkClick r:id="rId7"/>
              </a:rPr>
              <a:t>dopravni</a:t>
            </a:r>
            <a:r>
              <a:rPr lang="cs-CZ" sz="1400" dirty="0" smtClean="0">
                <a:hlinkClick r:id="rId7"/>
              </a:rPr>
              <a:t>-</a:t>
            </a:r>
            <a:r>
              <a:rPr lang="cs-CZ" sz="1400" dirty="0" err="1" smtClean="0">
                <a:hlinkClick r:id="rId7"/>
              </a:rPr>
              <a:t>znacky</a:t>
            </a:r>
            <a:r>
              <a:rPr lang="cs-CZ" sz="1400" dirty="0" smtClean="0">
                <a:hlinkClick r:id="rId7"/>
              </a:rPr>
              <a:t>/IP06.jpg</a:t>
            </a:r>
            <a:endParaRPr lang="cs-CZ" sz="1400" dirty="0" smtClean="0"/>
          </a:p>
          <a:p>
            <a:r>
              <a:rPr lang="cs-CZ" sz="1400" dirty="0" smtClean="0"/>
              <a:t>Světelný signál pro chodce - </a:t>
            </a:r>
            <a:r>
              <a:rPr lang="cs-CZ" sz="1400" dirty="0" smtClean="0">
                <a:hlinkClick r:id="rId8"/>
              </a:rPr>
              <a:t>http://upload.wikimedia.org/wikipedia/commons/thumb/3/36/Zelen%C3%BD_pan%C3%A1%C4%8Dek2.jpg/220px-Zelen%C3%BD_pan%C3%A1%C4%8Dek_2.jpg</a:t>
            </a:r>
            <a:endParaRPr lang="cs-CZ" sz="1400" dirty="0" smtClean="0"/>
          </a:p>
          <a:p>
            <a:r>
              <a:rPr lang="cs-CZ" sz="1400" dirty="0" smtClean="0">
                <a:hlinkClick r:id="rId9"/>
              </a:rPr>
              <a:t>http://www.</a:t>
            </a:r>
            <a:r>
              <a:rPr lang="cs-CZ" sz="1400" dirty="0" err="1" smtClean="0">
                <a:hlinkClick r:id="rId9"/>
              </a:rPr>
              <a:t>pankuzel.cz</a:t>
            </a:r>
            <a:r>
              <a:rPr lang="cs-CZ" sz="1400" dirty="0" smtClean="0">
                <a:hlinkClick r:id="rId9"/>
              </a:rPr>
              <a:t>/data/web/</a:t>
            </a:r>
            <a:r>
              <a:rPr lang="cs-CZ" sz="1400" dirty="0" err="1" smtClean="0">
                <a:hlinkClick r:id="rId9"/>
              </a:rPr>
              <a:t>images</a:t>
            </a:r>
            <a:r>
              <a:rPr lang="cs-CZ" sz="1400" dirty="0" smtClean="0">
                <a:hlinkClick r:id="rId9"/>
              </a:rPr>
              <a:t>/semafor-chodec.</a:t>
            </a:r>
            <a:r>
              <a:rPr lang="cs-CZ" sz="1400" dirty="0" err="1" smtClean="0">
                <a:hlinkClick r:id="rId9"/>
              </a:rPr>
              <a:t>jpg</a:t>
            </a:r>
            <a:endParaRPr lang="cs-CZ" sz="1400" dirty="0" smtClean="0"/>
          </a:p>
          <a:p>
            <a:r>
              <a:rPr lang="cs-CZ" sz="1400" dirty="0" smtClean="0"/>
              <a:t>Říkanky - </a:t>
            </a:r>
            <a:r>
              <a:rPr lang="cs-CZ" sz="1400" dirty="0" smtClean="0">
                <a:hlinkClick r:id="rId10"/>
              </a:rPr>
              <a:t>http://www.</a:t>
            </a:r>
            <a:r>
              <a:rPr lang="cs-CZ" sz="1400" dirty="0" err="1" smtClean="0">
                <a:hlinkClick r:id="rId10"/>
              </a:rPr>
              <a:t>kubesova.cz</a:t>
            </a:r>
            <a:r>
              <a:rPr lang="cs-CZ" sz="1400" dirty="0" smtClean="0">
                <a:hlinkClick r:id="rId10"/>
              </a:rPr>
              <a:t>/letni_</a:t>
            </a:r>
            <a:r>
              <a:rPr lang="cs-CZ" sz="1400" dirty="0" err="1" smtClean="0">
                <a:hlinkClick r:id="rId10"/>
              </a:rPr>
              <a:t>rikanky</a:t>
            </a:r>
            <a:endParaRPr lang="cs-CZ" sz="1400" dirty="0" smtClean="0"/>
          </a:p>
          <a:p>
            <a:r>
              <a:rPr lang="cs-CZ" sz="1400" dirty="0" smtClean="0"/>
              <a:t>Hry - </a:t>
            </a:r>
            <a:r>
              <a:rPr lang="cs-CZ" sz="1400" dirty="0" smtClean="0">
                <a:hlinkClick r:id="rId11"/>
              </a:rPr>
              <a:t>http://www.</a:t>
            </a:r>
            <a:r>
              <a:rPr lang="cs-CZ" sz="1400" dirty="0" err="1" smtClean="0">
                <a:hlinkClick r:id="rId11"/>
              </a:rPr>
              <a:t>mamezelenou.cz</a:t>
            </a:r>
            <a:r>
              <a:rPr lang="cs-CZ" sz="1400" dirty="0" smtClean="0">
                <a:hlinkClick r:id="rId11"/>
              </a:rPr>
              <a:t>/</a:t>
            </a:r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		</a:t>
            </a:r>
          </a:p>
          <a:p>
            <a:r>
              <a:rPr lang="cs-CZ" dirty="0" smtClean="0"/>
              <a:t>		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Stupně šedi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188</TotalTime>
  <Words>423</Words>
  <Application>Microsoft Office PowerPoint</Application>
  <PresentationFormat>Předvádění na obrazovce (4:3)</PresentationFormat>
  <Paragraphs>98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Jmění</vt:lpstr>
      <vt:lpstr>Snímek 1</vt:lpstr>
      <vt:lpstr>Snímek 2</vt:lpstr>
      <vt:lpstr>Dopravní  značky</vt:lpstr>
      <vt:lpstr>Výstražné dopravní značky </vt:lpstr>
      <vt:lpstr>Příkazové dopravní značky </vt:lpstr>
      <vt:lpstr>Zákazové dopravní značky </vt:lpstr>
      <vt:lpstr>Informativní dopravní značky</vt:lpstr>
      <vt:lpstr>Dopravní značky upravující přednost </vt:lpstr>
      <vt:lpstr>SEMAFOR</vt:lpstr>
      <vt:lpstr>OPAKOVÁNÍ</vt:lpstr>
      <vt:lpstr>Snímek 11</vt:lpstr>
      <vt:lpstr>PRACOVNÍ  LIST Použij barvičky a obrázky vybarvi.</vt:lpstr>
      <vt:lpstr>ODMĚNA PRO TEBE můžeš si zkusit zahrát hru</vt:lpstr>
      <vt:lpstr>Zdroje: 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Dopravní  značky</dc:title>
  <dc:creator>Kroupa</dc:creator>
  <cp:lastModifiedBy>Kroupa</cp:lastModifiedBy>
  <cp:revision>34</cp:revision>
  <dcterms:created xsi:type="dcterms:W3CDTF">2011-09-29T14:07:59Z</dcterms:created>
  <dcterms:modified xsi:type="dcterms:W3CDTF">2012-08-27T10:58:25Z</dcterms:modified>
</cp:coreProperties>
</file>