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56" r:id="rId2"/>
    <p:sldId id="259" r:id="rId3"/>
    <p:sldId id="262" r:id="rId4"/>
    <p:sldId id="263" r:id="rId5"/>
    <p:sldId id="260" r:id="rId6"/>
    <p:sldId id="264" r:id="rId7"/>
    <p:sldId id="258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-102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99AECB2-1F25-43D2-A52A-FAC58448450B}" type="datetimeFigureOut">
              <a:rPr lang="cs-CZ" smtClean="0"/>
              <a:t>27.8.2012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9F64D72-5AEF-4DDB-BE51-194BA25B96F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8049622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776D84-81C5-4681-8F44-D4A50C794807}" type="datetime1">
              <a:rPr lang="cs-CZ" smtClean="0"/>
              <a:t>27.8.2012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IT ve skole 16840/2010-46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C390C1-0FA2-42F7-A70B-36B306C9E5F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010758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2DC430-F9D5-4E9F-98C0-8CDECB28DD3B}" type="datetime1">
              <a:rPr lang="cs-CZ" smtClean="0"/>
              <a:t>27.8.2012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IT ve skole 16840/2010-46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C390C1-0FA2-42F7-A70B-36B306C9E5F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918569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B055AB-A8D4-4EBF-BA5C-F37BCEA6F51D}" type="datetime1">
              <a:rPr lang="cs-CZ" smtClean="0"/>
              <a:t>27.8.2012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IT ve skole 16840/2010-46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C390C1-0FA2-42F7-A70B-36B306C9E5F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261094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82037E-53F8-4E4C-A629-BA059BDF8F8B}" type="datetime1">
              <a:rPr lang="cs-CZ" smtClean="0"/>
              <a:t>27.8.2012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IT ve skole 16840/2010-46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C390C1-0FA2-42F7-A70B-36B306C9E5F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1153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1423C6-138E-4850-862C-24C55046436E}" type="datetime1">
              <a:rPr lang="cs-CZ" smtClean="0"/>
              <a:t>27.8.2012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IT ve skole 16840/2010-46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C390C1-0FA2-42F7-A70B-36B306C9E5F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94143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CFE56B-0A49-4F29-9DB4-76D4DBB5F2B7}" type="datetime1">
              <a:rPr lang="cs-CZ" smtClean="0"/>
              <a:t>27.8.2012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IT ve skole 16840/2010-46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C390C1-0FA2-42F7-A70B-36B306C9E5F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527607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0A4BBD-8B7F-4231-B568-E6855518F298}" type="datetime1">
              <a:rPr lang="cs-CZ" smtClean="0"/>
              <a:t>27.8.2012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IT ve skole 16840/2010-46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C390C1-0FA2-42F7-A70B-36B306C9E5F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68383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B92CEA-31DC-4D4A-A722-6DE07014CA78}" type="datetime1">
              <a:rPr lang="cs-CZ" smtClean="0"/>
              <a:t>27.8.2012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IT ve skole 16840/2010-46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C390C1-0FA2-42F7-A70B-36B306C9E5F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529122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574815-6A5F-4D66-A947-E30FF93DA28E}" type="datetime1">
              <a:rPr lang="cs-CZ" smtClean="0"/>
              <a:t>27.8.2012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IT ve skole 16840/2010-46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C390C1-0FA2-42F7-A70B-36B306C9E5F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62272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8A903A-0BBA-43C7-9057-64B76142EB6C}" type="datetime1">
              <a:rPr lang="cs-CZ" smtClean="0"/>
              <a:t>27.8.2012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IT ve skole 16840/2010-46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C390C1-0FA2-42F7-A70B-36B306C9E5F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220632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AB8D3E-7FA1-4D31-A4C7-174564BB6867}" type="datetime1">
              <a:rPr lang="cs-CZ" smtClean="0"/>
              <a:t>27.8.2012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IT ve skole 16840/2010-46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C390C1-0FA2-42F7-A70B-36B306C9E5F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158078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0A49AB-069F-4C9A-99E7-023EEF3833D7}" type="datetime1">
              <a:rPr lang="cs-CZ" smtClean="0"/>
              <a:t>27.8.2012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cs-CZ" smtClean="0"/>
              <a:t>IT ve skole 16840/2010-46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C390C1-0FA2-42F7-A70B-36B306C9E5F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021056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opvk_hor_zakladni_logolink_bar_cz[1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2275" y="836613"/>
            <a:ext cx="5407025" cy="1046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dirty="0" smtClean="0"/>
              <a:t>IT ve </a:t>
            </a:r>
            <a:r>
              <a:rPr lang="cs-CZ" dirty="0" err="1" smtClean="0"/>
              <a:t>skole</a:t>
            </a:r>
            <a:r>
              <a:rPr lang="cs-CZ" dirty="0" smtClean="0"/>
              <a:t> 16840/2010-46</a:t>
            </a:r>
          </a:p>
        </p:txBody>
      </p:sp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6419734"/>
              </p:ext>
            </p:extLst>
          </p:nvPr>
        </p:nvGraphicFramePr>
        <p:xfrm>
          <a:off x="1470977" y="2100263"/>
          <a:ext cx="5849620" cy="279654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924810"/>
                <a:gridCol w="2924810"/>
              </a:tblGrid>
              <a:tr h="0">
                <a:tc grid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 </a:t>
                      </a:r>
                      <a:endParaRPr lang="cs-CZ" sz="1100" dirty="0">
                        <a:effectLst/>
                      </a:endParaRP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VY_52_INOVACE_ </a:t>
                      </a:r>
                      <a:r>
                        <a:rPr lang="cs-CZ" sz="1400" dirty="0" smtClean="0">
                          <a:effectLst/>
                        </a:rPr>
                        <a:t>16_ROZMANITOST </a:t>
                      </a:r>
                      <a:r>
                        <a:rPr lang="cs-CZ" sz="1400" dirty="0">
                          <a:effectLst/>
                        </a:rPr>
                        <a:t>PŘÍRODY</a:t>
                      </a:r>
                      <a:endParaRPr lang="cs-CZ" sz="1100" dirty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200" kern="1200" dirty="0">
                          <a:effectLst/>
                        </a:rPr>
                        <a:t>Sada </a:t>
                      </a:r>
                      <a:r>
                        <a:rPr lang="cs-CZ" sz="1200" kern="1200" dirty="0" smtClean="0">
                          <a:effectLst/>
                        </a:rPr>
                        <a:t>2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0"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600" kern="1200">
                          <a:effectLst/>
                        </a:rPr>
                        <a:t>ZŠ Zbytiny, okres Prachatice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>
                          <a:effectLst/>
                        </a:rPr>
                        <a:t>Vzdělávací oblast: 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dirty="0">
                          <a:effectLst/>
                        </a:rPr>
                        <a:t>Člověk a </a:t>
                      </a:r>
                      <a:r>
                        <a:rPr lang="cs-CZ" sz="1100" dirty="0" smtClean="0">
                          <a:effectLst/>
                        </a:rPr>
                        <a:t>jeho</a:t>
                      </a:r>
                      <a:r>
                        <a:rPr lang="cs-CZ" sz="1100" baseline="0" dirty="0" smtClean="0">
                          <a:effectLst/>
                        </a:rPr>
                        <a:t> svět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>
                          <a:effectLst/>
                        </a:rPr>
                        <a:t>Tematický okruh: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>
                          <a:effectLst/>
                        </a:rPr>
                        <a:t>Rozmanitost přírody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>
                          <a:effectLst/>
                        </a:rPr>
                        <a:t>Vzdělávací obor: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dirty="0" smtClean="0">
                          <a:effectLst/>
                        </a:rPr>
                        <a:t>Prvouka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27484">
                <a:tc>
                  <a:txBody>
                    <a:bodyPr/>
                    <a:lstStyle/>
                    <a:p>
                      <a:pPr hangingPunct="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>
                          <a:effectLst/>
                        </a:rPr>
                        <a:t>Ročník: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dirty="0">
                          <a:effectLst/>
                        </a:rPr>
                        <a:t>3</a:t>
                      </a:r>
                      <a:r>
                        <a:rPr lang="cs-CZ" sz="1100" dirty="0" smtClean="0">
                          <a:effectLst/>
                        </a:rPr>
                        <a:t>.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>
                          <a:effectLst/>
                        </a:rPr>
                        <a:t>Téma: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Květy</a:t>
                      </a:r>
                      <a:r>
                        <a:rPr lang="cs-CZ" sz="1100" baseline="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rostlin a jejich části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>
                          <a:effectLst/>
                        </a:rPr>
                        <a:t>Jméno autora: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dirty="0">
                          <a:effectLst/>
                        </a:rPr>
                        <a:t>Mgr. Lenka Třísková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dirty="0">
                          <a:effectLst/>
                        </a:rPr>
                        <a:t>Metodický popis,</a:t>
                      </a:r>
                    </a:p>
                    <a:p>
                      <a:pPr hangingPunct="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dirty="0">
                          <a:effectLst/>
                        </a:rPr>
                        <a:t>(anotace):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Žáci si na fotografiích odkvétajícího tulipánu procvičují poznávání částí květu – tyčinky, pestík, okvětní</a:t>
                      </a:r>
                      <a:r>
                        <a:rPr lang="cs-CZ" sz="1100" baseline="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lístky.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1647825" y="2100263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58523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IT ve skole 16840/2010-46</a:t>
            </a:r>
            <a:endParaRPr lang="cs-CZ"/>
          </a:p>
        </p:txBody>
      </p:sp>
      <p:sp>
        <p:nvSpPr>
          <p:cNvPr id="4" name="TextovéPole 2"/>
          <p:cNvSpPr txBox="1">
            <a:spLocks noChangeArrowheads="1"/>
          </p:cNvSpPr>
          <p:nvPr/>
        </p:nvSpPr>
        <p:spPr bwMode="auto">
          <a:xfrm>
            <a:off x="323529" y="836613"/>
            <a:ext cx="3600772" cy="56323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sz="3600" dirty="0" smtClean="0">
                <a:solidFill>
                  <a:srgbClr val="00B0F0"/>
                </a:solidFill>
              </a:rPr>
              <a:t>Na fotografii květu označ TYČINKY.</a:t>
            </a:r>
          </a:p>
          <a:p>
            <a:pPr eaLnBrk="1" hangingPunct="1"/>
            <a:r>
              <a:rPr lang="cs-CZ" sz="3600" dirty="0" smtClean="0">
                <a:solidFill>
                  <a:srgbClr val="00B0F0"/>
                </a:solidFill>
              </a:rPr>
              <a:t>Co tyčinky obsahují?</a:t>
            </a:r>
          </a:p>
          <a:p>
            <a:pPr eaLnBrk="1" hangingPunct="1"/>
            <a:r>
              <a:rPr lang="cs-CZ" sz="3600" dirty="0" smtClean="0">
                <a:solidFill>
                  <a:srgbClr val="00B0F0"/>
                </a:solidFill>
              </a:rPr>
              <a:t>_____________</a:t>
            </a:r>
          </a:p>
          <a:p>
            <a:pPr eaLnBrk="1" hangingPunct="1"/>
            <a:r>
              <a:rPr lang="cs-CZ" sz="3600" dirty="0" smtClean="0">
                <a:solidFill>
                  <a:srgbClr val="00B0F0"/>
                </a:solidFill>
              </a:rPr>
              <a:t>Jak se jmenuje tato odkvétající rostlina?</a:t>
            </a:r>
          </a:p>
          <a:p>
            <a:pPr eaLnBrk="1" hangingPunct="1"/>
            <a:r>
              <a:rPr lang="cs-CZ" sz="3600" dirty="0" smtClean="0">
                <a:solidFill>
                  <a:srgbClr val="00B0F0"/>
                </a:solidFill>
              </a:rPr>
              <a:t>_____________</a:t>
            </a:r>
            <a:endParaRPr lang="cs-CZ" sz="3600" dirty="0">
              <a:solidFill>
                <a:srgbClr val="00B0F0"/>
              </a:solidFill>
            </a:endParaRPr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638" y="342900"/>
            <a:ext cx="4367212" cy="5822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4620058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IT ve skole 16840/2010-46</a:t>
            </a:r>
            <a:endParaRPr lang="cs-CZ"/>
          </a:p>
        </p:txBody>
      </p:sp>
      <p:sp>
        <p:nvSpPr>
          <p:cNvPr id="4" name="TextovéPole 2"/>
          <p:cNvSpPr txBox="1">
            <a:spLocks noChangeArrowheads="1"/>
          </p:cNvSpPr>
          <p:nvPr/>
        </p:nvSpPr>
        <p:spPr bwMode="auto">
          <a:xfrm>
            <a:off x="323529" y="836613"/>
            <a:ext cx="3600772" cy="23083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sz="3600" dirty="0" smtClean="0">
                <a:solidFill>
                  <a:srgbClr val="00B0F0"/>
                </a:solidFill>
              </a:rPr>
              <a:t>Na fotografii květu obtáhni fixou PESTÍK.</a:t>
            </a:r>
          </a:p>
          <a:p>
            <a:pPr eaLnBrk="1" hangingPunct="1"/>
            <a:r>
              <a:rPr lang="cs-CZ" sz="3600" dirty="0" smtClean="0">
                <a:solidFill>
                  <a:srgbClr val="00B0F0"/>
                </a:solidFill>
              </a:rPr>
              <a:t>_____________</a:t>
            </a:r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638" y="342900"/>
            <a:ext cx="4367212" cy="5822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1873543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IT ve skole 16840/2010-46</a:t>
            </a:r>
            <a:endParaRPr lang="cs-CZ"/>
          </a:p>
        </p:txBody>
      </p:sp>
      <p:sp>
        <p:nvSpPr>
          <p:cNvPr id="4" name="TextovéPole 2"/>
          <p:cNvSpPr txBox="1">
            <a:spLocks noChangeArrowheads="1"/>
          </p:cNvSpPr>
          <p:nvPr/>
        </p:nvSpPr>
        <p:spPr bwMode="auto">
          <a:xfrm>
            <a:off x="323529" y="836613"/>
            <a:ext cx="3600772" cy="23083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sz="3600" dirty="0" smtClean="0">
                <a:solidFill>
                  <a:srgbClr val="00B0F0"/>
                </a:solidFill>
              </a:rPr>
              <a:t>Co v květu označuje šipka</a:t>
            </a:r>
            <a:r>
              <a:rPr lang="cs-CZ" sz="3600" dirty="0" smtClean="0">
                <a:solidFill>
                  <a:srgbClr val="00B0F0"/>
                </a:solidFill>
              </a:rPr>
              <a:t>?</a:t>
            </a:r>
          </a:p>
          <a:p>
            <a:pPr eaLnBrk="1" hangingPunct="1"/>
            <a:endParaRPr lang="cs-CZ" sz="3600" dirty="0">
              <a:solidFill>
                <a:srgbClr val="00B0F0"/>
              </a:solidFill>
            </a:endParaRPr>
          </a:p>
          <a:p>
            <a:pPr eaLnBrk="1" hangingPunct="1"/>
            <a:r>
              <a:rPr lang="cs-CZ" sz="3600" dirty="0" smtClean="0">
                <a:solidFill>
                  <a:srgbClr val="00B0F0"/>
                </a:solidFill>
              </a:rPr>
              <a:t>………………….</a:t>
            </a:r>
            <a:endParaRPr lang="cs-CZ" sz="3600" dirty="0" smtClean="0">
              <a:solidFill>
                <a:srgbClr val="00B0F0"/>
              </a:solidFill>
            </a:endParaRPr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638" y="342900"/>
            <a:ext cx="4367212" cy="5822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Šipka dolů 2"/>
          <p:cNvSpPr/>
          <p:nvPr/>
        </p:nvSpPr>
        <p:spPr>
          <a:xfrm>
            <a:off x="5076057" y="828718"/>
            <a:ext cx="788658" cy="241776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0178519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IT ve skole 16840/2010-46</a:t>
            </a:r>
            <a:endParaRPr lang="cs-CZ"/>
          </a:p>
        </p:txBody>
      </p:sp>
      <p:sp>
        <p:nvSpPr>
          <p:cNvPr id="3" name="TextovéPole 2"/>
          <p:cNvSpPr txBox="1"/>
          <p:nvPr/>
        </p:nvSpPr>
        <p:spPr>
          <a:xfrm>
            <a:off x="611560" y="908720"/>
            <a:ext cx="7200800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Vyjmenuj části květu:</a:t>
            </a:r>
          </a:p>
          <a:p>
            <a:endParaRPr lang="cs-CZ" sz="3600" dirty="0" smtClean="0"/>
          </a:p>
          <a:p>
            <a:pPr marL="571500" indent="-571500">
              <a:buFont typeface="Arial" pitchFamily="34" charset="0"/>
              <a:buChar char="•"/>
            </a:pPr>
            <a:r>
              <a:rPr lang="cs-CZ" sz="3600" dirty="0" smtClean="0"/>
              <a:t>___________________</a:t>
            </a:r>
          </a:p>
          <a:p>
            <a:pPr marL="571500" indent="-571500">
              <a:buFont typeface="Arial" pitchFamily="34" charset="0"/>
              <a:buChar char="•"/>
            </a:pPr>
            <a:endParaRPr lang="cs-CZ" sz="3600" dirty="0"/>
          </a:p>
          <a:p>
            <a:pPr marL="571500" indent="-571500">
              <a:buFont typeface="Arial" pitchFamily="34" charset="0"/>
              <a:buChar char="•"/>
            </a:pPr>
            <a:r>
              <a:rPr lang="cs-CZ" sz="3600" dirty="0" smtClean="0"/>
              <a:t>____________________</a:t>
            </a:r>
          </a:p>
          <a:p>
            <a:pPr marL="571500" indent="-571500">
              <a:buFont typeface="Arial" pitchFamily="34" charset="0"/>
              <a:buChar char="•"/>
            </a:pPr>
            <a:endParaRPr lang="cs-CZ" sz="3600" dirty="0"/>
          </a:p>
          <a:p>
            <a:pPr marL="571500" indent="-571500">
              <a:buFont typeface="Arial" pitchFamily="34" charset="0"/>
              <a:buChar char="•"/>
            </a:pPr>
            <a:r>
              <a:rPr lang="cs-CZ" sz="3600" dirty="0" smtClean="0"/>
              <a:t>____________________</a:t>
            </a:r>
          </a:p>
          <a:p>
            <a:pPr marL="571500" indent="-571500">
              <a:buFont typeface="Arial" pitchFamily="34" charset="0"/>
              <a:buChar char="•"/>
            </a:pPr>
            <a:endParaRPr lang="cs-CZ" sz="3600" dirty="0"/>
          </a:p>
          <a:p>
            <a:pPr marL="571500" indent="-571500">
              <a:buFont typeface="Arial" pitchFamily="34" charset="0"/>
              <a:buChar char="•"/>
            </a:pPr>
            <a:r>
              <a:rPr lang="cs-CZ" sz="3600" dirty="0" smtClean="0"/>
              <a:t>____________________</a:t>
            </a:r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val="323406234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4">
              <a:lumMod val="60000"/>
              <a:lumOff val="40000"/>
            </a:schemeClr>
          </a:solidFill>
        </p:spPr>
        <p:txBody>
          <a:bodyPr/>
          <a:lstStyle/>
          <a:p>
            <a:r>
              <a:rPr lang="cs-CZ" dirty="0" smtClean="0"/>
              <a:t>STAVBA KVĚTU - KONTROLA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IT ve skole 16840/2010-46</a:t>
            </a:r>
            <a:endParaRPr lang="cs-CZ"/>
          </a:p>
        </p:txBody>
      </p:sp>
      <p:sp>
        <p:nvSpPr>
          <p:cNvPr id="5" name="Zástupný symbol pro obsah 4"/>
          <p:cNvSpPr txBox="1">
            <a:spLocks noGrp="1"/>
          </p:cNvSpPr>
          <p:nvPr>
            <p:ph idx="1"/>
          </p:nvPr>
        </p:nvSpPr>
        <p:spPr>
          <a:xfrm>
            <a:off x="457200" y="1600200"/>
            <a:ext cx="8229600" cy="33055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>
              <a:buNone/>
            </a:pPr>
            <a:r>
              <a:rPr lang="cs-CZ" sz="3600" dirty="0" smtClean="0"/>
              <a:t>Vyjmenuj části květu:</a:t>
            </a:r>
          </a:p>
          <a:p>
            <a:pPr marL="571500" indent="-571500">
              <a:buFont typeface="Arial" pitchFamily="34" charset="0"/>
              <a:buChar char="•"/>
            </a:pPr>
            <a:r>
              <a:rPr lang="cs-CZ" sz="3600" dirty="0" smtClean="0"/>
              <a:t>TYČINKY</a:t>
            </a:r>
            <a:endParaRPr lang="cs-CZ" sz="3600" dirty="0"/>
          </a:p>
          <a:p>
            <a:pPr marL="571500" indent="-571500">
              <a:buFont typeface="Arial" pitchFamily="34" charset="0"/>
              <a:buChar char="•"/>
            </a:pPr>
            <a:r>
              <a:rPr lang="cs-CZ" sz="3600" dirty="0" smtClean="0"/>
              <a:t>PESTÍK</a:t>
            </a:r>
          </a:p>
          <a:p>
            <a:pPr marL="571500" indent="-571500">
              <a:buFont typeface="Arial" pitchFamily="34" charset="0"/>
              <a:buChar char="•"/>
            </a:pPr>
            <a:r>
              <a:rPr lang="cs-CZ" sz="3600" dirty="0" smtClean="0"/>
              <a:t>KORUNNÍ LÍSTKY</a:t>
            </a:r>
          </a:p>
          <a:p>
            <a:pPr marL="571500" indent="-571500">
              <a:buFont typeface="Arial" pitchFamily="34" charset="0"/>
              <a:buChar char="•"/>
            </a:pPr>
            <a:r>
              <a:rPr lang="cs-CZ" sz="3600" dirty="0" smtClean="0"/>
              <a:t>KALICH</a:t>
            </a:r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val="405443631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1268760"/>
            <a:ext cx="8229600" cy="1143000"/>
          </a:xfrm>
        </p:spPr>
        <p:txBody>
          <a:bodyPr>
            <a:normAutofit fontScale="90000"/>
          </a:bodyPr>
          <a:lstStyle/>
          <a:p>
            <a:pPr algn="l"/>
            <a:r>
              <a:rPr lang="cs-CZ" dirty="0" smtClean="0"/>
              <a:t>Zdroje:</a:t>
            </a:r>
            <a:r>
              <a:rPr lang="cs-CZ" dirty="0"/>
              <a:t/>
            </a:r>
            <a:br>
              <a:rPr lang="cs-CZ" dirty="0"/>
            </a:br>
            <a:r>
              <a:rPr lang="cs-CZ" sz="1600" dirty="0" smtClean="0"/>
              <a:t>Učebnice Prvouka pro 3. ročník -  Nová škola</a:t>
            </a:r>
            <a:br>
              <a:rPr lang="cs-CZ" sz="1600" dirty="0" smtClean="0"/>
            </a:br>
            <a:r>
              <a:rPr lang="cs-CZ" sz="1600" dirty="0" smtClean="0"/>
              <a:t>Fotografie: </a:t>
            </a:r>
            <a:r>
              <a:rPr lang="cs-CZ" sz="1600" dirty="0" smtClean="0"/>
              <a:t>Mgr.  </a:t>
            </a:r>
            <a:r>
              <a:rPr lang="cs-CZ" sz="1600" dirty="0" smtClean="0"/>
              <a:t>Lenka Třísková</a:t>
            </a:r>
            <a:r>
              <a:rPr lang="cs-CZ" sz="1600" dirty="0"/>
              <a:t/>
            </a:r>
            <a:br>
              <a:rPr lang="cs-CZ" sz="1600" dirty="0"/>
            </a:br>
            <a:endParaRPr lang="cs-CZ" sz="1600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IT ve skole 16840/2010-46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475386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87</TotalTime>
  <Words>148</Words>
  <Application>Microsoft Office PowerPoint</Application>
  <PresentationFormat>Předvádění na obrazovce (4:3)</PresentationFormat>
  <Paragraphs>52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systému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STAVBA KVĚTU - KONTROLA</vt:lpstr>
      <vt:lpstr>Zdroje: Učebnice Prvouka pro 3. ročník -  Nová škola Fotografie: Mgr.  Lenka Třísková 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klodnerovah</dc:creator>
  <cp:lastModifiedBy>Triskova</cp:lastModifiedBy>
  <cp:revision>12</cp:revision>
  <dcterms:created xsi:type="dcterms:W3CDTF">2011-05-25T08:53:24Z</dcterms:created>
  <dcterms:modified xsi:type="dcterms:W3CDTF">2012-08-27T18:13:23Z</dcterms:modified>
</cp:coreProperties>
</file>