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9" r:id="rId5"/>
    <p:sldId id="260" r:id="rId6"/>
    <p:sldId id="258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B0CA7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0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0CA7C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1357322"/>
          </a:xfrm>
          <a:ln w="12700">
            <a:noFill/>
          </a:ln>
        </p:spPr>
        <p:txBody>
          <a:bodyPr>
            <a:normAutofit fontScale="90000"/>
          </a:bodyPr>
          <a:lstStyle/>
          <a:p>
            <a:r>
              <a:rPr lang="cs-CZ" sz="3200" dirty="0" smtClean="0"/>
              <a:t>Skupiny hlásek při odvozování</a:t>
            </a:r>
            <a:br>
              <a:rPr lang="cs-CZ" sz="3200" dirty="0" smtClean="0"/>
            </a:br>
            <a:r>
              <a:rPr lang="cs-CZ" sz="3200" dirty="0" smtClean="0"/>
              <a:t>MNĚ / MĚ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15304" cy="4572032"/>
          </a:xfrm>
          <a:ln w="12700">
            <a:noFill/>
          </a:ln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VY_32_INOVACE_01_B_01_Skupiny hlásek při odvozování –  	mně </a:t>
            </a:r>
            <a:r>
              <a:rPr lang="cs-CZ" sz="2000" dirty="0" smtClean="0">
                <a:solidFill>
                  <a:schemeClr val="tx1"/>
                </a:solidFill>
              </a:rPr>
              <a:t>- </a:t>
            </a:r>
            <a:r>
              <a:rPr lang="cs-CZ" sz="2000" dirty="0" smtClean="0">
                <a:solidFill>
                  <a:schemeClr val="tx1"/>
                </a:solidFill>
              </a:rPr>
              <a:t>mě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ČESKÝ JAZYK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85786" y="4643446"/>
            <a:ext cx="7143800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ve="http://schemas.openxmlformats.org/markup-compatibility/2006" xmlns:o="urn:schemas-microsoft-com:office:office" xmlns:m="http://schemas.openxmlformats.org/officeDocument/2006/math" xmlns:v="urn:schemas-microsoft-com:vml" xmlns:wp="http://schemas.openxmlformats.org/drawingml/2006/wordprocessingDrawing" xmlns:w10="urn:schemas-microsoft-com:office:word" xmlns:w="http://schemas.openxmlformats.org/wordprocessingml/2006/main" xmlns:wne="http://schemas.microsoft.com/office/word/2006/wordml" xmlns="" xmlns:a14="http://schemas.microsoft.com/office/drawing/2010/main" xmlns:pic="http://schemas.openxmlformats.org/drawingml/2006/picture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7286674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1193"/>
                <a:gridCol w="2208860"/>
                <a:gridCol w="1142513"/>
                <a:gridCol w="1574108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10. </a:t>
                      </a:r>
                      <a:r>
                        <a:rPr lang="cs-CZ" smtClean="0"/>
                        <a:t>listopadu 2011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11. listopadu 2011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VII.A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 a literatura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Tvarosloví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Skupiny hlásek při odvozování – mně/mě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Pravidla</a:t>
                      </a:r>
                      <a:r>
                        <a:rPr lang="cs-CZ" baseline="0" dirty="0" smtClean="0"/>
                        <a:t> psaní mně/mě, t</a:t>
                      </a:r>
                      <a:r>
                        <a:rPr lang="cs-CZ" dirty="0" smtClean="0"/>
                        <a:t>voření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příslovcí </a:t>
                      </a:r>
                    </a:p>
                    <a:p>
                      <a:r>
                        <a:rPr lang="cs-CZ" baseline="0" smtClean="0"/>
                        <a:t>z </a:t>
                      </a:r>
                      <a:r>
                        <a:rPr lang="cs-CZ" baseline="0" dirty="0" smtClean="0"/>
                        <a:t>přídavných jmen, psaní mně/mě podle příbuzných slov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  <a:solidFill>
            <a:schemeClr val="accent3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Tvoření příslovcí od přídavných jmen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5429264"/>
            <a:ext cx="8229600" cy="1214446"/>
          </a:xfrm>
          <a:ln>
            <a:solidFill>
              <a:schemeClr val="accent3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Je-li u přídavného jména v základním tvaru skupina hlásek</a:t>
            </a:r>
            <a:r>
              <a:rPr lang="cs-CZ" sz="2000" b="1" dirty="0" smtClean="0">
                <a:solidFill>
                  <a:srgbClr val="FF0000"/>
                </a:solidFill>
              </a:rPr>
              <a:t> –</a:t>
            </a:r>
            <a:r>
              <a:rPr lang="cs-CZ" sz="2000" b="1" dirty="0" err="1" smtClean="0">
                <a:solidFill>
                  <a:srgbClr val="FF0000"/>
                </a:solidFill>
              </a:rPr>
              <a:t>mn</a:t>
            </a:r>
            <a:r>
              <a:rPr lang="cs-CZ" sz="2000" b="1" dirty="0" smtClean="0">
                <a:solidFill>
                  <a:srgbClr val="FF0000"/>
                </a:solidFill>
              </a:rPr>
              <a:t>-</a:t>
            </a:r>
            <a:r>
              <a:rPr lang="cs-CZ" sz="2000" dirty="0" smtClean="0"/>
              <a:t>, pak tato 	skupina </a:t>
            </a:r>
            <a:r>
              <a:rPr lang="cs-CZ" sz="2000" b="1" u="sng" dirty="0" smtClean="0"/>
              <a:t>zůstává též i ve 2. a 3. stupni přídavného jména:</a:t>
            </a:r>
            <a:r>
              <a:rPr lang="cs-CZ" sz="2000" dirty="0" smtClean="0"/>
              <a:t>			jemný  - jemnější - nejjemnější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642910" y="1571612"/>
            <a:ext cx="3429024" cy="2400657"/>
          </a:xfrm>
          <a:prstGeom prst="rect">
            <a:avLst/>
          </a:prstGeom>
          <a:ln w="9525"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000" b="1" i="1" u="sng" dirty="0" smtClean="0"/>
              <a:t>přídavné jméno   →  příslovce</a:t>
            </a:r>
            <a:endParaRPr lang="cs-CZ" sz="2000" dirty="0" smtClean="0"/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skro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ý		skro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ě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taje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ý		taje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ě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je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ý		je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ě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rozu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ý		rozu</a:t>
            </a:r>
            <a:r>
              <a:rPr lang="cs-CZ" sz="2000" b="1" dirty="0" smtClean="0">
                <a:solidFill>
                  <a:srgbClr val="FF0000"/>
                </a:solidFill>
              </a:rPr>
              <a:t>mn</a:t>
            </a:r>
            <a:r>
              <a:rPr lang="cs-CZ" sz="2000" dirty="0" smtClean="0"/>
              <a:t>ě</a:t>
            </a:r>
          </a:p>
        </p:txBody>
      </p:sp>
      <p:sp>
        <p:nvSpPr>
          <p:cNvPr id="5" name="Obdélník 4"/>
          <p:cNvSpPr/>
          <p:nvPr/>
        </p:nvSpPr>
        <p:spPr>
          <a:xfrm>
            <a:off x="4572000" y="1571612"/>
            <a:ext cx="3857652" cy="2400657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000" b="1" i="1" u="sng" dirty="0" smtClean="0"/>
              <a:t>přídavné jméno   →    příslovce</a:t>
            </a:r>
            <a:endParaRPr lang="cs-CZ" sz="2000" dirty="0" smtClean="0"/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zřejmý		        zřejmě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střídmý		        střídmě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známý		        známě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soukromý	        soukromě</a:t>
            </a:r>
          </a:p>
        </p:txBody>
      </p:sp>
      <p:sp>
        <p:nvSpPr>
          <p:cNvPr id="6" name="Obdélník 5"/>
          <p:cNvSpPr/>
          <p:nvPr/>
        </p:nvSpPr>
        <p:spPr>
          <a:xfrm>
            <a:off x="285720" y="4572008"/>
            <a:ext cx="8429684" cy="707886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000" dirty="0" smtClean="0"/>
              <a:t>Je-li u přídavného jména skupina hlásek </a:t>
            </a:r>
            <a:r>
              <a:rPr lang="cs-CZ" sz="2000" b="1" dirty="0" smtClean="0">
                <a:solidFill>
                  <a:srgbClr val="FF0000"/>
                </a:solidFill>
              </a:rPr>
              <a:t>–</a:t>
            </a:r>
            <a:r>
              <a:rPr lang="cs-CZ" sz="2000" b="1" dirty="0" err="1" smtClean="0">
                <a:solidFill>
                  <a:srgbClr val="FF0000"/>
                </a:solidFill>
              </a:rPr>
              <a:t>mn</a:t>
            </a:r>
            <a:r>
              <a:rPr lang="cs-CZ" sz="2000" b="1" dirty="0" smtClean="0">
                <a:solidFill>
                  <a:srgbClr val="FF0000"/>
                </a:solidFill>
              </a:rPr>
              <a:t>-</a:t>
            </a:r>
            <a:r>
              <a:rPr lang="cs-CZ" sz="2000" dirty="0" smtClean="0"/>
              <a:t>, pak tato skupina </a:t>
            </a:r>
            <a:r>
              <a:rPr lang="cs-CZ" sz="2000" b="1" u="sng" dirty="0" smtClean="0"/>
              <a:t>zůstává též </a:t>
            </a:r>
          </a:p>
          <a:p>
            <a:pPr>
              <a:buNone/>
            </a:pPr>
            <a:r>
              <a:rPr lang="cs-CZ" sz="2000" b="1" dirty="0" smtClean="0"/>
              <a:t>               </a:t>
            </a:r>
            <a:r>
              <a:rPr lang="cs-CZ" sz="2000" b="1" u="sng" dirty="0" smtClean="0"/>
              <a:t>u příslovce.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  <p:bldP spid="5" grpId="0" build="p" animBg="1"/>
      <p:bldP spid="6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143000"/>
          </a:xfrm>
          <a:solidFill>
            <a:srgbClr val="92D050"/>
          </a:solidFill>
          <a:ln w="57150">
            <a:solidFill>
              <a:schemeClr val="accent3">
                <a:lumMod val="75000"/>
              </a:schemeClr>
            </a:solidFill>
          </a:ln>
          <a:effectLst>
            <a:glow rad="101600">
              <a:srgbClr val="00B050">
                <a:alpha val="60000"/>
              </a:srgbClr>
            </a:glow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cs-CZ" sz="3200" dirty="0" smtClean="0"/>
              <a:t>Nejprve zdůvodni, poté doplň mně / mě. </a:t>
            </a:r>
            <a:br>
              <a:rPr lang="cs-CZ" sz="3200" dirty="0" smtClean="0"/>
            </a:br>
            <a:r>
              <a:rPr lang="cs-CZ" sz="2000" dirty="0" smtClean="0"/>
              <a:t>Ve dvojici vypracujte vždy jeden řádek.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525963"/>
          </a:xfrm>
          <a:ln w="12700">
            <a:solidFill>
              <a:schemeClr val="accent3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lnSpc>
                <a:spcPct val="150000"/>
              </a:lnSpc>
              <a:buNone/>
            </a:pPr>
            <a:r>
              <a:rPr lang="cs-CZ" sz="2000" dirty="0" err="1" smtClean="0"/>
              <a:t>skrom</a:t>
            </a:r>
            <a:r>
              <a:rPr lang="cs-CZ" sz="2000" dirty="0" smtClean="0"/>
              <a:t>___	       tajem___	          vědom___		tem___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err="1" smtClean="0"/>
              <a:t>jem</a:t>
            </a:r>
            <a:r>
              <a:rPr lang="cs-CZ" sz="2000" dirty="0" smtClean="0"/>
              <a:t>___ 		       </a:t>
            </a:r>
            <a:r>
              <a:rPr lang="cs-CZ" sz="2000" dirty="0" err="1" smtClean="0"/>
              <a:t>upřím</a:t>
            </a:r>
            <a:r>
              <a:rPr lang="cs-CZ" sz="2000" dirty="0" smtClean="0"/>
              <a:t>___	          </a:t>
            </a:r>
            <a:r>
              <a:rPr lang="cs-CZ" sz="2000" dirty="0" err="1" smtClean="0"/>
              <a:t>střídm</a:t>
            </a:r>
            <a:r>
              <a:rPr lang="cs-CZ" sz="2000" dirty="0" smtClean="0"/>
              <a:t>___	                </a:t>
            </a:r>
            <a:r>
              <a:rPr lang="cs-CZ" sz="2000" dirty="0" err="1" smtClean="0"/>
              <a:t>zřejm</a:t>
            </a:r>
            <a:r>
              <a:rPr lang="cs-CZ" sz="2000" dirty="0" smtClean="0"/>
              <a:t>___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příjem___ 	       rozum___    	          dojem___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lnSpc>
                <a:spcPct val="150000"/>
              </a:lnSpc>
              <a:buNone/>
            </a:pPr>
            <a:r>
              <a:rPr lang="cs-CZ" sz="2000" dirty="0" err="1" smtClean="0"/>
              <a:t>skrom</a:t>
            </a:r>
            <a:r>
              <a:rPr lang="cs-CZ" sz="2000" dirty="0" smtClean="0"/>
              <a:t>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	      tajem___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	         vědom___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	                tem___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   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err="1" smtClean="0"/>
              <a:t>jem</a:t>
            </a:r>
            <a:r>
              <a:rPr lang="cs-CZ" sz="2000" dirty="0" smtClean="0"/>
              <a:t>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	      </a:t>
            </a:r>
            <a:r>
              <a:rPr lang="cs-CZ" sz="2000" dirty="0" err="1" smtClean="0"/>
              <a:t>upřím</a:t>
            </a:r>
            <a:r>
              <a:rPr lang="cs-CZ" sz="2000" dirty="0" smtClean="0"/>
              <a:t>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	         </a:t>
            </a:r>
            <a:r>
              <a:rPr lang="cs-CZ" sz="2000" dirty="0" err="1" smtClean="0"/>
              <a:t>střídm</a:t>
            </a:r>
            <a:r>
              <a:rPr lang="cs-CZ" sz="2000" dirty="0" smtClean="0"/>
              <a:t>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                 </a:t>
            </a:r>
            <a:r>
              <a:rPr lang="cs-CZ" sz="2000" dirty="0" err="1" smtClean="0"/>
              <a:t>zřejm</a:t>
            </a:r>
            <a:r>
              <a:rPr lang="cs-CZ" sz="2000" dirty="0" smtClean="0"/>
              <a:t>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příjem___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	      rozum___</a:t>
            </a:r>
            <a:r>
              <a:rPr lang="cs-CZ" sz="2000" dirty="0" err="1" smtClean="0"/>
              <a:t>jší</a:t>
            </a:r>
            <a:r>
              <a:rPr lang="cs-CZ" sz="2000" dirty="0" smtClean="0"/>
              <a:t>	         dojem___</a:t>
            </a:r>
            <a:r>
              <a:rPr lang="cs-CZ" sz="2000" dirty="0" err="1" smtClean="0"/>
              <a:t>jší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1143000"/>
          </a:xfrm>
          <a:solidFill>
            <a:srgbClr val="92D050"/>
          </a:solidFill>
          <a:ln w="57150"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cs-CZ" sz="3200" dirty="0" smtClean="0"/>
              <a:t>Zkontroluj. Povedlo se?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4214818"/>
            <a:ext cx="8215370" cy="2214579"/>
          </a:xfrm>
          <a:ln w="12700">
            <a:solidFill>
              <a:schemeClr val="accent3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skro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	      taje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	         vědo</a:t>
            </a:r>
            <a:r>
              <a:rPr lang="cs-CZ" sz="2000" b="1" dirty="0" smtClean="0">
                <a:solidFill>
                  <a:srgbClr val="0070C0"/>
                </a:solidFill>
              </a:rPr>
              <a:t>mě</a:t>
            </a:r>
            <a:r>
              <a:rPr lang="cs-CZ" sz="2000" dirty="0" smtClean="0"/>
              <a:t>jší	                te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   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 stříd</a:t>
            </a:r>
            <a:r>
              <a:rPr lang="cs-CZ" sz="2000" b="1" dirty="0" smtClean="0">
                <a:solidFill>
                  <a:srgbClr val="0070C0"/>
                </a:solidFill>
              </a:rPr>
              <a:t>mě</a:t>
            </a:r>
            <a:r>
              <a:rPr lang="cs-CZ" sz="2000" dirty="0" smtClean="0"/>
              <a:t>jší 	      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	         upří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	                zřej</a:t>
            </a:r>
            <a:r>
              <a:rPr lang="cs-CZ" sz="2000" b="1" dirty="0" smtClean="0">
                <a:solidFill>
                  <a:srgbClr val="0070C0"/>
                </a:solidFill>
              </a:rPr>
              <a:t>mě</a:t>
            </a:r>
            <a:r>
              <a:rPr lang="cs-CZ" sz="2000" dirty="0" smtClean="0"/>
              <a:t>jší 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příje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	      rozu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	         doje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jší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428596" y="1643050"/>
            <a:ext cx="8215370" cy="2123658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endParaRPr lang="cs-CZ" sz="1400" dirty="0" smtClean="0"/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skro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	       	       taje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	          vědo</a:t>
            </a:r>
            <a:r>
              <a:rPr lang="cs-CZ" sz="2000" b="1" dirty="0" smtClean="0">
                <a:solidFill>
                  <a:srgbClr val="0070C0"/>
                </a:solidFill>
              </a:rPr>
              <a:t>mě</a:t>
            </a:r>
            <a:r>
              <a:rPr lang="cs-CZ" sz="2000" dirty="0" smtClean="0"/>
              <a:t>		te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stříd</a:t>
            </a:r>
            <a:r>
              <a:rPr lang="cs-CZ" sz="2000" b="1" dirty="0" smtClean="0">
                <a:solidFill>
                  <a:srgbClr val="0070C0"/>
                </a:solidFill>
              </a:rPr>
              <a:t>mě</a:t>
            </a:r>
            <a:r>
              <a:rPr lang="cs-CZ" sz="2000" dirty="0" smtClean="0"/>
              <a:t>	       	       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 	          upří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	          	zřej</a:t>
            </a:r>
            <a:r>
              <a:rPr lang="cs-CZ" sz="2000" b="1" dirty="0" smtClean="0">
                <a:solidFill>
                  <a:srgbClr val="0070C0"/>
                </a:solidFill>
              </a:rPr>
              <a:t>mě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příje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 	       rozu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    	          doje</a:t>
            </a:r>
            <a:r>
              <a:rPr lang="cs-CZ" sz="2000" b="1" dirty="0" smtClean="0">
                <a:solidFill>
                  <a:srgbClr val="FF0000"/>
                </a:solidFill>
              </a:rPr>
              <a:t>mně</a:t>
            </a:r>
          </a:p>
          <a:p>
            <a:pPr>
              <a:lnSpc>
                <a:spcPct val="150000"/>
              </a:lnSpc>
              <a:buNone/>
            </a:pPr>
            <a:endParaRPr lang="cs-CZ" sz="14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Psaní mně / mě podle příbuzných slov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4000504"/>
            <a:ext cx="8229600" cy="264323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b="1" u="sng" dirty="0" smtClean="0">
                <a:latin typeface="Arial Black" pitchFamily="34" charset="0"/>
              </a:rPr>
              <a:t>Pravidlo platí i pro tvoření slov odvozených </a:t>
            </a:r>
          </a:p>
          <a:p>
            <a:pPr>
              <a:buNone/>
            </a:pPr>
            <a:r>
              <a:rPr lang="cs-CZ" sz="2000" b="1" u="sng" dirty="0" smtClean="0">
                <a:solidFill>
                  <a:srgbClr val="0070C0"/>
                </a:solidFill>
              </a:rPr>
              <a:t>a) pomocí předpon: </a:t>
            </a:r>
            <a:r>
              <a:rPr lang="cs-CZ" sz="2000" b="1" dirty="0" smtClean="0">
                <a:solidFill>
                  <a:srgbClr val="0070C0"/>
                </a:solidFill>
              </a:rPr>
              <a:t>   </a:t>
            </a:r>
            <a:r>
              <a:rPr lang="cs-CZ" sz="2000" dirty="0" smtClean="0"/>
              <a:t>vzpo</a:t>
            </a:r>
            <a:r>
              <a:rPr lang="cs-CZ" sz="2000" b="1" u="sng" dirty="0" smtClean="0"/>
              <a:t>mně</a:t>
            </a:r>
            <a:r>
              <a:rPr lang="cs-CZ" sz="2000" dirty="0" smtClean="0"/>
              <a:t>l – zapo</a:t>
            </a:r>
            <a:r>
              <a:rPr lang="cs-CZ" sz="2000" b="1" u="sng" dirty="0" smtClean="0"/>
              <a:t>mně</a:t>
            </a:r>
            <a:r>
              <a:rPr lang="cs-CZ" sz="2000" dirty="0" smtClean="0"/>
              <a:t>l, připo</a:t>
            </a:r>
            <a:r>
              <a:rPr lang="cs-CZ" sz="2000" b="1" u="sng" dirty="0" smtClean="0"/>
              <a:t>mně</a:t>
            </a:r>
            <a:r>
              <a:rPr lang="cs-CZ" sz="2000" dirty="0" smtClean="0"/>
              <a:t>l</a:t>
            </a:r>
          </a:p>
          <a:p>
            <a:pPr>
              <a:buNone/>
            </a:pPr>
            <a:r>
              <a:rPr lang="cs-CZ" sz="2000" dirty="0" smtClean="0"/>
              <a:t>			       rozu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l – vyrozu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l, porozu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l</a:t>
            </a:r>
          </a:p>
          <a:p>
            <a:pPr>
              <a:buNone/>
            </a:pPr>
            <a:r>
              <a:rPr lang="cs-CZ" sz="2000" b="1" u="sng" dirty="0" smtClean="0">
                <a:solidFill>
                  <a:srgbClr val="0070C0"/>
                </a:solidFill>
              </a:rPr>
              <a:t>b) pomocí předpon a přípon:</a:t>
            </a:r>
            <a:r>
              <a:rPr lang="cs-CZ" sz="2000" dirty="0" smtClean="0">
                <a:solidFill>
                  <a:srgbClr val="0070C0"/>
                </a:solidFill>
              </a:rPr>
              <a:t>  </a:t>
            </a:r>
            <a:r>
              <a:rPr lang="cs-CZ" sz="2000" dirty="0" smtClean="0"/>
              <a:t>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t – 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ní</a:t>
            </a:r>
          </a:p>
          <a:p>
            <a:pPr>
              <a:buNone/>
            </a:pPr>
            <a:r>
              <a:rPr lang="cs-CZ" sz="2000" dirty="0" smtClean="0"/>
              <a:t>			       porozu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t – porozu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ní, vyrozu</a:t>
            </a:r>
            <a:r>
              <a:rPr lang="cs-CZ" sz="2000" b="1" u="sng" dirty="0" smtClean="0"/>
              <a:t>mě</a:t>
            </a:r>
            <a:r>
              <a:rPr lang="cs-CZ" sz="2000" dirty="0" smtClean="0"/>
              <a:t>ní</a:t>
            </a:r>
          </a:p>
          <a:p>
            <a:pPr>
              <a:buNone/>
            </a:pP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596" y="1500174"/>
            <a:ext cx="3429024" cy="2773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u</a:t>
            </a:r>
            <a:r>
              <a:rPr lang="cs-CZ" sz="2000" b="1" dirty="0" smtClean="0">
                <a:solidFill>
                  <a:srgbClr val="C00000"/>
                </a:solidFill>
              </a:rPr>
              <a:t>mě</a:t>
            </a:r>
            <a:r>
              <a:rPr lang="cs-CZ" sz="2000" dirty="0" smtClean="0"/>
              <a:t>t          - 	umí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rozu</a:t>
            </a:r>
            <a:r>
              <a:rPr lang="cs-CZ" sz="2000" b="1" dirty="0" smtClean="0">
                <a:solidFill>
                  <a:srgbClr val="C00000"/>
                </a:solidFill>
              </a:rPr>
              <a:t>mě</a:t>
            </a:r>
            <a:r>
              <a:rPr lang="cs-CZ" sz="2000" dirty="0" smtClean="0"/>
              <a:t>t     - 	rozumí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uvědo</a:t>
            </a:r>
            <a:r>
              <a:rPr lang="cs-CZ" sz="2000" b="1" dirty="0" smtClean="0">
                <a:solidFill>
                  <a:srgbClr val="C00000"/>
                </a:solidFill>
              </a:rPr>
              <a:t>mě</a:t>
            </a:r>
            <a:r>
              <a:rPr lang="cs-CZ" sz="2000" dirty="0" smtClean="0"/>
              <a:t>lý  -  uvědomí (si)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set</a:t>
            </a:r>
            <a:r>
              <a:rPr lang="cs-CZ" sz="2000" b="1" dirty="0" smtClean="0">
                <a:solidFill>
                  <a:srgbClr val="C00000"/>
                </a:solidFill>
              </a:rPr>
              <a:t>mě</a:t>
            </a:r>
            <a:r>
              <a:rPr lang="cs-CZ" sz="2000" dirty="0" smtClean="0"/>
              <a:t>lo se  -   tma  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ta</a:t>
            </a:r>
            <a:r>
              <a:rPr lang="cs-CZ" sz="2000" b="1" dirty="0" smtClean="0">
                <a:solidFill>
                  <a:srgbClr val="C00000"/>
                </a:solidFill>
              </a:rPr>
              <a:t>mě</a:t>
            </a:r>
            <a:r>
              <a:rPr lang="cs-CZ" sz="2000" dirty="0" smtClean="0"/>
              <a:t>jší   -  (tam  + příp. –</a:t>
            </a:r>
            <a:r>
              <a:rPr lang="cs-CZ" sz="2000" dirty="0" err="1" smtClean="0"/>
              <a:t>ější</a:t>
            </a:r>
            <a:r>
              <a:rPr lang="cs-CZ" sz="2000" dirty="0" smtClean="0"/>
              <a:t>)</a:t>
            </a:r>
            <a:r>
              <a:rPr lang="cs-CZ" dirty="0" smtClean="0"/>
              <a:t>	</a:t>
            </a:r>
          </a:p>
        </p:txBody>
      </p:sp>
      <p:sp>
        <p:nvSpPr>
          <p:cNvPr id="5" name="Obdélník 4"/>
          <p:cNvSpPr/>
          <p:nvPr/>
        </p:nvSpPr>
        <p:spPr>
          <a:xfrm>
            <a:off x="4214810" y="1500174"/>
            <a:ext cx="4572016" cy="2352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vzpo</a:t>
            </a:r>
            <a:r>
              <a:rPr lang="cs-CZ" sz="2000" b="1" u="sng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l – po</a:t>
            </a:r>
            <a:r>
              <a:rPr lang="cs-CZ" sz="2000" u="sng" dirty="0" smtClean="0"/>
              <a:t>mn</a:t>
            </a:r>
            <a:r>
              <a:rPr lang="cs-CZ" sz="2000" dirty="0" smtClean="0"/>
              <a:t>ík, vzpo</a:t>
            </a:r>
            <a:r>
              <a:rPr lang="cs-CZ" sz="2000" u="sng" dirty="0" smtClean="0"/>
              <a:t>men</a:t>
            </a:r>
            <a:r>
              <a:rPr lang="cs-CZ" sz="2000" dirty="0" smtClean="0"/>
              <a:t>e, vzpo</a:t>
            </a:r>
            <a:r>
              <a:rPr lang="cs-CZ" sz="2000" u="sng" dirty="0" smtClean="0"/>
              <a:t>mín</a:t>
            </a:r>
            <a:r>
              <a:rPr lang="cs-CZ" sz="2000" dirty="0" smtClean="0"/>
              <a:t>á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po</a:t>
            </a:r>
            <a:r>
              <a:rPr lang="cs-CZ" sz="2000" b="1" u="sng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nka – po</a:t>
            </a:r>
            <a:r>
              <a:rPr lang="cs-CZ" sz="2000" u="sng" dirty="0" smtClean="0"/>
              <a:t>mn</a:t>
            </a:r>
            <a:r>
              <a:rPr lang="cs-CZ" sz="2000" dirty="0" smtClean="0"/>
              <a:t>ík,  po</a:t>
            </a:r>
            <a:r>
              <a:rPr lang="cs-CZ" sz="2000" u="sng" dirty="0" smtClean="0"/>
              <a:t>mn</a:t>
            </a:r>
            <a:r>
              <a:rPr lang="cs-CZ" sz="2000" dirty="0" smtClean="0"/>
              <a:t>i!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do</a:t>
            </a:r>
            <a:r>
              <a:rPr lang="cs-CZ" sz="2000" b="1" u="sng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nka – do</a:t>
            </a:r>
            <a:r>
              <a:rPr lang="cs-CZ" sz="2000" u="sng" dirty="0" smtClean="0"/>
              <a:t>mn</a:t>
            </a:r>
            <a:r>
              <a:rPr lang="cs-CZ" sz="2000" dirty="0" smtClean="0"/>
              <a:t>ívá se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uze</a:t>
            </a:r>
            <a:r>
              <a:rPr lang="cs-CZ" sz="2000" b="1" u="sng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ní  -  uze</a:t>
            </a:r>
            <a:r>
              <a:rPr lang="cs-CZ" sz="2000" u="sng" dirty="0" smtClean="0"/>
              <a:t>mn</a:t>
            </a:r>
            <a:r>
              <a:rPr lang="cs-CZ" sz="2000" dirty="0" smtClean="0"/>
              <a:t>it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zte</a:t>
            </a:r>
            <a:r>
              <a:rPr lang="cs-CZ" sz="2000" b="1" u="sng" dirty="0" smtClean="0">
                <a:solidFill>
                  <a:srgbClr val="FF0000"/>
                </a:solidFill>
              </a:rPr>
              <a:t>mně</a:t>
            </a:r>
            <a:r>
              <a:rPr lang="cs-CZ" sz="2000" dirty="0" smtClean="0"/>
              <a:t>lý  -  te</a:t>
            </a:r>
            <a:r>
              <a:rPr lang="cs-CZ" sz="2000" u="sng" dirty="0" smtClean="0"/>
              <a:t>mn</a:t>
            </a:r>
            <a:r>
              <a:rPr lang="cs-CZ" sz="2000" dirty="0" smtClean="0"/>
              <a:t>ý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1" build="p"/>
      <p:bldP spid="4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 w="57150">
            <a:solidFill>
              <a:schemeClr val="accent3">
                <a:lumMod val="75000"/>
              </a:schemeClr>
            </a:solidFill>
          </a:ln>
          <a:effectLst>
            <a:innerShdw blurRad="355600" dir="6600000">
              <a:srgbClr val="00B050"/>
            </a:innerShdw>
          </a:effectLst>
        </p:spPr>
        <p:txBody>
          <a:bodyPr>
            <a:normAutofit/>
          </a:bodyPr>
          <a:lstStyle/>
          <a:p>
            <a:r>
              <a:rPr lang="cs-CZ" sz="3200" dirty="0" smtClean="0"/>
              <a:t>Doplň, poté zkontroluj. Také se povedlo?</a:t>
            </a:r>
            <a:br>
              <a:rPr lang="cs-CZ" sz="3200" dirty="0" smtClean="0"/>
            </a:br>
            <a:r>
              <a:rPr lang="cs-CZ" sz="3200" dirty="0" smtClean="0"/>
              <a:t>Pokud ano, pak chválím.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  <a:ln w="12700">
            <a:solidFill>
              <a:schemeClr val="accent3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um___l		rozum___l	</a:t>
            </a:r>
            <a:r>
              <a:rPr lang="cs-CZ" sz="2000" dirty="0" err="1" smtClean="0"/>
              <a:t>vzpom</a:t>
            </a:r>
            <a:r>
              <a:rPr lang="cs-CZ" sz="2000" dirty="0" smtClean="0"/>
              <a:t>___l	</a:t>
            </a:r>
            <a:r>
              <a:rPr lang="cs-CZ" sz="2000" dirty="0" err="1" smtClean="0"/>
              <a:t>odm</a:t>
            </a:r>
            <a:r>
              <a:rPr lang="cs-CZ" sz="2000" dirty="0" smtClean="0"/>
              <a:t>___</a:t>
            </a:r>
            <a:r>
              <a:rPr lang="cs-CZ" sz="2000" dirty="0" err="1" smtClean="0"/>
              <a:t>nil</a:t>
            </a:r>
            <a:r>
              <a:rPr lang="cs-CZ" sz="2000" dirty="0" smtClean="0"/>
              <a:t>  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v dom__ 	</a:t>
            </a:r>
            <a:r>
              <a:rPr lang="cs-CZ" sz="2000" dirty="0" err="1" smtClean="0"/>
              <a:t>zatm</a:t>
            </a:r>
            <a:r>
              <a:rPr lang="cs-CZ" sz="2000" dirty="0" smtClean="0"/>
              <a:t>__ní	pom___</a:t>
            </a:r>
            <a:r>
              <a:rPr lang="cs-CZ" sz="2000" dirty="0" err="1" smtClean="0"/>
              <a:t>nka</a:t>
            </a:r>
            <a:r>
              <a:rPr lang="cs-CZ" sz="2000" dirty="0" smtClean="0"/>
              <a:t>	m__</a:t>
            </a:r>
            <a:r>
              <a:rPr lang="cs-CZ" sz="2000" dirty="0" err="1" smtClean="0"/>
              <a:t>nil</a:t>
            </a:r>
            <a:r>
              <a:rPr lang="cs-CZ" sz="2000" dirty="0" smtClean="0"/>
              <a:t>	     m__sto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err="1" smtClean="0"/>
              <a:t>prom</a:t>
            </a:r>
            <a:r>
              <a:rPr lang="cs-CZ" sz="2000" dirty="0" smtClean="0"/>
              <a:t>___na	</a:t>
            </a:r>
            <a:r>
              <a:rPr lang="cs-CZ" sz="2000" dirty="0" err="1" smtClean="0"/>
              <a:t>osam</a:t>
            </a:r>
            <a:r>
              <a:rPr lang="cs-CZ" sz="2000" dirty="0" smtClean="0"/>
              <a:t>___</a:t>
            </a:r>
            <a:r>
              <a:rPr lang="cs-CZ" sz="2000" dirty="0" err="1" smtClean="0"/>
              <a:t>lý</a:t>
            </a:r>
            <a:r>
              <a:rPr lang="cs-CZ" sz="2000" dirty="0" smtClean="0"/>
              <a:t> 	</a:t>
            </a:r>
            <a:r>
              <a:rPr lang="cs-CZ" sz="2000" dirty="0" err="1" smtClean="0"/>
              <a:t>setm</a:t>
            </a:r>
            <a:r>
              <a:rPr lang="cs-CZ" sz="2000" dirty="0" smtClean="0"/>
              <a:t>___</a:t>
            </a:r>
            <a:r>
              <a:rPr lang="cs-CZ" sz="2000" dirty="0" err="1" smtClean="0"/>
              <a:t>lo</a:t>
            </a:r>
            <a:r>
              <a:rPr lang="cs-CZ" sz="2000" dirty="0" smtClean="0"/>
              <a:t> se 	</a:t>
            </a:r>
            <a:r>
              <a:rPr lang="cs-CZ" sz="2000" dirty="0" err="1" smtClean="0"/>
              <a:t>porozum</a:t>
            </a:r>
            <a:r>
              <a:rPr lang="cs-CZ" sz="2000" dirty="0" smtClean="0"/>
              <a:t>___l 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err="1" smtClean="0"/>
              <a:t>nezapom</a:t>
            </a:r>
            <a:r>
              <a:rPr lang="cs-CZ" sz="2000" dirty="0" smtClean="0"/>
              <a:t>___l	um___</a:t>
            </a:r>
            <a:r>
              <a:rPr lang="cs-CZ" sz="2000" dirty="0" err="1" smtClean="0"/>
              <a:t>lci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uměl		rozuměl		vzpomněl	odměnil	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v domě 		zatmění		pomněnka	měnil	     město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proměna	osamělý 	setmělo se	porozuměl</a:t>
            </a:r>
          </a:p>
          <a:p>
            <a:pPr>
              <a:lnSpc>
                <a:spcPct val="150000"/>
              </a:lnSpc>
              <a:buNone/>
            </a:pPr>
            <a:r>
              <a:rPr lang="cs-CZ" sz="2000" dirty="0" smtClean="0"/>
              <a:t>nezapomněl	umělci</a:t>
            </a:r>
          </a:p>
          <a:p>
            <a:pPr>
              <a:buNone/>
            </a:pPr>
            <a:endParaRPr lang="cs-CZ" sz="2000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571472" y="3857628"/>
            <a:ext cx="8001056" cy="1588"/>
          </a:xfrm>
          <a:prstGeom prst="line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sz="1800" dirty="0" smtClean="0"/>
                        <a:t>  Výklad:</a:t>
                      </a:r>
                      <a:r>
                        <a:rPr lang="cs-CZ" sz="1800" baseline="0" dirty="0" smtClean="0"/>
                        <a:t> t</a:t>
                      </a:r>
                      <a:r>
                        <a:rPr lang="cs-CZ" sz="1800" dirty="0" smtClean="0"/>
                        <a:t>voření příslovcí od přídavných jmen</a:t>
                      </a:r>
                    </a:p>
                    <a:p>
                      <a:pPr marL="457200" indent="-457200">
                        <a:buAutoNum type="arabicParenR"/>
                      </a:pPr>
                      <a:r>
                        <a:rPr lang="cs-CZ" sz="1800" dirty="0" smtClean="0"/>
                        <a:t>Procvičování na IAT + pracovní list, poté učebnice</a:t>
                      </a:r>
                    </a:p>
                    <a:p>
                      <a:pPr marL="457200" indent="-457200">
                        <a:buAutoNum type="arabicParenR"/>
                      </a:pPr>
                      <a:r>
                        <a:rPr lang="cs-CZ" sz="1800" dirty="0" smtClean="0"/>
                        <a:t>Výklad: Psaní mně / mě podle příbuzných slov</a:t>
                      </a:r>
                    </a:p>
                    <a:p>
                      <a:pPr marL="457200" indent="-457200">
                        <a:buAutoNum type="arabicParenR"/>
                      </a:pPr>
                      <a:r>
                        <a:rPr lang="cs-CZ" sz="1800" dirty="0" smtClean="0"/>
                        <a:t>Procvičování na IAT + pracovní list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3214686"/>
          <a:ext cx="7358114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016509">
                <a:tc>
                  <a:txBody>
                    <a:bodyPr/>
                    <a:lstStyle/>
                    <a:p>
                      <a:r>
                        <a:rPr lang="cs-CZ" dirty="0" smtClean="0"/>
                        <a:t>Vše</a:t>
                      </a:r>
                      <a:r>
                        <a:rPr lang="cs-CZ" baseline="0" dirty="0" smtClean="0"/>
                        <a:t> z vlastních zdrojů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</a:p>
                    <a:p>
                      <a:endParaRPr lang="cs-CZ" baseline="0" dirty="0" smtClean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254</Words>
  <PresentationFormat>Předvádění na obrazovce (4:3)</PresentationFormat>
  <Paragraphs>96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Skupiny hlásek při odvozování MNĚ / MĚ </vt:lpstr>
      <vt:lpstr>Snímek 2</vt:lpstr>
      <vt:lpstr>Tvoření příslovcí od přídavných jmen</vt:lpstr>
      <vt:lpstr>Nejprve zdůvodni, poté doplň mně / mě.  Ve dvojici vypracujte vždy jeden řádek.</vt:lpstr>
      <vt:lpstr>Zkontroluj. Povedlo se?</vt:lpstr>
      <vt:lpstr>Psaní mně / mě podle příbuzných slov</vt:lpstr>
      <vt:lpstr>Doplň, poté zkontroluj. Také se povedlo? Pokud ano, pak chválím.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Skupiny hlásek při odvozování MNĚ / MĚ </dc:title>
  <dc:creator>hela</dc:creator>
  <cp:lastModifiedBy>hela</cp:lastModifiedBy>
  <cp:revision>52</cp:revision>
  <dcterms:created xsi:type="dcterms:W3CDTF">2012-01-15T08:23:15Z</dcterms:created>
  <dcterms:modified xsi:type="dcterms:W3CDTF">2012-06-24T20:18:15Z</dcterms:modified>
</cp:coreProperties>
</file>