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5" r:id="rId2"/>
    <p:sldId id="266" r:id="rId3"/>
    <p:sldId id="256" r:id="rId4"/>
    <p:sldId id="258" r:id="rId5"/>
    <p:sldId id="259" r:id="rId6"/>
    <p:sldId id="260" r:id="rId7"/>
    <p:sldId id="263" r:id="rId8"/>
    <p:sldId id="262" r:id="rId9"/>
    <p:sldId id="261" r:id="rId10"/>
    <p:sldId id="268" r:id="rId11"/>
    <p:sldId id="264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591" autoAdjust="0"/>
    <p:restoredTop sz="94703" autoAdjust="0"/>
  </p:normalViewPr>
  <p:slideViewPr>
    <p:cSldViewPr>
      <p:cViewPr>
        <p:scale>
          <a:sx n="76" d="100"/>
          <a:sy n="76" d="100"/>
        </p:scale>
        <p:origin x="-854" y="-3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6FFB19-2404-4FDE-8D56-46522FDFBC7A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08DB223-D2E5-491E-892E-59F13C06000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8DB223-D2E5-491E-892E-59F13C060001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16BF66-E40E-43FB-A47B-802E7188F8DD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8FDADC-49BC-45E0-B388-D8B03A11B4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16BF66-E40E-43FB-A47B-802E7188F8DD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8FDADC-49BC-45E0-B388-D8B03A11B4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16BF66-E40E-43FB-A47B-802E7188F8DD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8FDADC-49BC-45E0-B388-D8B03A11B4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16BF66-E40E-43FB-A47B-802E7188F8DD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8FDADC-49BC-45E0-B388-D8B03A11B4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16BF66-E40E-43FB-A47B-802E7188F8DD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8FDADC-49BC-45E0-B388-D8B03A11B4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16BF66-E40E-43FB-A47B-802E7188F8DD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8FDADC-49BC-45E0-B388-D8B03A11B4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16BF66-E40E-43FB-A47B-802E7188F8DD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8FDADC-49BC-45E0-B388-D8B03A11B4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16BF66-E40E-43FB-A47B-802E7188F8DD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8FDADC-49BC-45E0-B388-D8B03A11B4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16BF66-E40E-43FB-A47B-802E7188F8DD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8FDADC-49BC-45E0-B388-D8B03A11B4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16BF66-E40E-43FB-A47B-802E7188F8DD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8FDADC-49BC-45E0-B388-D8B03A11B4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16BF66-E40E-43FB-A47B-802E7188F8DD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8FDADC-49BC-45E0-B388-D8B03A11B4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16BF66-E40E-43FB-A47B-802E7188F8DD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8FDADC-49BC-45E0-B388-D8B03A11B47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wedg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714356"/>
            <a:ext cx="7772400" cy="1155699"/>
          </a:xfrm>
        </p:spPr>
        <p:txBody>
          <a:bodyPr>
            <a:normAutofit/>
          </a:bodyPr>
          <a:lstStyle/>
          <a:p>
            <a:r>
              <a:rPr lang="cs-CZ" sz="3200" dirty="0" smtClean="0"/>
              <a:t>Obohacování slovní zásoby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4348" y="1857364"/>
            <a:ext cx="7572428" cy="4572032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Autor:  Mgr. Helena Baculáková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Název:  VY_32_INOVACE_01_B_02_Obohacování slovní zásoby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Téma: ČESKÝ JAZYK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Číslo projektu:  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1071538" y="4643446"/>
            <a:ext cx="6715172" cy="14761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 xmlns:pic="http://schemas.openxmlformats.org/drawingml/2006/picture" xmlns:lc="http://schemas.openxmlformats.org/drawingml/2006/lockedCanvas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xmlns:pic="http://schemas.openxmlformats.org/drawingml/2006/picture" xmlns:lc="http://schemas.openxmlformats.org/drawingml/2006/lockedCanvas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 xmlns:pic="http://schemas.openxmlformats.org/drawingml/2006/picture" xmlns:lc="http://schemas.openxmlformats.org/drawingml/2006/lockedCanvas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785788" y="928672"/>
          <a:ext cx="6834212" cy="36457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Helena Baculáková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16. </a:t>
                      </a:r>
                      <a:r>
                        <a:rPr lang="cs-CZ" dirty="0" smtClean="0"/>
                        <a:t>listopadu </a:t>
                      </a:r>
                      <a:r>
                        <a:rPr lang="cs-CZ" dirty="0" smtClean="0"/>
                        <a:t>2011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18. </a:t>
                      </a:r>
                      <a:r>
                        <a:rPr lang="cs-CZ" dirty="0" smtClean="0"/>
                        <a:t>listopadu </a:t>
                      </a:r>
                      <a:r>
                        <a:rPr lang="cs-CZ" dirty="0" smtClean="0"/>
                        <a:t>2011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VII.A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Jazyk a jazyková komunikace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Český jazyk a literatura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Obohacování slovní zásoby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Obohacování slovní zásoby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Stavba</a:t>
                      </a:r>
                      <a:r>
                        <a:rPr lang="cs-CZ" baseline="0" dirty="0" smtClean="0"/>
                        <a:t> slova, kořen, předpona, přípona, koncovka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57158" y="775579"/>
            <a:ext cx="8429684" cy="1296099"/>
          </a:xfrm>
          <a:solidFill>
            <a:schemeClr val="accent2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bg1"/>
                </a:solidFill>
                <a:latin typeface="Berlin Sans FB Demi" pitchFamily="34" charset="0"/>
              </a:rPr>
              <a:t>OBOHACOVÁNÍ</a:t>
            </a:r>
            <a:r>
              <a:rPr lang="cs-CZ" sz="3600" dirty="0" smtClean="0">
                <a:solidFill>
                  <a:schemeClr val="bg1"/>
                </a:solidFill>
              </a:rPr>
              <a:t>  SLOVNÍ  ZÁSOBY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71472" y="2714620"/>
            <a:ext cx="3781819" cy="461665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tvořením nových slov </a:t>
            </a:r>
          </a:p>
        </p:txBody>
      </p:sp>
      <p:sp>
        <p:nvSpPr>
          <p:cNvPr id="5" name="Obdélník 4"/>
          <p:cNvSpPr/>
          <p:nvPr/>
        </p:nvSpPr>
        <p:spPr>
          <a:xfrm>
            <a:off x="1571604" y="3500438"/>
            <a:ext cx="4114524" cy="461665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přenášením slovního významu</a:t>
            </a:r>
            <a:endParaRPr lang="cs-CZ" sz="2400" b="1" dirty="0"/>
          </a:p>
        </p:txBody>
      </p:sp>
      <p:sp>
        <p:nvSpPr>
          <p:cNvPr id="6" name="Obdélník 5"/>
          <p:cNvSpPr/>
          <p:nvPr/>
        </p:nvSpPr>
        <p:spPr>
          <a:xfrm>
            <a:off x="2857488" y="4429132"/>
            <a:ext cx="3748975" cy="461665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spojováním slov do sousloví</a:t>
            </a:r>
            <a:endParaRPr lang="cs-CZ" sz="2400" b="1" dirty="0"/>
          </a:p>
        </p:txBody>
      </p:sp>
      <p:sp>
        <p:nvSpPr>
          <p:cNvPr id="7" name="Obdélník 6"/>
          <p:cNvSpPr/>
          <p:nvPr/>
        </p:nvSpPr>
        <p:spPr>
          <a:xfrm>
            <a:off x="4286248" y="5357826"/>
            <a:ext cx="3543791" cy="461665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přejímáním z jiných jazyků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800" decel="100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800" decel="10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800" decel="100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8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8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8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800" decel="100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8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8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8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6" grpId="0" animBg="1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428596" y="1718131"/>
            <a:ext cx="8501122" cy="4770537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>
            <a:noFill/>
            <a:headEnd/>
            <a:tailEnd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u="sng" strike="noStrike" cap="none" normalizeH="0" baseline="0" dirty="0" smtClean="0">
                <a:ln>
                  <a:noFill/>
                </a:ln>
                <a:solidFill>
                  <a:srgbClr val="7030A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Kořen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	</a:t>
            </a: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= část slova, která je společná všem slovům 	příbuzným a významově spolu souvisí	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3200" dirty="0">
              <a:latin typeface="Calibri" pitchFamily="34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	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mbria" pitchFamily="18" charset="0"/>
                <a:ea typeface="Times New Roman" pitchFamily="18" charset="0"/>
                <a:cs typeface="Times New Roman" pitchFamily="18" charset="0"/>
              </a:rPr>
              <a:t>	</a:t>
            </a:r>
            <a:r>
              <a:rPr kumimoji="0" lang="cs-CZ" sz="24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mbria" pitchFamily="18" charset="0"/>
                <a:ea typeface="Times New Roman" pitchFamily="18" charset="0"/>
                <a:cs typeface="Times New Roman" pitchFamily="18" charset="0"/>
              </a:rPr>
              <a:t>pra </a:t>
            </a:r>
            <a:r>
              <a:rPr kumimoji="0" lang="cs-CZ" sz="2400" b="1" i="1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mbria" pitchFamily="18" charset="0"/>
                <a:ea typeface="Times New Roman" pitchFamily="18" charset="0"/>
                <a:cs typeface="Times New Roman" pitchFamily="18" charset="0"/>
              </a:rPr>
              <a:t>les</a:t>
            </a:r>
            <a:r>
              <a:rPr kumimoji="0" lang="cs-CZ" sz="24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mbria" pitchFamily="18" charset="0"/>
                <a:ea typeface="Times New Roman" pitchFamily="18" charset="0"/>
                <a:cs typeface="Times New Roman" pitchFamily="18" charset="0"/>
              </a:rPr>
              <a:t>				</a:t>
            </a:r>
            <a:r>
              <a:rPr kumimoji="0" lang="cs-CZ" sz="2400" b="0" i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mbria" pitchFamily="18" charset="0"/>
                <a:ea typeface="Times New Roman" pitchFamily="18" charset="0"/>
                <a:cs typeface="Times New Roman" pitchFamily="18" charset="0"/>
              </a:rPr>
              <a:t>vý</a:t>
            </a:r>
            <a:r>
              <a:rPr kumimoji="0" lang="cs-CZ" sz="24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mbria" pitchFamily="18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kumimoji="0" lang="cs-CZ" sz="2400" b="1" i="1" u="none" strike="noStrike" cap="none" normalizeH="0" baseline="0" dirty="0" smtClean="0">
                <a:ln>
                  <a:noFill/>
                </a:ln>
                <a:solidFill>
                  <a:srgbClr val="0070C0"/>
                </a:solidFill>
                <a:effectLst/>
                <a:latin typeface="Cambria" pitchFamily="18" charset="0"/>
                <a:ea typeface="Times New Roman" pitchFamily="18" charset="0"/>
                <a:cs typeface="Times New Roman" pitchFamily="18" charset="0"/>
              </a:rPr>
              <a:t>lov</a:t>
            </a:r>
            <a:r>
              <a:rPr kumimoji="0" lang="cs-CZ" sz="24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mbria" pitchFamily="18" charset="0"/>
                <a:ea typeface="Times New Roman" pitchFamily="18" charset="0"/>
                <a:cs typeface="Times New Roman" pitchFamily="18" charset="0"/>
              </a:rPr>
              <a:t>					</a:t>
            </a:r>
            <a:r>
              <a:rPr lang="cs-CZ" sz="2400" i="1" dirty="0">
                <a:latin typeface="Cambria" pitchFamily="18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lang="cs-CZ" sz="2400" i="1" dirty="0" smtClean="0">
                <a:latin typeface="Cambria" pitchFamily="18" charset="0"/>
                <a:ea typeface="Times New Roman" pitchFamily="18" charset="0"/>
                <a:cs typeface="Times New Roman" pitchFamily="18" charset="0"/>
              </a:rPr>
              <a:t>      </a:t>
            </a:r>
            <a:r>
              <a:rPr kumimoji="0" lang="cs-CZ" sz="2400" b="1" i="1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mbria" pitchFamily="18" charset="0"/>
                <a:ea typeface="Times New Roman" pitchFamily="18" charset="0"/>
                <a:cs typeface="Times New Roman" pitchFamily="18" charset="0"/>
              </a:rPr>
              <a:t>les </a:t>
            </a:r>
            <a:r>
              <a:rPr kumimoji="0" lang="cs-CZ" sz="2400" b="0" i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mbria" pitchFamily="18" charset="0"/>
                <a:ea typeface="Times New Roman" pitchFamily="18" charset="0"/>
                <a:cs typeface="Times New Roman" pitchFamily="18" charset="0"/>
              </a:rPr>
              <a:t>n</a:t>
            </a:r>
            <a:r>
              <a:rPr kumimoji="0" lang="cs-CZ" sz="2400" b="0" i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Times New Roman" pitchFamily="18" charset="0"/>
                <a:cs typeface="Times New Roman" pitchFamily="18" charset="0"/>
              </a:rPr>
              <a:t>í</a:t>
            </a:r>
            <a:r>
              <a:rPr kumimoji="0" lang="cs-CZ" sz="2400" b="0" i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mbria" pitchFamily="18" charset="0"/>
                <a:ea typeface="Times New Roman" pitchFamily="18" charset="0"/>
                <a:cs typeface="Times New Roman" pitchFamily="18" charset="0"/>
              </a:rPr>
              <a:t>k</a:t>
            </a:r>
            <a:r>
              <a:rPr kumimoji="0" lang="cs-CZ" sz="24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mbria" pitchFamily="18" charset="0"/>
                <a:ea typeface="Times New Roman" pitchFamily="18" charset="0"/>
                <a:cs typeface="Times New Roman" pitchFamily="18" charset="0"/>
              </a:rPr>
              <a:t>			     </a:t>
            </a:r>
            <a:r>
              <a:rPr kumimoji="0" lang="cs-CZ" sz="2400" b="1" i="1" u="none" strike="noStrike" cap="none" normalizeH="0" baseline="0" dirty="0" smtClean="0">
                <a:ln>
                  <a:noFill/>
                </a:ln>
                <a:solidFill>
                  <a:srgbClr val="0070C0"/>
                </a:solidFill>
                <a:effectLst/>
                <a:latin typeface="Cambria" pitchFamily="18" charset="0"/>
                <a:ea typeface="Times New Roman" pitchFamily="18" charset="0"/>
                <a:cs typeface="Times New Roman" pitchFamily="18" charset="0"/>
              </a:rPr>
              <a:t>lov</a:t>
            </a:r>
            <a:r>
              <a:rPr kumimoji="0" lang="cs-CZ" sz="2400" b="0" i="1" u="none" strike="noStrike" cap="none" normalizeH="0" baseline="0" dirty="0" smtClean="0">
                <a:ln>
                  <a:noFill/>
                </a:ln>
                <a:solidFill>
                  <a:srgbClr val="0070C0"/>
                </a:solidFill>
                <a:effectLst/>
                <a:latin typeface="Cambria" pitchFamily="18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kumimoji="0" lang="cs-CZ" sz="2400" b="0" i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mbria" pitchFamily="18" charset="0"/>
                <a:ea typeface="Times New Roman" pitchFamily="18" charset="0"/>
                <a:cs typeface="Times New Roman" pitchFamily="18" charset="0"/>
              </a:rPr>
              <a:t>it</a:t>
            </a:r>
            <a:r>
              <a:rPr kumimoji="0" lang="cs-CZ" sz="24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mbria" pitchFamily="18" charset="0"/>
                <a:ea typeface="Times New Roman" pitchFamily="18" charset="0"/>
                <a:cs typeface="Times New Roman" pitchFamily="18" charset="0"/>
              </a:rPr>
              <a:t>				</a:t>
            </a:r>
            <a:r>
              <a:rPr lang="cs-CZ" sz="2400" i="1" dirty="0">
                <a:latin typeface="Cambria" pitchFamily="18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lang="cs-CZ" sz="2400" i="1" dirty="0" smtClean="0">
                <a:latin typeface="Cambria" pitchFamily="18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kumimoji="0" lang="cs-CZ" sz="24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mbria" pitchFamily="18" charset="0"/>
                <a:ea typeface="Times New Roman" pitchFamily="18" charset="0"/>
                <a:cs typeface="Times New Roman" pitchFamily="18" charset="0"/>
              </a:rPr>
              <a:t>za </a:t>
            </a:r>
            <a:r>
              <a:rPr kumimoji="0" lang="cs-CZ" sz="2400" b="1" i="1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mbria" pitchFamily="18" charset="0"/>
                <a:ea typeface="Times New Roman" pitchFamily="18" charset="0"/>
                <a:cs typeface="Times New Roman" pitchFamily="18" charset="0"/>
              </a:rPr>
              <a:t>les </a:t>
            </a:r>
            <a:r>
              <a:rPr kumimoji="0" lang="cs-CZ" sz="24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mbria" pitchFamily="18" charset="0"/>
                <a:ea typeface="Times New Roman" pitchFamily="18" charset="0"/>
                <a:cs typeface="Times New Roman" pitchFamily="18" charset="0"/>
              </a:rPr>
              <a:t>nit			     </a:t>
            </a:r>
            <a:r>
              <a:rPr kumimoji="0" lang="cs-CZ" sz="2400" b="1" i="1" u="none" strike="noStrike" cap="none" normalizeH="0" baseline="0" dirty="0" smtClean="0">
                <a:ln>
                  <a:noFill/>
                </a:ln>
                <a:solidFill>
                  <a:srgbClr val="0070C0"/>
                </a:solidFill>
                <a:effectLst/>
                <a:latin typeface="Cambria" pitchFamily="18" charset="0"/>
                <a:ea typeface="Times New Roman" pitchFamily="18" charset="0"/>
                <a:cs typeface="Times New Roman" pitchFamily="18" charset="0"/>
              </a:rPr>
              <a:t>lov</a:t>
            </a:r>
            <a:r>
              <a:rPr kumimoji="0" lang="cs-CZ" sz="2400" b="0" i="1" u="none" strike="noStrike" cap="none" normalizeH="0" baseline="0" dirty="0" smtClean="0">
                <a:ln>
                  <a:noFill/>
                </a:ln>
                <a:solidFill>
                  <a:srgbClr val="0070C0"/>
                </a:solidFill>
                <a:effectLst/>
                <a:latin typeface="Cambria" pitchFamily="18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kumimoji="0" lang="cs-CZ" sz="2400" b="0" i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mbria" pitchFamily="18" charset="0"/>
                <a:ea typeface="Times New Roman" pitchFamily="18" charset="0"/>
                <a:cs typeface="Times New Roman" pitchFamily="18" charset="0"/>
              </a:rPr>
              <a:t>ec</a:t>
            </a:r>
            <a:r>
              <a:rPr kumimoji="0" lang="cs-CZ" sz="24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mbria" pitchFamily="18" charset="0"/>
                <a:ea typeface="Times New Roman" pitchFamily="18" charset="0"/>
                <a:cs typeface="Times New Roman" pitchFamily="18" charset="0"/>
              </a:rPr>
              <a:t>				</a:t>
            </a:r>
            <a:r>
              <a:rPr lang="cs-CZ" sz="2400" i="1" dirty="0">
                <a:latin typeface="Cambria" pitchFamily="18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lang="cs-CZ" sz="2400" i="1" dirty="0" smtClean="0">
                <a:latin typeface="Cambria" pitchFamily="18" charset="0"/>
                <a:ea typeface="Times New Roman" pitchFamily="18" charset="0"/>
                <a:cs typeface="Times New Roman" pitchFamily="18" charset="0"/>
              </a:rPr>
              <a:t>po </a:t>
            </a:r>
            <a:r>
              <a:rPr kumimoji="0" lang="cs-CZ" sz="2400" b="1" i="1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mbria" pitchFamily="18" charset="0"/>
                <a:ea typeface="Times New Roman" pitchFamily="18" charset="0"/>
                <a:cs typeface="Times New Roman" pitchFamily="18" charset="0"/>
              </a:rPr>
              <a:t>les </a:t>
            </a:r>
            <a:r>
              <a:rPr lang="cs-CZ" sz="2400" i="1" dirty="0" smtClean="0">
                <a:solidFill>
                  <a:schemeClr val="tx1"/>
                </a:solidFill>
                <a:latin typeface="Cambria" pitchFamily="18" charset="0"/>
                <a:ea typeface="Times New Roman" pitchFamily="18" charset="0"/>
                <a:cs typeface="Times New Roman" pitchFamily="18" charset="0"/>
              </a:rPr>
              <a:t>í</a:t>
            </a:r>
            <a:r>
              <a:rPr kumimoji="0" lang="cs-CZ" sz="24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mbria" pitchFamily="18" charset="0"/>
                <a:ea typeface="Times New Roman" pitchFamily="18" charset="0"/>
                <a:cs typeface="Times New Roman" pitchFamily="18" charset="0"/>
              </a:rPr>
              <a:t>		            na </a:t>
            </a:r>
            <a:r>
              <a:rPr kumimoji="0" lang="cs-CZ" sz="2400" b="1" i="1" u="none" strike="noStrike" cap="none" normalizeH="0" baseline="0" dirty="0" smtClean="0">
                <a:ln>
                  <a:noFill/>
                </a:ln>
                <a:solidFill>
                  <a:srgbClr val="0070C0"/>
                </a:solidFill>
                <a:effectLst/>
                <a:latin typeface="Cambria" pitchFamily="18" charset="0"/>
                <a:ea typeface="Times New Roman" pitchFamily="18" charset="0"/>
                <a:cs typeface="Times New Roman" pitchFamily="18" charset="0"/>
              </a:rPr>
              <a:t>lov</a:t>
            </a:r>
            <a:r>
              <a:rPr kumimoji="0" lang="cs-CZ" sz="2400" b="0" i="1" u="none" strike="noStrike" cap="none" normalizeH="0" baseline="0" dirty="0" smtClean="0">
                <a:ln>
                  <a:noFill/>
                </a:ln>
                <a:solidFill>
                  <a:srgbClr val="0070C0"/>
                </a:solidFill>
                <a:effectLst/>
                <a:latin typeface="Cambria" pitchFamily="18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kumimoji="0" lang="cs-CZ" sz="2400" b="0" i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mbria" pitchFamily="18" charset="0"/>
                <a:ea typeface="Times New Roman" pitchFamily="18" charset="0"/>
                <a:cs typeface="Times New Roman" pitchFamily="18" charset="0"/>
              </a:rPr>
              <a:t>ený</a:t>
            </a:r>
            <a:endParaRPr kumimoji="0" lang="cs-CZ" sz="2400" b="0" i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mbria" pitchFamily="18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400" b="0" i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mbria" pitchFamily="18" charset="0"/>
              <a:ea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57158" y="500042"/>
            <a:ext cx="8501122" cy="1138773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endParaRPr lang="cs-CZ" sz="1400" b="1" dirty="0" smtClean="0">
              <a:solidFill>
                <a:schemeClr val="bg1">
                  <a:lumMod val="85000"/>
                </a:schemeClr>
              </a:solidFill>
              <a:latin typeface="Berlin Sans FB Demi" pitchFamily="34" charset="0"/>
            </a:endParaRPr>
          </a:p>
          <a:p>
            <a:pPr algn="ctr"/>
            <a:r>
              <a:rPr lang="cs-CZ" sz="4000" b="1" dirty="0" smtClean="0">
                <a:solidFill>
                  <a:schemeClr val="bg1">
                    <a:lumMod val="85000"/>
                  </a:schemeClr>
                </a:solidFill>
                <a:latin typeface="Berlin Sans FB Demi" pitchFamily="34" charset="0"/>
              </a:rPr>
              <a:t> STAVBA  SLOVA</a:t>
            </a:r>
          </a:p>
          <a:p>
            <a:pPr algn="ctr"/>
            <a:endParaRPr lang="cs-CZ" sz="1400" b="1" dirty="0" smtClean="0">
              <a:solidFill>
                <a:schemeClr val="bg1">
                  <a:lumMod val="85000"/>
                </a:schemeClr>
              </a:solidFill>
              <a:latin typeface="Berlin Sans FB Demi" pitchFamily="34" charset="0"/>
            </a:endParaRP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1000"/>
                                        <p:tgtEl>
                                          <p:spTgt spid="102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1000"/>
                                        <p:tgtEl>
                                          <p:spTgt spid="10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1000"/>
                                        <p:tgtEl>
                                          <p:spTgt spid="10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1000"/>
                                        <p:tgtEl>
                                          <p:spTgt spid="10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6" grpId="0" build="p" animBg="1"/>
      <p:bldP spid="4" grpId="0" build="allAtOnce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1"/>
          <p:cNvSpPr>
            <a:spLocks noChangeArrowheads="1"/>
          </p:cNvSpPr>
          <p:nvPr/>
        </p:nvSpPr>
        <p:spPr bwMode="auto">
          <a:xfrm>
            <a:off x="214282" y="357166"/>
            <a:ext cx="8572560" cy="3139321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 w="9525">
            <a:noFill/>
            <a:miter lim="800000"/>
            <a:headEnd/>
            <a:tailEnd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400" b="1" i="0" u="sng" strike="noStrike" cap="none" normalizeH="0" baseline="0" dirty="0" smtClean="0">
              <a:ln>
                <a:noFill/>
              </a:ln>
              <a:solidFill>
                <a:srgbClr val="7030A0"/>
              </a:solidFill>
              <a:effectLst/>
              <a:latin typeface="Calibri" pitchFamily="34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1" i="0" u="sng" strike="noStrike" cap="none" normalizeH="0" baseline="0" dirty="0" smtClean="0">
                <a:ln>
                  <a:noFill/>
                </a:ln>
                <a:solidFill>
                  <a:srgbClr val="7030A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Předpona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800" dirty="0">
                <a:latin typeface="Calibri" pitchFamily="34" charset="0"/>
                <a:ea typeface="Times New Roman" pitchFamily="18" charset="0"/>
                <a:cs typeface="Times New Roman" pitchFamily="18" charset="0"/>
              </a:rPr>
              <a:t>	</a:t>
            </a: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= část slova, která je před kořenem a mění 	           	    význam slova	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				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2800" b="1" i="1" dirty="0">
              <a:solidFill>
                <a:srgbClr val="BE2098"/>
              </a:solidFill>
              <a:latin typeface="Cambria" pitchFamily="18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1" u="none" strike="noStrike" cap="none" normalizeH="0" dirty="0" smtClean="0">
                <a:ln>
                  <a:noFill/>
                </a:ln>
                <a:solidFill>
                  <a:srgbClr val="BE2098"/>
                </a:solidFill>
                <a:effectLst/>
                <a:latin typeface="Cambria" pitchFamily="18" charset="0"/>
                <a:ea typeface="Times New Roman" pitchFamily="18" charset="0"/>
                <a:cs typeface="Times New Roman" pitchFamily="18" charset="0"/>
              </a:rPr>
              <a:t>     </a:t>
            </a:r>
            <a:r>
              <a:rPr kumimoji="0" lang="cs-CZ" sz="2800" b="1" i="1" u="none" strike="noStrike" cap="none" normalizeH="0" baseline="0" dirty="0" err="1" smtClean="0">
                <a:ln>
                  <a:noFill/>
                </a:ln>
                <a:solidFill>
                  <a:srgbClr val="BE2098"/>
                </a:solidFill>
                <a:effectLst/>
                <a:latin typeface="Cambria" pitchFamily="18" charset="0"/>
                <a:ea typeface="Times New Roman" pitchFamily="18" charset="0"/>
                <a:cs typeface="Times New Roman" pitchFamily="18" charset="0"/>
              </a:rPr>
              <a:t>n</a:t>
            </a:r>
            <a:r>
              <a:rPr kumimoji="0" lang="cs-CZ" sz="2800" b="1" i="1" u="none" strike="noStrike" cap="none" normalizeH="0" baseline="0" dirty="0" err="1" smtClean="0">
                <a:ln>
                  <a:noFill/>
                </a:ln>
                <a:solidFill>
                  <a:srgbClr val="BE2098"/>
                </a:solidFill>
                <a:effectLst/>
                <a:latin typeface="Calibri"/>
                <a:ea typeface="Times New Roman" pitchFamily="18" charset="0"/>
                <a:cs typeface="Times New Roman" pitchFamily="18" charset="0"/>
              </a:rPr>
              <a:t>á</a:t>
            </a:r>
            <a:r>
              <a:rPr kumimoji="0" lang="cs-CZ" sz="2800" b="1" i="1" u="none" strike="noStrike" cap="none" normalizeH="0" baseline="0" dirty="0" smtClean="0">
                <a:ln>
                  <a:noFill/>
                </a:ln>
                <a:solidFill>
                  <a:srgbClr val="BE2098"/>
                </a:solidFill>
                <a:effectLst/>
                <a:latin typeface="Cambria" pitchFamily="18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kumimoji="0" lang="cs-CZ" sz="28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mbria" pitchFamily="18" charset="0"/>
                <a:ea typeface="Times New Roman" pitchFamily="18" charset="0"/>
                <a:cs typeface="Times New Roman" pitchFamily="18" charset="0"/>
              </a:rPr>
              <a:t>stěnka,    </a:t>
            </a:r>
            <a:r>
              <a:rPr kumimoji="0" lang="cs-CZ" sz="2800" b="1" i="1" u="none" strike="noStrike" cap="none" normalizeH="0" baseline="0" dirty="0" err="1" smtClean="0">
                <a:ln>
                  <a:noFill/>
                </a:ln>
                <a:solidFill>
                  <a:srgbClr val="BE2098"/>
                </a:solidFill>
                <a:effectLst/>
                <a:latin typeface="Cambria" pitchFamily="18" charset="0"/>
                <a:ea typeface="Times New Roman" pitchFamily="18" charset="0"/>
                <a:cs typeface="Times New Roman" pitchFamily="18" charset="0"/>
              </a:rPr>
              <a:t>vý</a:t>
            </a:r>
            <a:r>
              <a:rPr kumimoji="0" lang="cs-CZ" sz="2800" b="1" i="1" u="none" strike="noStrike" cap="none" normalizeH="0" baseline="0" dirty="0" smtClean="0">
                <a:ln>
                  <a:noFill/>
                </a:ln>
                <a:solidFill>
                  <a:srgbClr val="BE2098"/>
                </a:solidFill>
                <a:effectLst/>
                <a:latin typeface="Cambria" pitchFamily="18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kumimoji="0" lang="cs-CZ" sz="28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mbria" pitchFamily="18" charset="0"/>
                <a:ea typeface="Times New Roman" pitchFamily="18" charset="0"/>
                <a:cs typeface="Times New Roman" pitchFamily="18" charset="0"/>
              </a:rPr>
              <a:t>borný,   </a:t>
            </a:r>
            <a:r>
              <a:rPr kumimoji="0" lang="cs-CZ" sz="2800" b="1" i="1" u="none" strike="noStrike" cap="none" normalizeH="0" baseline="0" dirty="0" smtClean="0">
                <a:ln>
                  <a:noFill/>
                </a:ln>
                <a:solidFill>
                  <a:srgbClr val="00B050"/>
                </a:solidFill>
                <a:effectLst/>
                <a:latin typeface="Cambria" pitchFamily="18" charset="0"/>
                <a:ea typeface="Times New Roman" pitchFamily="18" charset="0"/>
                <a:cs typeface="Times New Roman" pitchFamily="18" charset="0"/>
              </a:rPr>
              <a:t>ne </a:t>
            </a:r>
            <a:r>
              <a:rPr kumimoji="0" lang="cs-CZ" sz="2800" b="1" i="1" u="none" strike="noStrike" cap="none" normalizeH="0" baseline="0" dirty="0" smtClean="0">
                <a:ln>
                  <a:noFill/>
                </a:ln>
                <a:solidFill>
                  <a:srgbClr val="BE2098"/>
                </a:solidFill>
                <a:effectLst/>
                <a:latin typeface="Cambria" pitchFamily="18" charset="0"/>
                <a:ea typeface="Times New Roman" pitchFamily="18" charset="0"/>
                <a:cs typeface="Times New Roman" pitchFamily="18" charset="0"/>
              </a:rPr>
              <a:t>na </a:t>
            </a:r>
            <a:r>
              <a:rPr kumimoji="0" lang="cs-CZ" sz="28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mbria" pitchFamily="18" charset="0"/>
                <a:ea typeface="Times New Roman" pitchFamily="18" charset="0"/>
                <a:cs typeface="Times New Roman" pitchFamily="18" charset="0"/>
              </a:rPr>
              <a:t>skočit,   </a:t>
            </a:r>
            <a:r>
              <a:rPr kumimoji="0" lang="cs-CZ" sz="2800" b="1" i="1" u="none" strike="noStrike" cap="none" normalizeH="0" baseline="0" dirty="0" smtClean="0">
                <a:ln>
                  <a:noFill/>
                </a:ln>
                <a:solidFill>
                  <a:srgbClr val="00B050"/>
                </a:solidFill>
                <a:effectLst/>
                <a:latin typeface="Cambria" pitchFamily="18" charset="0"/>
                <a:ea typeface="Times New Roman" pitchFamily="18" charset="0"/>
                <a:cs typeface="Times New Roman" pitchFamily="18" charset="0"/>
              </a:rPr>
              <a:t>ne </a:t>
            </a:r>
            <a:r>
              <a:rPr lang="cs-CZ" sz="2800" b="1" i="1" dirty="0" smtClean="0">
                <a:solidFill>
                  <a:srgbClr val="548DD4"/>
                </a:solidFill>
                <a:latin typeface="Cambria" pitchFamily="18" charset="0"/>
                <a:ea typeface="Times New Roman" pitchFamily="18" charset="0"/>
                <a:cs typeface="Times New Roman" pitchFamily="18" charset="0"/>
              </a:rPr>
              <a:t>d</a:t>
            </a:r>
            <a:r>
              <a:rPr kumimoji="0" lang="cs-CZ" sz="2800" b="1" i="1" u="none" strike="noStrike" cap="none" normalizeH="0" baseline="0" dirty="0" smtClean="0">
                <a:ln>
                  <a:noFill/>
                </a:ln>
                <a:solidFill>
                  <a:srgbClr val="548DD4"/>
                </a:solidFill>
                <a:effectLst/>
                <a:latin typeface="Cambria" pitchFamily="18" charset="0"/>
                <a:ea typeface="Times New Roman" pitchFamily="18" charset="0"/>
                <a:cs typeface="Times New Roman" pitchFamily="18" charset="0"/>
              </a:rPr>
              <a:t>o </a:t>
            </a:r>
            <a:r>
              <a:rPr kumimoji="0" lang="cs-CZ" sz="2800" b="1" i="1" u="none" strike="noStrike" cap="none" normalizeH="0" baseline="0" dirty="0" smtClean="0">
                <a:ln>
                  <a:noFill/>
                </a:ln>
                <a:solidFill>
                  <a:srgbClr val="BE2098"/>
                </a:solidFill>
                <a:effectLst/>
                <a:latin typeface="Cambria" pitchFamily="18" charset="0"/>
                <a:ea typeface="Times New Roman" pitchFamily="18" charset="0"/>
                <a:cs typeface="Times New Roman" pitchFamily="18" charset="0"/>
              </a:rPr>
              <a:t>vy </a:t>
            </a:r>
            <a:r>
              <a:rPr kumimoji="0" lang="cs-CZ" sz="28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mbria" pitchFamily="18" charset="0"/>
                <a:ea typeface="Times New Roman" pitchFamily="18" charset="0"/>
                <a:cs typeface="Times New Roman" pitchFamily="18" charset="0"/>
              </a:rPr>
              <a:t>skočit,   		</a:t>
            </a:r>
            <a:r>
              <a:rPr kumimoji="0" lang="cs-CZ" sz="2800" b="1" i="1" u="none" strike="noStrike" cap="none" normalizeH="0" baseline="0" dirty="0" err="1" smtClean="0">
                <a:ln>
                  <a:noFill/>
                </a:ln>
                <a:solidFill>
                  <a:srgbClr val="E36C0A"/>
                </a:solidFill>
                <a:effectLst/>
                <a:latin typeface="Cambria" pitchFamily="18" charset="0"/>
                <a:ea typeface="Times New Roman" pitchFamily="18" charset="0"/>
                <a:cs typeface="Times New Roman" pitchFamily="18" charset="0"/>
              </a:rPr>
              <a:t>nej</a:t>
            </a:r>
            <a:r>
              <a:rPr kumimoji="0" lang="cs-CZ" sz="2800" b="1" i="1" u="none" strike="noStrike" cap="none" normalizeH="0" baseline="0" dirty="0" smtClean="0">
                <a:ln>
                  <a:noFill/>
                </a:ln>
                <a:solidFill>
                  <a:srgbClr val="E36C0A"/>
                </a:solidFill>
                <a:effectLst/>
                <a:latin typeface="Cambria" pitchFamily="18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kumimoji="0" lang="cs-CZ" sz="2800" b="1" i="1" u="none" strike="noStrike" cap="none" normalizeH="0" baseline="0" dirty="0" smtClean="0">
                <a:ln>
                  <a:noFill/>
                </a:ln>
                <a:solidFill>
                  <a:srgbClr val="00B050"/>
                </a:solidFill>
                <a:effectLst/>
                <a:latin typeface="Cambria" pitchFamily="18" charset="0"/>
                <a:ea typeface="Times New Roman" pitchFamily="18" charset="0"/>
                <a:cs typeface="Times New Roman" pitchFamily="18" charset="0"/>
              </a:rPr>
              <a:t>ne </a:t>
            </a:r>
            <a:r>
              <a:rPr kumimoji="0" lang="cs-CZ" sz="2800" b="1" i="1" u="none" strike="noStrike" cap="none" normalizeH="0" baseline="0" dirty="0" smtClean="0">
                <a:ln>
                  <a:noFill/>
                </a:ln>
                <a:solidFill>
                  <a:srgbClr val="BE2098"/>
                </a:solidFill>
                <a:effectLst/>
                <a:latin typeface="Cambria" pitchFamily="18" charset="0"/>
                <a:ea typeface="Times New Roman" pitchFamily="18" charset="0"/>
                <a:cs typeface="Times New Roman" pitchFamily="18" charset="0"/>
              </a:rPr>
              <a:t>po </a:t>
            </a:r>
            <a:r>
              <a:rPr kumimoji="0" lang="cs-CZ" sz="2800" b="0" i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mbria" pitchFamily="18" charset="0"/>
                <a:ea typeface="Times New Roman" pitchFamily="18" charset="0"/>
                <a:cs typeface="Times New Roman" pitchFamily="18" charset="0"/>
              </a:rPr>
              <a:t>třebněj</a:t>
            </a:r>
            <a:r>
              <a:rPr kumimoji="0" lang="cs-CZ" sz="2800" b="0" i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Times New Roman" pitchFamily="18" charset="0"/>
                <a:cs typeface="Times New Roman" pitchFamily="18" charset="0"/>
              </a:rPr>
              <a:t>ší</a:t>
            </a:r>
            <a:endParaRPr kumimoji="0" lang="cs-CZ" sz="2800" b="0" i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/>
              <a:ea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14282" y="3786190"/>
            <a:ext cx="8572560" cy="2308324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3600" b="1" u="sng" dirty="0" smtClean="0">
                <a:solidFill>
                  <a:srgbClr val="7030A0"/>
                </a:solidFill>
                <a:latin typeface="Calibri" pitchFamily="34" charset="0"/>
                <a:ea typeface="Times New Roman" pitchFamily="18" charset="0"/>
                <a:cs typeface="Times New Roman" pitchFamily="18" charset="0"/>
              </a:rPr>
              <a:t>Přípona</a:t>
            </a:r>
            <a:r>
              <a:rPr lang="cs-CZ" sz="3600" dirty="0" smtClean="0"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latin typeface="Calibri" pitchFamily="34" charset="0"/>
                <a:ea typeface="Times New Roman" pitchFamily="18" charset="0"/>
                <a:cs typeface="Times New Roman" pitchFamily="18" charset="0"/>
              </a:rPr>
              <a:t>	</a:t>
            </a:r>
            <a:r>
              <a:rPr lang="cs-CZ" sz="3200" dirty="0" smtClean="0">
                <a:latin typeface="Calibri" pitchFamily="34" charset="0"/>
                <a:ea typeface="Times New Roman" pitchFamily="18" charset="0"/>
                <a:cs typeface="Times New Roman" pitchFamily="18" charset="0"/>
              </a:rPr>
              <a:t>= část slova za kořenem, která mění význam  	    slova a při skloňování se nemění	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1600" dirty="0" smtClean="0">
              <a:latin typeface="Calibri" pitchFamily="34" charset="0"/>
              <a:ea typeface="Times New Roman" pitchFamily="18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     </a:t>
            </a:r>
            <a:r>
              <a:rPr lang="cs-CZ" sz="2800" i="1" dirty="0" smtClean="0">
                <a:ea typeface="Times New Roman" pitchFamily="18" charset="0"/>
                <a:cs typeface="Times New Roman" pitchFamily="18" charset="0"/>
              </a:rPr>
              <a:t>š</a:t>
            </a:r>
            <a:r>
              <a:rPr lang="cs-CZ" sz="2800" i="1" dirty="0" smtClean="0">
                <a:latin typeface="Cambria" pitchFamily="18" charset="0"/>
                <a:ea typeface="Times New Roman" pitchFamily="18" charset="0"/>
                <a:cs typeface="Times New Roman" pitchFamily="18" charset="0"/>
              </a:rPr>
              <a:t>kol </a:t>
            </a:r>
            <a:r>
              <a:rPr lang="cs-CZ" sz="2800" b="1" i="1" dirty="0" smtClean="0">
                <a:solidFill>
                  <a:srgbClr val="E36C0A"/>
                </a:solidFill>
                <a:latin typeface="Cambria" pitchFamily="18" charset="0"/>
                <a:ea typeface="Times New Roman" pitchFamily="18" charset="0"/>
                <a:cs typeface="Times New Roman" pitchFamily="18" charset="0"/>
              </a:rPr>
              <a:t>n </a:t>
            </a:r>
            <a:r>
              <a:rPr lang="cs-CZ" sz="2800" b="1" i="1" dirty="0" err="1" smtClean="0">
                <a:solidFill>
                  <a:srgbClr val="00B050"/>
                </a:solidFill>
                <a:ea typeface="Times New Roman" pitchFamily="18" charset="0"/>
                <a:cs typeface="Times New Roman" pitchFamily="18" charset="0"/>
              </a:rPr>
              <a:t>í</a:t>
            </a:r>
            <a:r>
              <a:rPr lang="cs-CZ" sz="2800" b="1" i="1" dirty="0" err="1" smtClean="0">
                <a:solidFill>
                  <a:srgbClr val="00B050"/>
                </a:solidFill>
                <a:latin typeface="Cambria" pitchFamily="18" charset="0"/>
                <a:ea typeface="Times New Roman" pitchFamily="18" charset="0"/>
                <a:cs typeface="Times New Roman" pitchFamily="18" charset="0"/>
              </a:rPr>
              <a:t>k</a:t>
            </a:r>
            <a:r>
              <a:rPr lang="cs-CZ" sz="2800" i="1" dirty="0" smtClean="0">
                <a:latin typeface="Cambria" pitchFamily="18" charset="0"/>
                <a:ea typeface="Times New Roman" pitchFamily="18" charset="0"/>
                <a:cs typeface="Times New Roman" pitchFamily="18" charset="0"/>
              </a:rPr>
              <a:t>,   pouč </a:t>
            </a:r>
            <a:r>
              <a:rPr lang="cs-CZ" sz="2800" b="1" i="1" dirty="0" err="1" smtClean="0">
                <a:solidFill>
                  <a:srgbClr val="E36C0A"/>
                </a:solidFill>
                <a:latin typeface="Cambria" pitchFamily="18" charset="0"/>
                <a:ea typeface="Times New Roman" pitchFamily="18" charset="0"/>
                <a:cs typeface="Times New Roman" pitchFamily="18" charset="0"/>
              </a:rPr>
              <a:t>en</a:t>
            </a:r>
            <a:r>
              <a:rPr lang="cs-CZ" sz="2800" b="1" i="1" dirty="0" smtClean="0">
                <a:solidFill>
                  <a:srgbClr val="E36C0A"/>
                </a:solidFill>
                <a:latin typeface="Cambria" pitchFamily="18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lang="cs-CZ" sz="2800" i="1" dirty="0" smtClean="0">
                <a:latin typeface="Cambria" pitchFamily="18" charset="0"/>
                <a:ea typeface="Times New Roman" pitchFamily="18" charset="0"/>
                <a:cs typeface="Times New Roman" pitchFamily="18" charset="0"/>
              </a:rPr>
              <a:t>ý,   </a:t>
            </a:r>
            <a:r>
              <a:rPr lang="cs-CZ" sz="2800" i="1" dirty="0" err="1" smtClean="0">
                <a:latin typeface="Cambria" pitchFamily="18" charset="0"/>
                <a:ea typeface="Times New Roman" pitchFamily="18" charset="0"/>
                <a:cs typeface="Times New Roman" pitchFamily="18" charset="0"/>
              </a:rPr>
              <a:t>přeskak</a:t>
            </a:r>
            <a:r>
              <a:rPr lang="cs-CZ" sz="2800" i="1" dirty="0" smtClean="0">
                <a:latin typeface="Cambria" pitchFamily="18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lang="cs-CZ" sz="2800" b="1" i="1" dirty="0" err="1" smtClean="0">
                <a:solidFill>
                  <a:srgbClr val="00B050"/>
                </a:solidFill>
                <a:latin typeface="Cambria" pitchFamily="18" charset="0"/>
                <a:ea typeface="Times New Roman" pitchFamily="18" charset="0"/>
                <a:cs typeface="Times New Roman" pitchFamily="18" charset="0"/>
              </a:rPr>
              <a:t>ova</a:t>
            </a:r>
            <a:r>
              <a:rPr lang="cs-CZ" sz="2800" b="1" i="1" dirty="0" smtClean="0">
                <a:solidFill>
                  <a:srgbClr val="76923C"/>
                </a:solidFill>
                <a:latin typeface="Cambria" pitchFamily="18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lang="cs-CZ" sz="2800" i="1" dirty="0" smtClean="0">
                <a:latin typeface="Cambria" pitchFamily="18" charset="0"/>
                <a:ea typeface="Times New Roman" pitchFamily="18" charset="0"/>
                <a:cs typeface="Times New Roman" pitchFamily="18" charset="0"/>
              </a:rPr>
              <a:t>t,    koj </a:t>
            </a:r>
            <a:r>
              <a:rPr lang="cs-CZ" sz="2800" b="1" i="1" dirty="0" err="1" smtClean="0">
                <a:solidFill>
                  <a:srgbClr val="00B050"/>
                </a:solidFill>
                <a:latin typeface="Cambria" pitchFamily="18" charset="0"/>
                <a:ea typeface="Times New Roman" pitchFamily="18" charset="0"/>
                <a:cs typeface="Times New Roman" pitchFamily="18" charset="0"/>
              </a:rPr>
              <a:t>en</a:t>
            </a:r>
            <a:r>
              <a:rPr lang="cs-CZ" sz="2800" b="1" i="1" dirty="0" smtClean="0">
                <a:solidFill>
                  <a:srgbClr val="00B050"/>
                </a:solidFill>
                <a:latin typeface="Cambria" pitchFamily="18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lang="cs-CZ" sz="2800" b="1" i="1" dirty="0" err="1" smtClean="0">
                <a:solidFill>
                  <a:srgbClr val="E36C0A"/>
                </a:solidFill>
                <a:latin typeface="Cambria" pitchFamily="18" charset="0"/>
                <a:ea typeface="Times New Roman" pitchFamily="18" charset="0"/>
                <a:cs typeface="Times New Roman" pitchFamily="18" charset="0"/>
              </a:rPr>
              <a:t>ec</a:t>
            </a:r>
            <a:r>
              <a:rPr lang="cs-CZ" sz="2800" b="1" i="1" dirty="0" smtClean="0">
                <a:solidFill>
                  <a:srgbClr val="E36C0A"/>
                </a:solidFill>
                <a:latin typeface="Cambria" pitchFamily="18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lang="cs-CZ" sz="2800" b="1" i="1" dirty="0" smtClean="0">
                <a:solidFill>
                  <a:srgbClr val="0070C0"/>
                </a:solidFill>
                <a:latin typeface="Cambria" pitchFamily="18" charset="0"/>
                <a:ea typeface="Times New Roman" pitchFamily="18" charset="0"/>
                <a:cs typeface="Times New Roman" pitchFamily="18" charset="0"/>
              </a:rPr>
              <a:t>k</a:t>
            </a:r>
            <a:r>
              <a:rPr lang="cs-CZ" sz="2800" b="1" i="1" dirty="0" smtClean="0">
                <a:solidFill>
                  <a:srgbClr val="5F497A"/>
                </a:solidFill>
                <a:latin typeface="Cambria" pitchFamily="18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lang="cs-CZ" sz="2800" i="1" dirty="0" smtClean="0">
                <a:latin typeface="Cambria" pitchFamily="18" charset="0"/>
                <a:ea typeface="Times New Roman" pitchFamily="18" charset="0"/>
                <a:cs typeface="Times New Roman" pitchFamily="18" charset="0"/>
              </a:rPr>
              <a:t>ý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63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63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5" grpId="0" animBg="1"/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1"/>
          <p:cNvSpPr>
            <a:spLocks noChangeArrowheads="1"/>
          </p:cNvSpPr>
          <p:nvPr/>
        </p:nvSpPr>
        <p:spPr bwMode="auto">
          <a:xfrm>
            <a:off x="214282" y="142852"/>
            <a:ext cx="8643998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1" i="0" u="sng" strike="noStrike" cap="none" normalizeH="0" baseline="0" dirty="0" smtClean="0">
                <a:ln>
                  <a:noFill/>
                </a:ln>
                <a:solidFill>
                  <a:srgbClr val="7030A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Koncovka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800" dirty="0">
                <a:latin typeface="Calibri" pitchFamily="34" charset="0"/>
                <a:ea typeface="Times New Roman" pitchFamily="18" charset="0"/>
                <a:cs typeface="Times New Roman" pitchFamily="18" charset="0"/>
              </a:rPr>
              <a:t>	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= část slova na konci ohebného slova (za kořenem,  	   příponou), která při skloňování mění tvar téhož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800" dirty="0">
                <a:latin typeface="Calibri" pitchFamily="34" charset="0"/>
                <a:ea typeface="Times New Roman" pitchFamily="18" charset="0"/>
                <a:cs typeface="Times New Roman" pitchFamily="18" charset="0"/>
              </a:rPr>
              <a:t>	</a:t>
            </a:r>
            <a:r>
              <a:rPr lang="cs-CZ" sz="2800" dirty="0" smtClean="0"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  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slova (pád, číslo, osoba)</a:t>
            </a:r>
            <a:endParaRPr lang="cs-CZ" sz="2800" b="1" i="1" dirty="0">
              <a:solidFill>
                <a:srgbClr val="C00000"/>
              </a:solidFill>
              <a:latin typeface="Cambria" pitchFamily="18" charset="0"/>
              <a:ea typeface="Times New Roman" pitchFamily="18" charset="0"/>
              <a:cs typeface="Times New Roman" pitchFamily="18" charset="0"/>
            </a:endParaRPr>
          </a:p>
        </p:txBody>
      </p:sp>
      <p:cxnSp>
        <p:nvCxnSpPr>
          <p:cNvPr id="4" name="Přímá spojovací čára 3"/>
          <p:cNvCxnSpPr/>
          <p:nvPr/>
        </p:nvCxnSpPr>
        <p:spPr>
          <a:xfrm rot="10800000">
            <a:off x="928662" y="2214554"/>
            <a:ext cx="7286676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čára 4"/>
          <p:cNvCxnSpPr/>
          <p:nvPr/>
        </p:nvCxnSpPr>
        <p:spPr>
          <a:xfrm rot="5400000">
            <a:off x="3465505" y="4035429"/>
            <a:ext cx="292895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 rot="5400000">
            <a:off x="6823091" y="3821115"/>
            <a:ext cx="292895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 rot="5400000">
            <a:off x="6965967" y="4249743"/>
            <a:ext cx="292895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rot="5400000">
            <a:off x="-820775" y="4392619"/>
            <a:ext cx="292895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5400000">
            <a:off x="3679819" y="4178305"/>
            <a:ext cx="292895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rot="5400000">
            <a:off x="-677899" y="3821115"/>
            <a:ext cx="292895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 rot="5400000">
            <a:off x="3894133" y="4321181"/>
            <a:ext cx="292895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rot="5400000">
            <a:off x="3251191" y="3892553"/>
            <a:ext cx="292895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rot="10800000">
            <a:off x="857224" y="6000768"/>
            <a:ext cx="7358114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1928794" y="650083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1000100" y="2786058"/>
            <a:ext cx="3357586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i="1" dirty="0" smtClean="0">
                <a:latin typeface="Cambria" pitchFamily="18" charset="0"/>
                <a:ea typeface="Times New Roman" pitchFamily="18" charset="0"/>
                <a:cs typeface="Times New Roman" pitchFamily="18" charset="0"/>
              </a:rPr>
              <a:t>1.p.  </a:t>
            </a:r>
            <a:r>
              <a:rPr lang="cs-CZ" i="1" dirty="0" err="1" smtClean="0">
                <a:latin typeface="Cambria" pitchFamily="18" charset="0"/>
                <a:ea typeface="Times New Roman" pitchFamily="18" charset="0"/>
                <a:cs typeface="Times New Roman" pitchFamily="18" charset="0"/>
              </a:rPr>
              <a:t>č.j</a:t>
            </a:r>
            <a:r>
              <a:rPr lang="cs-CZ" i="1" dirty="0" smtClean="0">
                <a:latin typeface="Cambria" pitchFamily="18" charset="0"/>
                <a:ea typeface="Times New Roman" pitchFamily="18" charset="0"/>
                <a:cs typeface="Times New Roman" pitchFamily="18" charset="0"/>
              </a:rPr>
              <a:t>.  </a:t>
            </a:r>
            <a:r>
              <a:rPr lang="cs-CZ" sz="2400" i="1" dirty="0" smtClean="0">
                <a:latin typeface="Cambria" pitchFamily="18" charset="0"/>
                <a:ea typeface="Times New Roman" pitchFamily="18" charset="0"/>
                <a:cs typeface="Times New Roman" pitchFamily="18" charset="0"/>
              </a:rPr>
              <a:t>nov </a:t>
            </a:r>
            <a:r>
              <a:rPr lang="cs-CZ" sz="2400" b="1" i="1" dirty="0" smtClean="0">
                <a:solidFill>
                  <a:srgbClr val="C00000"/>
                </a:solidFill>
                <a:latin typeface="Cambria" pitchFamily="18" charset="0"/>
                <a:ea typeface="Times New Roman" pitchFamily="18" charset="0"/>
                <a:cs typeface="Times New Roman" pitchFamily="18" charset="0"/>
              </a:rPr>
              <a:t>ý</a:t>
            </a:r>
            <a:r>
              <a:rPr lang="cs-CZ" sz="2400" i="1" dirty="0" smtClean="0">
                <a:latin typeface="Cambria" pitchFamily="18" charset="0"/>
                <a:ea typeface="Times New Roman" pitchFamily="18" charset="0"/>
                <a:cs typeface="Times New Roman" pitchFamily="18" charset="0"/>
              </a:rPr>
              <a:t>  ž</a:t>
            </a:r>
            <a:r>
              <a:rPr lang="cs-CZ" sz="2400" i="1" dirty="0" smtClean="0">
                <a:ea typeface="Times New Roman" pitchFamily="18" charset="0"/>
                <a:cs typeface="Times New Roman" pitchFamily="18" charset="0"/>
              </a:rPr>
              <a:t>á</a:t>
            </a:r>
            <a:r>
              <a:rPr lang="cs-CZ" sz="2400" i="1" dirty="0" smtClean="0">
                <a:latin typeface="Cambria" pitchFamily="18" charset="0"/>
                <a:ea typeface="Times New Roman" pitchFamily="18" charset="0"/>
                <a:cs typeface="Times New Roman" pitchFamily="18" charset="0"/>
              </a:rPr>
              <a:t>k    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i="1" dirty="0" smtClean="0">
                <a:latin typeface="Cambria" pitchFamily="18" charset="0"/>
                <a:ea typeface="Times New Roman" pitchFamily="18" charset="0"/>
                <a:cs typeface="Times New Roman" pitchFamily="18" charset="0"/>
              </a:rPr>
              <a:t>2.p.         </a:t>
            </a:r>
            <a:r>
              <a:rPr lang="cs-CZ" sz="2400" i="1" dirty="0" smtClean="0">
                <a:latin typeface="Cambria" pitchFamily="18" charset="0"/>
                <a:ea typeface="Times New Roman" pitchFamily="18" charset="0"/>
                <a:cs typeface="Times New Roman" pitchFamily="18" charset="0"/>
              </a:rPr>
              <a:t>nov </a:t>
            </a:r>
            <a:r>
              <a:rPr lang="cs-CZ" sz="2400" b="1" i="1" dirty="0" err="1" smtClean="0">
                <a:solidFill>
                  <a:srgbClr val="C00000"/>
                </a:solidFill>
                <a:ea typeface="Times New Roman" pitchFamily="18" charset="0"/>
                <a:cs typeface="Times New Roman" pitchFamily="18" charset="0"/>
              </a:rPr>
              <a:t>é</a:t>
            </a:r>
            <a:r>
              <a:rPr lang="cs-CZ" sz="2400" b="1" i="1" dirty="0" err="1" smtClean="0">
                <a:solidFill>
                  <a:srgbClr val="C00000"/>
                </a:solidFill>
                <a:latin typeface="Cambria" pitchFamily="18" charset="0"/>
                <a:ea typeface="Times New Roman" pitchFamily="18" charset="0"/>
                <a:cs typeface="Times New Roman" pitchFamily="18" charset="0"/>
              </a:rPr>
              <a:t>ho</a:t>
            </a:r>
            <a:r>
              <a:rPr lang="cs-CZ" sz="2400" i="1" dirty="0" smtClean="0">
                <a:latin typeface="Cambria" pitchFamily="18" charset="0"/>
                <a:ea typeface="Times New Roman" pitchFamily="18" charset="0"/>
                <a:cs typeface="Times New Roman" pitchFamily="18" charset="0"/>
              </a:rPr>
              <a:t> ž</a:t>
            </a:r>
            <a:r>
              <a:rPr lang="cs-CZ" sz="2400" i="1" dirty="0" smtClean="0">
                <a:ea typeface="Times New Roman" pitchFamily="18" charset="0"/>
                <a:cs typeface="Times New Roman" pitchFamily="18" charset="0"/>
              </a:rPr>
              <a:t>á</a:t>
            </a:r>
            <a:r>
              <a:rPr lang="cs-CZ" sz="2400" i="1" dirty="0" smtClean="0">
                <a:latin typeface="Cambria" pitchFamily="18" charset="0"/>
                <a:ea typeface="Times New Roman" pitchFamily="18" charset="0"/>
                <a:cs typeface="Times New Roman" pitchFamily="18" charset="0"/>
              </a:rPr>
              <a:t>k</a:t>
            </a:r>
            <a:r>
              <a:rPr lang="cs-CZ" sz="2400" b="1" i="1" dirty="0" smtClean="0">
                <a:solidFill>
                  <a:srgbClr val="C00000"/>
                </a:solidFill>
                <a:latin typeface="Cambria" pitchFamily="18" charset="0"/>
                <a:ea typeface="Times New Roman" pitchFamily="18" charset="0"/>
                <a:cs typeface="Times New Roman" pitchFamily="18" charset="0"/>
              </a:rPr>
              <a:t>a</a:t>
            </a:r>
            <a:r>
              <a:rPr lang="cs-CZ" sz="2400" i="1" dirty="0" smtClean="0">
                <a:latin typeface="Cambria" pitchFamily="18" charset="0"/>
                <a:ea typeface="Times New Roman" pitchFamily="18" charset="0"/>
                <a:cs typeface="Times New Roman" pitchFamily="18" charset="0"/>
              </a:rPr>
              <a:t>	         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i="1" dirty="0" smtClean="0">
                <a:latin typeface="Cambria" pitchFamily="18" charset="0"/>
                <a:ea typeface="Times New Roman" pitchFamily="18" charset="0"/>
                <a:cs typeface="Times New Roman" pitchFamily="18" charset="0"/>
              </a:rPr>
              <a:t>3.p.</a:t>
            </a:r>
            <a:r>
              <a:rPr lang="cs-CZ" sz="2400" i="1" dirty="0" smtClean="0">
                <a:latin typeface="Cambria" pitchFamily="18" charset="0"/>
                <a:ea typeface="Times New Roman" pitchFamily="18" charset="0"/>
                <a:cs typeface="Times New Roman" pitchFamily="18" charset="0"/>
              </a:rPr>
              <a:t>       nov </a:t>
            </a:r>
            <a:r>
              <a:rPr lang="cs-CZ" sz="2400" b="1" i="1" dirty="0" err="1" smtClean="0">
                <a:solidFill>
                  <a:srgbClr val="C00000"/>
                </a:solidFill>
                <a:ea typeface="Times New Roman" pitchFamily="18" charset="0"/>
                <a:cs typeface="Times New Roman" pitchFamily="18" charset="0"/>
              </a:rPr>
              <a:t>é</a:t>
            </a:r>
            <a:r>
              <a:rPr lang="cs-CZ" sz="2400" b="1" i="1" dirty="0" err="1" smtClean="0">
                <a:solidFill>
                  <a:srgbClr val="C00000"/>
                </a:solidFill>
                <a:latin typeface="Cambria" pitchFamily="18" charset="0"/>
                <a:ea typeface="Times New Roman" pitchFamily="18" charset="0"/>
                <a:cs typeface="Times New Roman" pitchFamily="18" charset="0"/>
              </a:rPr>
              <a:t>mu</a:t>
            </a:r>
            <a:r>
              <a:rPr lang="cs-CZ" sz="2400" i="1" dirty="0" smtClean="0">
                <a:latin typeface="Cambria" pitchFamily="18" charset="0"/>
                <a:ea typeface="Times New Roman" pitchFamily="18" charset="0"/>
                <a:cs typeface="Times New Roman" pitchFamily="18" charset="0"/>
              </a:rPr>
              <a:t> ž</a:t>
            </a:r>
            <a:r>
              <a:rPr lang="cs-CZ" sz="2400" i="1" dirty="0" smtClean="0">
                <a:ea typeface="Times New Roman" pitchFamily="18" charset="0"/>
                <a:cs typeface="Times New Roman" pitchFamily="18" charset="0"/>
              </a:rPr>
              <a:t>á</a:t>
            </a:r>
            <a:r>
              <a:rPr lang="cs-CZ" sz="2400" i="1" dirty="0" smtClean="0">
                <a:latin typeface="Cambria" pitchFamily="18" charset="0"/>
                <a:ea typeface="Times New Roman" pitchFamily="18" charset="0"/>
                <a:cs typeface="Times New Roman" pitchFamily="18" charset="0"/>
              </a:rPr>
              <a:t>k </a:t>
            </a:r>
            <a:r>
              <a:rPr lang="cs-CZ" sz="2400" b="1" i="1" dirty="0" err="1" smtClean="0">
                <a:solidFill>
                  <a:srgbClr val="C00000"/>
                </a:solidFill>
                <a:latin typeface="Cambria" pitchFamily="18" charset="0"/>
                <a:ea typeface="Times New Roman" pitchFamily="18" charset="0"/>
                <a:cs typeface="Times New Roman" pitchFamily="18" charset="0"/>
              </a:rPr>
              <a:t>ovi</a:t>
            </a:r>
            <a:endParaRPr lang="cs-CZ" sz="2400" i="1" dirty="0" smtClean="0">
              <a:latin typeface="Cambria" pitchFamily="18" charset="0"/>
              <a:ea typeface="Times New Roman" pitchFamily="18" charset="0"/>
              <a:cs typeface="Times New Roman" pitchFamily="18" charset="0"/>
            </a:endParaRP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i="1" dirty="0" smtClean="0">
                <a:latin typeface="Cambria" pitchFamily="18" charset="0"/>
                <a:ea typeface="Times New Roman" pitchFamily="18" charset="0"/>
                <a:cs typeface="Times New Roman" pitchFamily="18" charset="0"/>
              </a:rPr>
              <a:t>4.p.</a:t>
            </a:r>
            <a:r>
              <a:rPr lang="cs-CZ" sz="2400" i="1" dirty="0" smtClean="0">
                <a:latin typeface="Cambria" pitchFamily="18" charset="0"/>
                <a:ea typeface="Times New Roman" pitchFamily="18" charset="0"/>
                <a:cs typeface="Times New Roman" pitchFamily="18" charset="0"/>
              </a:rPr>
              <a:t>	nov </a:t>
            </a:r>
            <a:r>
              <a:rPr lang="cs-CZ" sz="2400" b="1" i="1" dirty="0" err="1" smtClean="0">
                <a:solidFill>
                  <a:srgbClr val="C00000"/>
                </a:solidFill>
                <a:ea typeface="Times New Roman" pitchFamily="18" charset="0"/>
                <a:cs typeface="Times New Roman" pitchFamily="18" charset="0"/>
              </a:rPr>
              <a:t>é</a:t>
            </a:r>
            <a:r>
              <a:rPr lang="cs-CZ" sz="2400" b="1" i="1" dirty="0" err="1" smtClean="0">
                <a:solidFill>
                  <a:srgbClr val="C00000"/>
                </a:solidFill>
                <a:latin typeface="Cambria" pitchFamily="18" charset="0"/>
                <a:ea typeface="Times New Roman" pitchFamily="18" charset="0"/>
                <a:cs typeface="Times New Roman" pitchFamily="18" charset="0"/>
              </a:rPr>
              <a:t>ho</a:t>
            </a:r>
            <a:r>
              <a:rPr lang="cs-CZ" sz="2400" i="1" dirty="0" smtClean="0">
                <a:latin typeface="Cambria" pitchFamily="18" charset="0"/>
                <a:ea typeface="Times New Roman" pitchFamily="18" charset="0"/>
                <a:cs typeface="Times New Roman" pitchFamily="18" charset="0"/>
              </a:rPr>
              <a:t> ž</a:t>
            </a:r>
            <a:r>
              <a:rPr lang="cs-CZ" sz="2400" i="1" dirty="0" smtClean="0">
                <a:ea typeface="Times New Roman" pitchFamily="18" charset="0"/>
                <a:cs typeface="Times New Roman" pitchFamily="18" charset="0"/>
              </a:rPr>
              <a:t>á</a:t>
            </a:r>
            <a:r>
              <a:rPr lang="cs-CZ" sz="2400" i="1" dirty="0" smtClean="0">
                <a:latin typeface="Cambria" pitchFamily="18" charset="0"/>
                <a:ea typeface="Times New Roman" pitchFamily="18" charset="0"/>
                <a:cs typeface="Times New Roman" pitchFamily="18" charset="0"/>
              </a:rPr>
              <a:t>k </a:t>
            </a:r>
            <a:r>
              <a:rPr lang="cs-CZ" sz="2400" b="1" i="1" dirty="0" smtClean="0">
                <a:solidFill>
                  <a:srgbClr val="C00000"/>
                </a:solidFill>
                <a:latin typeface="Cambria" pitchFamily="18" charset="0"/>
                <a:ea typeface="Times New Roman" pitchFamily="18" charset="0"/>
                <a:cs typeface="Times New Roman" pitchFamily="18" charset="0"/>
              </a:rPr>
              <a:t>a</a:t>
            </a:r>
            <a:r>
              <a:rPr lang="cs-CZ" sz="2400" i="1" dirty="0" smtClean="0">
                <a:latin typeface="Cambria" pitchFamily="18" charset="0"/>
                <a:ea typeface="Times New Roman" pitchFamily="18" charset="0"/>
                <a:cs typeface="Times New Roman" pitchFamily="18" charset="0"/>
              </a:rPr>
              <a:t>	              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i="1" dirty="0" smtClean="0">
                <a:latin typeface="Cambria" pitchFamily="18" charset="0"/>
                <a:ea typeface="Times New Roman" pitchFamily="18" charset="0"/>
                <a:cs typeface="Times New Roman" pitchFamily="18" charset="0"/>
              </a:rPr>
              <a:t>5.p.</a:t>
            </a:r>
            <a:r>
              <a:rPr lang="cs-CZ" sz="2400" i="1" dirty="0" smtClean="0">
                <a:latin typeface="Cambria" pitchFamily="18" charset="0"/>
                <a:ea typeface="Times New Roman" pitchFamily="18" charset="0"/>
                <a:cs typeface="Times New Roman" pitchFamily="18" charset="0"/>
              </a:rPr>
              <a:t>	nov </a:t>
            </a:r>
            <a:r>
              <a:rPr lang="cs-CZ" sz="2400" b="1" i="1" dirty="0" smtClean="0">
                <a:solidFill>
                  <a:srgbClr val="C00000"/>
                </a:solidFill>
                <a:latin typeface="Cambria" pitchFamily="18" charset="0"/>
                <a:ea typeface="Times New Roman" pitchFamily="18" charset="0"/>
                <a:cs typeface="Times New Roman" pitchFamily="18" charset="0"/>
              </a:rPr>
              <a:t>ý</a:t>
            </a:r>
            <a:r>
              <a:rPr lang="cs-CZ" sz="2400" i="1" dirty="0" smtClean="0">
                <a:latin typeface="Cambria" pitchFamily="18" charset="0"/>
                <a:ea typeface="Times New Roman" pitchFamily="18" charset="0"/>
                <a:cs typeface="Times New Roman" pitchFamily="18" charset="0"/>
              </a:rPr>
              <a:t> ž</a:t>
            </a:r>
            <a:r>
              <a:rPr lang="cs-CZ" sz="2400" i="1" dirty="0" smtClean="0">
                <a:ea typeface="Times New Roman" pitchFamily="18" charset="0"/>
                <a:cs typeface="Times New Roman" pitchFamily="18" charset="0"/>
              </a:rPr>
              <a:t>á</a:t>
            </a:r>
            <a:r>
              <a:rPr lang="cs-CZ" sz="2400" i="1" dirty="0" smtClean="0">
                <a:latin typeface="Cambria" pitchFamily="18" charset="0"/>
                <a:ea typeface="Times New Roman" pitchFamily="18" charset="0"/>
                <a:cs typeface="Times New Roman" pitchFamily="18" charset="0"/>
              </a:rPr>
              <a:t>k</a:t>
            </a:r>
            <a:r>
              <a:rPr lang="cs-CZ" sz="2400" b="1" i="1" dirty="0" smtClean="0">
                <a:solidFill>
                  <a:srgbClr val="C00000"/>
                </a:solidFill>
                <a:latin typeface="Cambria" pitchFamily="18" charset="0"/>
                <a:ea typeface="Times New Roman" pitchFamily="18" charset="0"/>
                <a:cs typeface="Times New Roman" pitchFamily="18" charset="0"/>
              </a:rPr>
              <a:t> u	                          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i="1" dirty="0" smtClean="0">
                <a:latin typeface="Cambria" pitchFamily="18" charset="0"/>
                <a:ea typeface="Times New Roman" pitchFamily="18" charset="0"/>
                <a:cs typeface="Times New Roman" pitchFamily="18" charset="0"/>
              </a:rPr>
              <a:t>6.p.</a:t>
            </a:r>
            <a:r>
              <a:rPr lang="cs-CZ" sz="2400" i="1" dirty="0" smtClean="0">
                <a:latin typeface="Cambria" pitchFamily="18" charset="0"/>
                <a:ea typeface="Times New Roman" pitchFamily="18" charset="0"/>
                <a:cs typeface="Times New Roman" pitchFamily="18" charset="0"/>
              </a:rPr>
              <a:t>   o nov </a:t>
            </a:r>
            <a:r>
              <a:rPr lang="cs-CZ" sz="2400" b="1" i="1" dirty="0" err="1" smtClean="0">
                <a:solidFill>
                  <a:srgbClr val="C00000"/>
                </a:solidFill>
                <a:ea typeface="Times New Roman" pitchFamily="18" charset="0"/>
                <a:cs typeface="Times New Roman" pitchFamily="18" charset="0"/>
              </a:rPr>
              <a:t>é</a:t>
            </a:r>
            <a:r>
              <a:rPr lang="cs-CZ" sz="2400" b="1" i="1" dirty="0" err="1" smtClean="0">
                <a:solidFill>
                  <a:srgbClr val="C00000"/>
                </a:solidFill>
                <a:latin typeface="Cambria" pitchFamily="18" charset="0"/>
                <a:ea typeface="Times New Roman" pitchFamily="18" charset="0"/>
                <a:cs typeface="Times New Roman" pitchFamily="18" charset="0"/>
              </a:rPr>
              <a:t>m</a:t>
            </a:r>
            <a:r>
              <a:rPr lang="cs-CZ" sz="2400" i="1" dirty="0" smtClean="0">
                <a:latin typeface="Cambria" pitchFamily="18" charset="0"/>
                <a:ea typeface="Times New Roman" pitchFamily="18" charset="0"/>
                <a:cs typeface="Times New Roman" pitchFamily="18" charset="0"/>
              </a:rPr>
              <a:t> ž</a:t>
            </a:r>
            <a:r>
              <a:rPr lang="cs-CZ" sz="2400" i="1" dirty="0" smtClean="0">
                <a:ea typeface="Times New Roman" pitchFamily="18" charset="0"/>
                <a:cs typeface="Times New Roman" pitchFamily="18" charset="0"/>
              </a:rPr>
              <a:t>á</a:t>
            </a:r>
            <a:r>
              <a:rPr lang="cs-CZ" sz="2400" i="1" dirty="0" smtClean="0">
                <a:latin typeface="Cambria" pitchFamily="18" charset="0"/>
                <a:ea typeface="Times New Roman" pitchFamily="18" charset="0"/>
                <a:cs typeface="Times New Roman" pitchFamily="18" charset="0"/>
              </a:rPr>
              <a:t>k</a:t>
            </a:r>
            <a:r>
              <a:rPr lang="cs-CZ" sz="2400" b="1" i="1" dirty="0" smtClean="0">
                <a:solidFill>
                  <a:srgbClr val="C00000"/>
                </a:solidFill>
                <a:latin typeface="Cambria" pitchFamily="18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lang="cs-CZ" sz="2400" b="1" i="1" dirty="0" err="1" smtClean="0">
                <a:solidFill>
                  <a:srgbClr val="C00000"/>
                </a:solidFill>
                <a:latin typeface="Cambria" pitchFamily="18" charset="0"/>
                <a:ea typeface="Times New Roman" pitchFamily="18" charset="0"/>
                <a:cs typeface="Times New Roman" pitchFamily="18" charset="0"/>
              </a:rPr>
              <a:t>ovi</a:t>
            </a:r>
            <a:r>
              <a:rPr lang="cs-CZ" sz="2400" i="1" dirty="0" smtClean="0">
                <a:latin typeface="Cambria" pitchFamily="18" charset="0"/>
                <a:ea typeface="Times New Roman" pitchFamily="18" charset="0"/>
                <a:cs typeface="Times New Roman" pitchFamily="18" charset="0"/>
              </a:rPr>
              <a:t>	  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i="1" dirty="0" smtClean="0">
                <a:latin typeface="Cambria" pitchFamily="18" charset="0"/>
                <a:ea typeface="Times New Roman" pitchFamily="18" charset="0"/>
                <a:cs typeface="Times New Roman" pitchFamily="18" charset="0"/>
              </a:rPr>
              <a:t>7.p.</a:t>
            </a:r>
            <a:r>
              <a:rPr lang="cs-CZ" sz="2400" i="1" dirty="0" smtClean="0">
                <a:latin typeface="Cambria" pitchFamily="18" charset="0"/>
                <a:ea typeface="Times New Roman" pitchFamily="18" charset="0"/>
                <a:cs typeface="Times New Roman" pitchFamily="18" charset="0"/>
              </a:rPr>
              <a:t>	nov </a:t>
            </a:r>
            <a:r>
              <a:rPr lang="cs-CZ" sz="2400" b="1" i="1" dirty="0" err="1" smtClean="0">
                <a:solidFill>
                  <a:srgbClr val="C00000"/>
                </a:solidFill>
                <a:latin typeface="Cambria" pitchFamily="18" charset="0"/>
                <a:ea typeface="Times New Roman" pitchFamily="18" charset="0"/>
                <a:cs typeface="Times New Roman" pitchFamily="18" charset="0"/>
              </a:rPr>
              <a:t>ým</a:t>
            </a:r>
            <a:r>
              <a:rPr lang="cs-CZ" sz="2400" i="1" dirty="0" smtClean="0">
                <a:latin typeface="Cambria" pitchFamily="18" charset="0"/>
                <a:ea typeface="Times New Roman" pitchFamily="18" charset="0"/>
                <a:cs typeface="Times New Roman" pitchFamily="18" charset="0"/>
              </a:rPr>
              <a:t> ž</a:t>
            </a:r>
            <a:r>
              <a:rPr lang="cs-CZ" sz="2400" i="1" dirty="0" smtClean="0">
                <a:ea typeface="Times New Roman" pitchFamily="18" charset="0"/>
                <a:cs typeface="Times New Roman" pitchFamily="18" charset="0"/>
              </a:rPr>
              <a:t>á</a:t>
            </a:r>
            <a:r>
              <a:rPr lang="cs-CZ" sz="2400" i="1" dirty="0" smtClean="0">
                <a:latin typeface="Cambria" pitchFamily="18" charset="0"/>
                <a:ea typeface="Times New Roman" pitchFamily="18" charset="0"/>
                <a:cs typeface="Times New Roman" pitchFamily="18" charset="0"/>
              </a:rPr>
              <a:t>k </a:t>
            </a:r>
            <a:r>
              <a:rPr lang="cs-CZ" sz="2400" b="1" i="1" dirty="0" err="1" smtClean="0">
                <a:solidFill>
                  <a:srgbClr val="C00000"/>
                </a:solidFill>
                <a:latin typeface="Cambria" pitchFamily="18" charset="0"/>
                <a:ea typeface="Times New Roman" pitchFamily="18" charset="0"/>
                <a:cs typeface="Times New Roman" pitchFamily="18" charset="0"/>
              </a:rPr>
              <a:t>em</a:t>
            </a:r>
            <a:endParaRPr lang="cs-CZ" sz="2400" b="1" i="1" dirty="0" smtClean="0">
              <a:solidFill>
                <a:srgbClr val="C00000"/>
              </a:solidFill>
              <a:latin typeface="Cambria" pitchFamily="18" charset="0"/>
              <a:ea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500694" y="2786058"/>
            <a:ext cx="2571768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i="1" dirty="0" smtClean="0">
                <a:latin typeface="Cambria" pitchFamily="18" charset="0"/>
                <a:ea typeface="Times New Roman" pitchFamily="18" charset="0"/>
                <a:cs typeface="Times New Roman" pitchFamily="18" charset="0"/>
              </a:rPr>
              <a:t>1.os. </a:t>
            </a:r>
            <a:r>
              <a:rPr lang="cs-CZ" i="1" dirty="0" err="1" smtClean="0">
                <a:latin typeface="Cambria" pitchFamily="18" charset="0"/>
                <a:ea typeface="Times New Roman" pitchFamily="18" charset="0"/>
                <a:cs typeface="Times New Roman" pitchFamily="18" charset="0"/>
              </a:rPr>
              <a:t>č.j</a:t>
            </a:r>
            <a:r>
              <a:rPr lang="cs-CZ" i="1" dirty="0" smtClean="0">
                <a:latin typeface="Cambria" pitchFamily="18" charset="0"/>
                <a:ea typeface="Times New Roman" pitchFamily="18" charset="0"/>
                <a:cs typeface="Times New Roman" pitchFamily="18" charset="0"/>
              </a:rPr>
              <a:t>.</a:t>
            </a:r>
            <a:r>
              <a:rPr lang="cs-CZ" sz="2400" i="1" dirty="0" smtClean="0">
                <a:latin typeface="Cambria" pitchFamily="18" charset="0"/>
                <a:ea typeface="Times New Roman" pitchFamily="18" charset="0"/>
                <a:cs typeface="Times New Roman" pitchFamily="18" charset="0"/>
              </a:rPr>
              <a:t>          </a:t>
            </a:r>
            <a:r>
              <a:rPr lang="cs-CZ" sz="2400" i="1" dirty="0" err="1" smtClean="0">
                <a:latin typeface="Cambria" pitchFamily="18" charset="0"/>
                <a:ea typeface="Times New Roman" pitchFamily="18" charset="0"/>
                <a:cs typeface="Times New Roman" pitchFamily="18" charset="0"/>
              </a:rPr>
              <a:t>jd</a:t>
            </a:r>
            <a:r>
              <a:rPr lang="cs-CZ" sz="2400" i="1" dirty="0" smtClean="0">
                <a:solidFill>
                  <a:srgbClr val="C00000"/>
                </a:solidFill>
                <a:latin typeface="Cambria" pitchFamily="18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lang="cs-CZ" sz="2400" b="1" i="1" dirty="0" smtClean="0">
                <a:solidFill>
                  <a:srgbClr val="C00000"/>
                </a:solidFill>
                <a:latin typeface="Cambria" pitchFamily="18" charset="0"/>
                <a:ea typeface="Times New Roman" pitchFamily="18" charset="0"/>
                <a:cs typeface="Times New Roman" pitchFamily="18" charset="0"/>
              </a:rPr>
              <a:t>u</a:t>
            </a:r>
            <a:endParaRPr lang="cs-CZ" sz="2400" i="1" dirty="0" smtClean="0">
              <a:latin typeface="Cambria" pitchFamily="18" charset="0"/>
              <a:ea typeface="Times New Roman" pitchFamily="18" charset="0"/>
              <a:cs typeface="Times New Roman" pitchFamily="18" charset="0"/>
            </a:endParaRP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i="1" dirty="0" smtClean="0">
                <a:latin typeface="Cambria" pitchFamily="18" charset="0"/>
                <a:ea typeface="Times New Roman" pitchFamily="18" charset="0"/>
                <a:cs typeface="Times New Roman" pitchFamily="18" charset="0"/>
              </a:rPr>
              <a:t>2.os.</a:t>
            </a:r>
            <a:r>
              <a:rPr lang="cs-CZ" sz="2400" i="1" dirty="0" smtClean="0">
                <a:latin typeface="Cambria" pitchFamily="18" charset="0"/>
                <a:ea typeface="Times New Roman" pitchFamily="18" charset="0"/>
                <a:cs typeface="Times New Roman" pitchFamily="18" charset="0"/>
              </a:rPr>
              <a:t>              </a:t>
            </a:r>
            <a:r>
              <a:rPr lang="cs-CZ" sz="2400" i="1" dirty="0" err="1" smtClean="0">
                <a:latin typeface="Cambria" pitchFamily="18" charset="0"/>
                <a:ea typeface="Times New Roman" pitchFamily="18" charset="0"/>
                <a:cs typeface="Times New Roman" pitchFamily="18" charset="0"/>
              </a:rPr>
              <a:t>jd</a:t>
            </a:r>
            <a:r>
              <a:rPr lang="cs-CZ" sz="2400" i="1" dirty="0" smtClean="0">
                <a:latin typeface="Cambria" pitchFamily="18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lang="cs-CZ" sz="2400" b="1" i="1" dirty="0" err="1" smtClean="0">
                <a:solidFill>
                  <a:srgbClr val="C00000"/>
                </a:solidFill>
                <a:latin typeface="Cambria" pitchFamily="18" charset="0"/>
                <a:ea typeface="Times New Roman" pitchFamily="18" charset="0"/>
                <a:cs typeface="Times New Roman" pitchFamily="18" charset="0"/>
              </a:rPr>
              <a:t>e</a:t>
            </a:r>
            <a:r>
              <a:rPr lang="cs-CZ" sz="2400" b="1" i="1" dirty="0" err="1" smtClean="0">
                <a:solidFill>
                  <a:srgbClr val="C00000"/>
                </a:solidFill>
                <a:ea typeface="Times New Roman" pitchFamily="18" charset="0"/>
                <a:cs typeface="Times New Roman" pitchFamily="18" charset="0"/>
              </a:rPr>
              <a:t>š</a:t>
            </a:r>
            <a:r>
              <a:rPr lang="cs-CZ" sz="2400" i="1" dirty="0" smtClean="0">
                <a:latin typeface="Cambria" pitchFamily="18" charset="0"/>
                <a:ea typeface="Times New Roman" pitchFamily="18" charset="0"/>
                <a:cs typeface="Times New Roman" pitchFamily="18" charset="0"/>
              </a:rPr>
              <a:t> 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i="1" dirty="0" smtClean="0">
                <a:latin typeface="Cambria" pitchFamily="18" charset="0"/>
                <a:ea typeface="Times New Roman" pitchFamily="18" charset="0"/>
                <a:cs typeface="Times New Roman" pitchFamily="18" charset="0"/>
              </a:rPr>
              <a:t>3.os.</a:t>
            </a:r>
            <a:r>
              <a:rPr lang="cs-CZ" sz="2400" i="1" dirty="0" smtClean="0">
                <a:latin typeface="Cambria" pitchFamily="18" charset="0"/>
                <a:ea typeface="Times New Roman" pitchFamily="18" charset="0"/>
                <a:cs typeface="Times New Roman" pitchFamily="18" charset="0"/>
              </a:rPr>
              <a:t>	      </a:t>
            </a:r>
            <a:r>
              <a:rPr lang="cs-CZ" sz="2400" i="1" dirty="0" err="1" smtClean="0">
                <a:latin typeface="Cambria" pitchFamily="18" charset="0"/>
                <a:ea typeface="Times New Roman" pitchFamily="18" charset="0"/>
                <a:cs typeface="Times New Roman" pitchFamily="18" charset="0"/>
              </a:rPr>
              <a:t>jd</a:t>
            </a:r>
            <a:r>
              <a:rPr lang="cs-CZ" sz="2400" i="1" dirty="0" smtClean="0">
                <a:latin typeface="Cambria" pitchFamily="18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lang="cs-CZ" sz="2400" b="1" i="1" dirty="0" smtClean="0">
                <a:solidFill>
                  <a:srgbClr val="C00000"/>
                </a:solidFill>
                <a:latin typeface="Cambria" pitchFamily="18" charset="0"/>
                <a:ea typeface="Times New Roman" pitchFamily="18" charset="0"/>
                <a:cs typeface="Times New Roman" pitchFamily="18" charset="0"/>
              </a:rPr>
              <a:t>e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endParaRPr lang="cs-CZ" sz="2400" b="1" i="1" dirty="0" smtClean="0">
              <a:latin typeface="Cambria" pitchFamily="18" charset="0"/>
              <a:ea typeface="Times New Roman" pitchFamily="18" charset="0"/>
              <a:cs typeface="Times New Roman" pitchFamily="18" charset="0"/>
            </a:endParaRP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i="1" dirty="0" smtClean="0">
                <a:latin typeface="Cambria" pitchFamily="18" charset="0"/>
                <a:ea typeface="Times New Roman" pitchFamily="18" charset="0"/>
                <a:cs typeface="Times New Roman" pitchFamily="18" charset="0"/>
              </a:rPr>
              <a:t>1.os. </a:t>
            </a:r>
            <a:r>
              <a:rPr lang="cs-CZ" i="1" dirty="0" err="1" smtClean="0">
                <a:latin typeface="Cambria" pitchFamily="18" charset="0"/>
                <a:ea typeface="Times New Roman" pitchFamily="18" charset="0"/>
                <a:cs typeface="Times New Roman" pitchFamily="18" charset="0"/>
              </a:rPr>
              <a:t>č.mn</a:t>
            </a:r>
            <a:r>
              <a:rPr lang="cs-CZ" i="1" dirty="0" smtClean="0">
                <a:latin typeface="Cambria" pitchFamily="18" charset="0"/>
                <a:ea typeface="Times New Roman" pitchFamily="18" charset="0"/>
                <a:cs typeface="Times New Roman" pitchFamily="18" charset="0"/>
              </a:rPr>
              <a:t>.       </a:t>
            </a:r>
            <a:r>
              <a:rPr lang="cs-CZ" sz="2400" i="1" dirty="0" err="1" smtClean="0">
                <a:latin typeface="Cambria" pitchFamily="18" charset="0"/>
                <a:ea typeface="Times New Roman" pitchFamily="18" charset="0"/>
                <a:cs typeface="Times New Roman" pitchFamily="18" charset="0"/>
              </a:rPr>
              <a:t>jd</a:t>
            </a:r>
            <a:r>
              <a:rPr lang="cs-CZ" sz="2400" i="1" dirty="0" smtClean="0">
                <a:latin typeface="Cambria" pitchFamily="18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lang="cs-CZ" sz="2400" b="1" i="1" dirty="0" err="1" smtClean="0">
                <a:solidFill>
                  <a:srgbClr val="C00000"/>
                </a:solidFill>
                <a:latin typeface="Cambria" pitchFamily="18" charset="0"/>
                <a:ea typeface="Times New Roman" pitchFamily="18" charset="0"/>
                <a:cs typeface="Times New Roman" pitchFamily="18" charset="0"/>
              </a:rPr>
              <a:t>eme</a:t>
            </a:r>
            <a:r>
              <a:rPr lang="cs-CZ" sz="2400" i="1" dirty="0" smtClean="0">
                <a:solidFill>
                  <a:srgbClr val="C00000"/>
                </a:solidFill>
                <a:latin typeface="Cambria" pitchFamily="18" charset="0"/>
                <a:ea typeface="Times New Roman" pitchFamily="18" charset="0"/>
                <a:cs typeface="Times New Roman" pitchFamily="18" charset="0"/>
              </a:rPr>
              <a:t>                  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i="1" dirty="0" smtClean="0">
                <a:latin typeface="Cambria" pitchFamily="18" charset="0"/>
                <a:ea typeface="Times New Roman" pitchFamily="18" charset="0"/>
                <a:cs typeface="Times New Roman" pitchFamily="18" charset="0"/>
              </a:rPr>
              <a:t>2.os.</a:t>
            </a:r>
            <a:r>
              <a:rPr lang="cs-CZ" sz="2400" i="1" dirty="0" smtClean="0">
                <a:latin typeface="Cambria" pitchFamily="18" charset="0"/>
                <a:ea typeface="Times New Roman" pitchFamily="18" charset="0"/>
                <a:cs typeface="Times New Roman" pitchFamily="18" charset="0"/>
              </a:rPr>
              <a:t>             </a:t>
            </a:r>
            <a:r>
              <a:rPr lang="cs-CZ" sz="2400" i="1" dirty="0" err="1" smtClean="0">
                <a:latin typeface="Cambria" pitchFamily="18" charset="0"/>
                <a:ea typeface="Times New Roman" pitchFamily="18" charset="0"/>
                <a:cs typeface="Times New Roman" pitchFamily="18" charset="0"/>
              </a:rPr>
              <a:t>jd</a:t>
            </a:r>
            <a:r>
              <a:rPr lang="cs-CZ" sz="2400" i="1" dirty="0" smtClean="0">
                <a:latin typeface="Cambria" pitchFamily="18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lang="cs-CZ" sz="2400" b="1" i="1" dirty="0" err="1" smtClean="0">
                <a:solidFill>
                  <a:srgbClr val="C00000"/>
                </a:solidFill>
                <a:latin typeface="Cambria" pitchFamily="18" charset="0"/>
                <a:ea typeface="Times New Roman" pitchFamily="18" charset="0"/>
                <a:cs typeface="Times New Roman" pitchFamily="18" charset="0"/>
              </a:rPr>
              <a:t>ete</a:t>
            </a:r>
            <a:endParaRPr lang="cs-CZ" sz="2400" b="1" i="1" dirty="0" smtClean="0">
              <a:solidFill>
                <a:srgbClr val="C00000"/>
              </a:solidFill>
              <a:latin typeface="Cambria" pitchFamily="18" charset="0"/>
              <a:ea typeface="Times New Roman" pitchFamily="18" charset="0"/>
              <a:cs typeface="Times New Roman" pitchFamily="18" charset="0"/>
            </a:endParaRP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i="1" dirty="0" smtClean="0">
                <a:latin typeface="Cambria" pitchFamily="18" charset="0"/>
                <a:ea typeface="Times New Roman" pitchFamily="18" charset="0"/>
                <a:cs typeface="Times New Roman" pitchFamily="18" charset="0"/>
              </a:rPr>
              <a:t>3.os. </a:t>
            </a:r>
            <a:r>
              <a:rPr lang="cs-CZ" sz="2400" i="1" dirty="0" smtClean="0">
                <a:latin typeface="Cambria" pitchFamily="18" charset="0"/>
                <a:ea typeface="Times New Roman" pitchFamily="18" charset="0"/>
                <a:cs typeface="Times New Roman" pitchFamily="18" charset="0"/>
              </a:rPr>
              <a:t>            </a:t>
            </a:r>
            <a:r>
              <a:rPr lang="cs-CZ" sz="2400" i="1" dirty="0" err="1" smtClean="0">
                <a:latin typeface="Cambria" pitchFamily="18" charset="0"/>
                <a:ea typeface="Times New Roman" pitchFamily="18" charset="0"/>
                <a:cs typeface="Times New Roman" pitchFamily="18" charset="0"/>
              </a:rPr>
              <a:t>jd</a:t>
            </a:r>
            <a:r>
              <a:rPr lang="cs-CZ" sz="2400" i="1" dirty="0" smtClean="0">
                <a:latin typeface="Cambria" pitchFamily="18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lang="cs-CZ" sz="2400" b="1" i="1" dirty="0" err="1" smtClean="0">
                <a:solidFill>
                  <a:srgbClr val="C00000"/>
                </a:solidFill>
                <a:latin typeface="Cambria" pitchFamily="18" charset="0"/>
                <a:ea typeface="Times New Roman" pitchFamily="18" charset="0"/>
                <a:cs typeface="Times New Roman" pitchFamily="18" charset="0"/>
              </a:rPr>
              <a:t>ou</a:t>
            </a:r>
            <a:r>
              <a:rPr lang="cs-CZ" sz="2400" b="1" i="1" dirty="0" smtClean="0">
                <a:solidFill>
                  <a:srgbClr val="C00000"/>
                </a:solidFill>
                <a:latin typeface="Cambria" pitchFamily="18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lang="cs-CZ" sz="2400" b="1" i="1" dirty="0" smtClean="0">
                <a:latin typeface="Cambria" pitchFamily="18" charset="0"/>
                <a:ea typeface="Times New Roman" pitchFamily="18" charset="0"/>
                <a:cs typeface="Times New Roman" pitchFamily="18" charset="0"/>
              </a:rPr>
              <a:t>  </a:t>
            </a:r>
            <a:r>
              <a:rPr lang="cs-CZ" sz="2400" i="1" dirty="0" smtClean="0">
                <a:latin typeface="Cambria" pitchFamily="18" charset="0"/>
                <a:ea typeface="Times New Roman" pitchFamily="18" charset="0"/>
                <a:cs typeface="Times New Roman" pitchFamily="18" charset="0"/>
              </a:rPr>
              <a:t> </a:t>
            </a:r>
            <a:endParaRPr lang="cs-CZ" sz="2400" i="1" dirty="0" smtClean="0">
              <a:solidFill>
                <a:srgbClr val="C00000"/>
              </a:solidFill>
              <a:latin typeface="Cambria" pitchFamily="18" charset="0"/>
              <a:ea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740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740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74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74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740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740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740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740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1000" fill="hold"/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1000" fill="hold"/>
                                        <p:tgtEl>
                                          <p:spTgt spid="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1000" fill="hold"/>
                                        <p:tgtEl>
                                          <p:spTgt spid="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1000" fill="hold"/>
                                        <p:tgtEl>
                                          <p:spTgt spid="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1000" fill="hold"/>
                                        <p:tgtEl>
                                          <p:spTgt spid="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10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10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100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100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1000" fill="hold"/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1000" fill="hold"/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1000" fill="hold"/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1000" fill="hold"/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1000" fill="hold"/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1000" fill="hold"/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09" grpId="0" build="p" animBg="1"/>
      <p:bldP spid="16" grpId="0" build="p"/>
      <p:bldP spid="17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57158" y="714356"/>
            <a:ext cx="8358246" cy="1470025"/>
          </a:xfrm>
          <a:blipFill>
            <a:blip r:embed="rId2"/>
            <a:tile tx="0" ty="0" sx="100000" sy="100000" flip="none" algn="tl"/>
          </a:blipFill>
          <a:ln w="28575">
            <a:solidFill>
              <a:schemeClr val="accent6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  <a:latin typeface="Berlin Sans FB Demi" pitchFamily="34" charset="0"/>
              </a:rPr>
              <a:t>Hledej kořen slova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Postupuj dle návodu: Najdi 3 slova příbuzná (různé slovní druhy)</a:t>
            </a:r>
            <a:b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</a:b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a zapiš je tak, aby kořen byl pod sebou. Poté vyznač kořen.</a:t>
            </a:r>
            <a:endParaRPr lang="cs-CZ" sz="2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57158" y="2428868"/>
            <a:ext cx="8358246" cy="4000528"/>
          </a:xfrm>
        </p:spPr>
        <p:txBody>
          <a:bodyPr>
            <a:normAutofit fontScale="92500" lnSpcReduction="10000"/>
          </a:bodyPr>
          <a:lstStyle/>
          <a:p>
            <a:pPr algn="l"/>
            <a:endParaRPr lang="cs-CZ" sz="2000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algn="l"/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     hlídač	                    přesmyčka	            řešení                       topeniště</a:t>
            </a:r>
          </a:p>
          <a:p>
            <a:pPr algn="l"/>
            <a:endParaRPr lang="cs-CZ" sz="2000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algn="l"/>
            <a:endParaRPr lang="cs-CZ" sz="2000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algn="l"/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     výhodnější	       výborná                      rybářský	               bezchybně</a:t>
            </a:r>
          </a:p>
          <a:p>
            <a:pPr algn="l"/>
            <a:endParaRPr lang="cs-CZ" sz="2000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algn="l"/>
            <a:endParaRPr lang="cs-CZ" sz="2000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algn="l"/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     proplavat 	      oživit                           zapomněl                   postoupí</a:t>
            </a:r>
          </a:p>
          <a:p>
            <a:pPr algn="l"/>
            <a:endParaRPr lang="cs-CZ" sz="2000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algn="l"/>
            <a:endParaRPr lang="cs-CZ" sz="2000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algn="l"/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      podtrhni                naplněnými                hodinářovi                 povýšeně</a:t>
            </a:r>
          </a:p>
          <a:p>
            <a:pPr algn="l"/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    	</a:t>
            </a:r>
            <a:endParaRPr lang="cs-CZ" sz="20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8596" y="357167"/>
            <a:ext cx="8215370" cy="928693"/>
          </a:xfrm>
          <a:blipFill>
            <a:blip r:embed="rId2"/>
            <a:tile tx="0" ty="0" sx="100000" sy="100000" flip="none" algn="tl"/>
          </a:blipFill>
          <a:ln w="28575">
            <a:solidFill>
              <a:schemeClr val="accent6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  <a:latin typeface="Berlin Sans FB Demi" pitchFamily="34" charset="0"/>
              </a:rPr>
              <a:t>Vyznač stavbu </a:t>
            </a:r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  <a:latin typeface="Berlin Sans FB Demi" pitchFamily="34" charset="0"/>
              </a:rPr>
              <a:t>slova</a:t>
            </a:r>
            <a:endParaRPr lang="cs-CZ" sz="4000" dirty="0">
              <a:solidFill>
                <a:schemeClr val="accent6">
                  <a:lumMod val="75000"/>
                </a:schemeClr>
              </a:solidFill>
              <a:latin typeface="Berlin Sans FB Demi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4348" y="1571612"/>
            <a:ext cx="7643866" cy="4500594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zahrádka		bludiště		rozsvítit</a:t>
            </a:r>
          </a:p>
          <a:p>
            <a:pPr algn="l"/>
            <a:endParaRPr lang="cs-CZ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algn="l"/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učivo			brzičko		trojúhelník</a:t>
            </a:r>
          </a:p>
          <a:p>
            <a:pPr algn="l"/>
            <a:endParaRPr lang="cs-CZ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algn="l"/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nescházel		samoobsluha	vztlak</a:t>
            </a:r>
          </a:p>
          <a:p>
            <a:pPr algn="l"/>
            <a:endParaRPr lang="cs-CZ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algn="l"/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pokrokový		prohlídka		průlomový	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75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  <a:latin typeface="Berlin Sans FB Demi" pitchFamily="34" charset="0"/>
              </a:rPr>
              <a:t>TVOŘENÍ SLOV</a:t>
            </a:r>
            <a:endParaRPr lang="cs-CZ" sz="3600" b="1" dirty="0">
              <a:solidFill>
                <a:schemeClr val="bg1"/>
              </a:solidFill>
              <a:latin typeface="Berlin Sans FB Dem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28736"/>
            <a:ext cx="8229600" cy="5143536"/>
          </a:xfrm>
          <a:blipFill>
            <a:blip r:embed="rId2"/>
            <a:tile tx="0" ty="0" sx="100000" sy="100000" flip="none" algn="tl"/>
          </a:blip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3">
            <a:schemeClr val="lt1"/>
          </a:fillRef>
          <a:effectRef idx="0">
            <a:scrgbClr r="0" g="0" b="0"/>
          </a:effectRef>
          <a:fontRef idx="major"/>
        </p:style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Nové slovo tvoříme od </a:t>
            </a: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slova základového</a:t>
            </a:r>
            <a:r>
              <a:rPr lang="cs-CZ" dirty="0" smtClean="0"/>
              <a:t>, </a:t>
            </a:r>
          </a:p>
          <a:p>
            <a:pPr>
              <a:buNone/>
            </a:pPr>
            <a:r>
              <a:rPr lang="cs-CZ" dirty="0" smtClean="0"/>
              <a:t>	vznikne </a:t>
            </a: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slovo odvozené</a:t>
            </a:r>
            <a:r>
              <a:rPr lang="cs-CZ" dirty="0" smtClean="0"/>
              <a:t>. </a:t>
            </a:r>
          </a:p>
          <a:p>
            <a:pPr>
              <a:buNone/>
            </a:pPr>
            <a:r>
              <a:rPr lang="cs-CZ" dirty="0" smtClean="0"/>
              <a:t>Slovo základové = společný základ</a:t>
            </a:r>
          </a:p>
          <a:p>
            <a:pPr>
              <a:buNone/>
            </a:pP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Slovotvorné prostředky: 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sz="2800" dirty="0" smtClean="0"/>
              <a:t>a) předpona   </a:t>
            </a:r>
            <a:r>
              <a:rPr lang="cs-CZ" sz="2000" b="1" dirty="0" smtClean="0">
                <a:solidFill>
                  <a:schemeClr val="accent3">
                    <a:lumMod val="75000"/>
                  </a:schemeClr>
                </a:solidFill>
              </a:rPr>
              <a:t>(</a:t>
            </a:r>
            <a:r>
              <a:rPr lang="cs-CZ" sz="2000" b="1" dirty="0" smtClean="0">
                <a:solidFill>
                  <a:srgbClr val="0070C0"/>
                </a:solidFill>
              </a:rPr>
              <a:t>pra</a:t>
            </a:r>
            <a:r>
              <a:rPr lang="cs-CZ" sz="2000" b="1" dirty="0" smtClean="0">
                <a:solidFill>
                  <a:schemeClr val="accent3">
                    <a:lumMod val="75000"/>
                  </a:schemeClr>
                </a:solidFill>
              </a:rPr>
              <a:t>hory, </a:t>
            </a:r>
            <a:r>
              <a:rPr lang="cs-CZ" sz="2000" b="1" dirty="0" smtClean="0">
                <a:solidFill>
                  <a:srgbClr val="0070C0"/>
                </a:solidFill>
              </a:rPr>
              <a:t>pře</a:t>
            </a:r>
            <a:r>
              <a:rPr lang="cs-CZ" sz="2000" b="1" dirty="0" smtClean="0">
                <a:solidFill>
                  <a:schemeClr val="accent3">
                    <a:lumMod val="75000"/>
                  </a:schemeClr>
                </a:solidFill>
              </a:rPr>
              <a:t>chod, </a:t>
            </a:r>
            <a:r>
              <a:rPr lang="cs-CZ" sz="2000" b="1" dirty="0" smtClean="0">
                <a:solidFill>
                  <a:srgbClr val="0070C0"/>
                </a:solidFill>
              </a:rPr>
              <a:t>vý</a:t>
            </a:r>
            <a:r>
              <a:rPr lang="cs-CZ" sz="2000" b="1" dirty="0" smtClean="0">
                <a:solidFill>
                  <a:schemeClr val="accent3">
                    <a:lumMod val="75000"/>
                  </a:schemeClr>
                </a:solidFill>
              </a:rPr>
              <a:t>měna, </a:t>
            </a:r>
            <a:r>
              <a:rPr lang="cs-CZ" sz="2000" b="1" dirty="0" smtClean="0">
                <a:solidFill>
                  <a:srgbClr val="0070C0"/>
                </a:solidFill>
              </a:rPr>
              <a:t>zá</a:t>
            </a:r>
            <a:r>
              <a:rPr lang="cs-CZ" sz="2000" b="1" dirty="0" smtClean="0">
                <a:solidFill>
                  <a:schemeClr val="accent3">
                    <a:lumMod val="75000"/>
                  </a:schemeClr>
                </a:solidFill>
              </a:rPr>
              <a:t>hon)</a:t>
            </a:r>
            <a:endParaRPr lang="cs-CZ" sz="2800" b="1" dirty="0" smtClean="0"/>
          </a:p>
          <a:p>
            <a:pPr>
              <a:buNone/>
            </a:pPr>
            <a:r>
              <a:rPr lang="cs-CZ" sz="2800" dirty="0" smtClean="0"/>
              <a:t>	b) přípona   </a:t>
            </a:r>
            <a:r>
              <a:rPr lang="cs-CZ" sz="2000" b="1" dirty="0" smtClean="0">
                <a:solidFill>
                  <a:schemeClr val="accent3">
                    <a:lumMod val="75000"/>
                  </a:schemeClr>
                </a:solidFill>
              </a:rPr>
              <a:t>(uč</a:t>
            </a:r>
            <a:r>
              <a:rPr lang="cs-CZ" sz="2000" b="1" dirty="0" smtClean="0">
                <a:solidFill>
                  <a:srgbClr val="0070C0"/>
                </a:solidFill>
              </a:rPr>
              <a:t>itel</a:t>
            </a:r>
            <a:r>
              <a:rPr lang="cs-CZ" sz="2000" b="1" dirty="0" smtClean="0">
                <a:solidFill>
                  <a:schemeClr val="accent3">
                    <a:lumMod val="75000"/>
                  </a:schemeClr>
                </a:solidFill>
              </a:rPr>
              <a:t>, chat</a:t>
            </a:r>
            <a:r>
              <a:rPr lang="cs-CZ" sz="2000" b="1" dirty="0" smtClean="0">
                <a:solidFill>
                  <a:srgbClr val="0070C0"/>
                </a:solidFill>
              </a:rPr>
              <a:t>ička</a:t>
            </a:r>
            <a:r>
              <a:rPr lang="cs-CZ" sz="2000" b="1" dirty="0" smtClean="0">
                <a:solidFill>
                  <a:schemeClr val="accent3">
                    <a:lumMod val="75000"/>
                  </a:schemeClr>
                </a:solidFill>
              </a:rPr>
              <a:t>, skok</a:t>
            </a:r>
            <a:r>
              <a:rPr lang="cs-CZ" sz="2000" b="1" dirty="0" smtClean="0">
                <a:solidFill>
                  <a:srgbClr val="0070C0"/>
                </a:solidFill>
              </a:rPr>
              <a:t>anský</a:t>
            </a:r>
            <a:r>
              <a:rPr lang="cs-CZ" sz="2000" b="1" dirty="0" smtClean="0">
                <a:solidFill>
                  <a:schemeClr val="accent3">
                    <a:lumMod val="75000"/>
                  </a:schemeClr>
                </a:solidFill>
              </a:rPr>
              <a:t>)</a:t>
            </a:r>
            <a:endParaRPr lang="cs-CZ" sz="2000" dirty="0" smtClean="0"/>
          </a:p>
          <a:p>
            <a:pPr>
              <a:buNone/>
            </a:pPr>
            <a:r>
              <a:rPr lang="cs-CZ" sz="2800" dirty="0" smtClean="0"/>
              <a:t>  	c) koncovka  </a:t>
            </a:r>
            <a:r>
              <a:rPr lang="cs-CZ" sz="2000" b="1" dirty="0" smtClean="0">
                <a:solidFill>
                  <a:schemeClr val="accent3">
                    <a:lumMod val="75000"/>
                  </a:schemeClr>
                </a:solidFill>
              </a:rPr>
              <a:t>(ryb</a:t>
            </a:r>
            <a:r>
              <a:rPr lang="cs-CZ" sz="2000" b="1" dirty="0" smtClean="0">
                <a:solidFill>
                  <a:srgbClr val="0070C0"/>
                </a:solidFill>
              </a:rPr>
              <a:t>í</a:t>
            </a:r>
            <a:r>
              <a:rPr lang="cs-CZ" sz="2000" b="1" dirty="0" smtClean="0">
                <a:solidFill>
                  <a:schemeClr val="accent3">
                    <a:lumMod val="75000"/>
                  </a:schemeClr>
                </a:solidFill>
              </a:rPr>
              <a:t>, věd</a:t>
            </a:r>
            <a:r>
              <a:rPr lang="cs-CZ" sz="2000" b="1" dirty="0" smtClean="0">
                <a:solidFill>
                  <a:srgbClr val="0070C0"/>
                </a:solidFill>
              </a:rPr>
              <a:t>a</a:t>
            </a:r>
            <a:r>
              <a:rPr lang="cs-CZ" sz="2000" b="1" dirty="0" smtClean="0">
                <a:solidFill>
                  <a:schemeClr val="accent3">
                    <a:lumMod val="75000"/>
                  </a:schemeClr>
                </a:solidFill>
              </a:rPr>
              <a:t>, Petr</a:t>
            </a:r>
            <a:r>
              <a:rPr lang="cs-CZ" sz="2000" b="1" dirty="0" smtClean="0">
                <a:solidFill>
                  <a:srgbClr val="0070C0"/>
                </a:solidFill>
              </a:rPr>
              <a:t>a</a:t>
            </a:r>
            <a:r>
              <a:rPr lang="cs-CZ" sz="2000" b="1" dirty="0" smtClean="0">
                <a:solidFill>
                  <a:schemeClr val="accent3">
                    <a:lumMod val="75000"/>
                  </a:schemeClr>
                </a:solidFill>
              </a:rPr>
              <a:t>)</a:t>
            </a: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	d) spojovací samohlásky </a:t>
            </a:r>
            <a:r>
              <a:rPr lang="cs-CZ" sz="2000" b="1" dirty="0" smtClean="0">
                <a:solidFill>
                  <a:schemeClr val="accent3">
                    <a:lumMod val="75000"/>
                  </a:schemeClr>
                </a:solidFill>
              </a:rPr>
              <a:t>(velko</a:t>
            </a:r>
            <a:r>
              <a:rPr lang="cs-CZ" sz="2000" b="1" dirty="0" smtClean="0">
                <a:solidFill>
                  <a:srgbClr val="0070C0"/>
                </a:solidFill>
              </a:rPr>
              <a:t>o</a:t>
            </a:r>
            <a:r>
              <a:rPr lang="cs-CZ" sz="2000" b="1" dirty="0" smtClean="0">
                <a:solidFill>
                  <a:schemeClr val="accent3">
                    <a:lumMod val="75000"/>
                  </a:schemeClr>
                </a:solidFill>
              </a:rPr>
              <a:t>bchod, modr</a:t>
            </a:r>
            <a:r>
              <a:rPr lang="cs-CZ" sz="2000" b="1" dirty="0" smtClean="0">
                <a:solidFill>
                  <a:srgbClr val="0070C0"/>
                </a:solidFill>
              </a:rPr>
              <a:t>o</a:t>
            </a:r>
            <a:r>
              <a:rPr lang="cs-CZ" sz="2000" b="1" dirty="0" smtClean="0">
                <a:solidFill>
                  <a:schemeClr val="accent3">
                    <a:lumMod val="75000"/>
                  </a:schemeClr>
                </a:solidFill>
              </a:rPr>
              <a:t>bílý, star</a:t>
            </a:r>
            <a:r>
              <a:rPr lang="cs-CZ" sz="2000" b="1" dirty="0" smtClean="0">
                <a:solidFill>
                  <a:srgbClr val="0070C0"/>
                </a:solidFill>
              </a:rPr>
              <a:t>o</a:t>
            </a:r>
            <a:r>
              <a:rPr lang="cs-CZ" sz="2000" b="1" dirty="0" smtClean="0">
                <a:solidFill>
                  <a:schemeClr val="accent3">
                    <a:lumMod val="75000"/>
                  </a:schemeClr>
                </a:solidFill>
              </a:rPr>
              <a:t>věk)</a:t>
            </a: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	e) kombinace slovotvorných prostředků</a:t>
            </a:r>
            <a:r>
              <a:rPr lang="cs-CZ" sz="2000" b="1" dirty="0" smtClean="0">
                <a:solidFill>
                  <a:schemeClr val="accent3">
                    <a:lumMod val="75000"/>
                  </a:schemeClr>
                </a:solidFill>
              </a:rPr>
              <a:t>    (</a:t>
            </a:r>
            <a:r>
              <a:rPr lang="cs-CZ" sz="2000" b="1" dirty="0" smtClean="0">
                <a:solidFill>
                  <a:srgbClr val="0070C0"/>
                </a:solidFill>
              </a:rPr>
              <a:t>pra</a:t>
            </a:r>
            <a:r>
              <a:rPr lang="cs-CZ" sz="2000" b="1" dirty="0" smtClean="0">
                <a:solidFill>
                  <a:schemeClr val="accent3">
                    <a:lumMod val="75000"/>
                  </a:schemeClr>
                </a:solidFill>
              </a:rPr>
              <a:t>slovan</a:t>
            </a:r>
            <a:r>
              <a:rPr lang="cs-CZ" sz="2000" b="1" dirty="0" smtClean="0">
                <a:solidFill>
                  <a:srgbClr val="0070C0"/>
                </a:solidFill>
              </a:rPr>
              <a:t>ský</a:t>
            </a:r>
            <a:r>
              <a:rPr lang="cs-CZ" sz="2000" b="1" dirty="0" smtClean="0">
                <a:solidFill>
                  <a:schemeClr val="accent3">
                    <a:lumMod val="75000"/>
                  </a:schemeClr>
                </a:solidFill>
              </a:rPr>
              <a:t>)</a:t>
            </a:r>
            <a:endParaRPr lang="cs-CZ" sz="2800" dirty="0" smtClean="0"/>
          </a:p>
          <a:p>
            <a:endParaRPr lang="cs-CZ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57158" y="1428736"/>
            <a:ext cx="8501122" cy="5286412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 w="28575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57158" y="274638"/>
            <a:ext cx="8501122" cy="1143000"/>
          </a:xfrm>
          <a:solidFill>
            <a:schemeClr val="accent2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sz="3600" dirty="0" smtClean="0">
                <a:latin typeface="Berlin Sans FB Demi" pitchFamily="34" charset="0"/>
              </a:rPr>
              <a:t>TVOŘENÍ  SLOV  ODVOZOVÁNÍM</a:t>
            </a:r>
            <a:endParaRPr lang="cs-CZ" sz="3600" dirty="0"/>
          </a:p>
        </p:txBody>
      </p:sp>
      <p:sp>
        <p:nvSpPr>
          <p:cNvPr id="5" name="Obdélník 4"/>
          <p:cNvSpPr/>
          <p:nvPr/>
        </p:nvSpPr>
        <p:spPr>
          <a:xfrm>
            <a:off x="642910" y="2071678"/>
            <a:ext cx="2694969" cy="523220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2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r>
              <a:rPr lang="cs-CZ" sz="2800" b="1" i="1" dirty="0" smtClean="0">
                <a:solidFill>
                  <a:schemeClr val="accent6">
                    <a:lumMod val="50000"/>
                  </a:schemeClr>
                </a:solidFill>
                <a:latin typeface="Algerian" pitchFamily="82" charset="0"/>
              </a:rPr>
              <a:t>ODVOZOVÁNÍM</a:t>
            </a:r>
            <a:r>
              <a:rPr lang="cs-CZ" sz="2800" dirty="0" smtClean="0"/>
              <a:t> 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642910" y="4429132"/>
            <a:ext cx="2175596" cy="523220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2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r>
              <a:rPr lang="cs-CZ" sz="2800" b="1" i="1" dirty="0" smtClean="0">
                <a:solidFill>
                  <a:schemeClr val="accent6">
                    <a:lumMod val="50000"/>
                  </a:schemeClr>
                </a:solidFill>
                <a:latin typeface="Algerian" pitchFamily="82" charset="0"/>
              </a:rPr>
              <a:t>SKLÁDÁNÍM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642910" y="5715016"/>
            <a:ext cx="2496196" cy="523220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2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r>
              <a:rPr lang="cs-CZ" sz="2800" b="1" i="1" dirty="0" smtClean="0">
                <a:solidFill>
                  <a:schemeClr val="accent6">
                    <a:lumMod val="50000"/>
                  </a:schemeClr>
                </a:solidFill>
                <a:latin typeface="Algerian" pitchFamily="82" charset="0"/>
              </a:rPr>
              <a:t>ZKRACOVÁNÍ</a:t>
            </a:r>
            <a:r>
              <a:rPr lang="cs-CZ" sz="2800" b="1" i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857752" y="1571612"/>
            <a:ext cx="1489831" cy="400110"/>
          </a:xfrm>
          <a:prstGeom prst="rect">
            <a:avLst/>
          </a:prstGeom>
          <a:solidFill>
            <a:schemeClr val="bg1"/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předponami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857752" y="2143116"/>
            <a:ext cx="1287532" cy="400110"/>
          </a:xfrm>
          <a:prstGeom prst="rect">
            <a:avLst/>
          </a:prstGeom>
          <a:solidFill>
            <a:schemeClr val="bg1"/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příponami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857752" y="2714620"/>
            <a:ext cx="1459438" cy="400110"/>
          </a:xfrm>
          <a:prstGeom prst="rect">
            <a:avLst/>
          </a:prstGeom>
          <a:solidFill>
            <a:schemeClr val="bg1"/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koncovkami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857752" y="3286124"/>
            <a:ext cx="1058303" cy="400110"/>
          </a:xfrm>
          <a:prstGeom prst="rect">
            <a:avLst/>
          </a:prstGeom>
          <a:solidFill>
            <a:schemeClr val="bg1"/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smíšené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714744" y="4000504"/>
            <a:ext cx="4929222" cy="646331"/>
          </a:xfrm>
          <a:prstGeom prst="rect">
            <a:avLst/>
          </a:prstGeom>
          <a:solidFill>
            <a:schemeClr val="bg1"/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solidFill>
                  <a:schemeClr val="accent6">
                    <a:lumMod val="50000"/>
                  </a:schemeClr>
                </a:solidFill>
              </a:rPr>
              <a:t>složenina vlastní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(nelze rozdělit na samostatná</a:t>
            </a:r>
          </a:p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		  slova) 		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714744" y="4786322"/>
            <a:ext cx="4975978" cy="707886"/>
          </a:xfrm>
          <a:prstGeom prst="rect">
            <a:avLst/>
          </a:prstGeom>
          <a:solidFill>
            <a:schemeClr val="bg1"/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u="sng" dirty="0" smtClean="0">
                <a:solidFill>
                  <a:schemeClr val="accent6">
                    <a:lumMod val="50000"/>
                  </a:schemeClr>
                </a:solidFill>
              </a:rPr>
              <a:t>složenina nevlastní  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= spřežka  (lze rozdělit na</a:t>
            </a:r>
          </a:p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                  	samostatná slova)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929058" y="5643578"/>
            <a:ext cx="3547190" cy="400110"/>
          </a:xfrm>
          <a:prstGeom prst="rect">
            <a:avLst/>
          </a:prstGeom>
          <a:solidFill>
            <a:schemeClr val="bg1"/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i="1" dirty="0" smtClean="0">
                <a:solidFill>
                  <a:schemeClr val="accent6">
                    <a:lumMod val="50000"/>
                  </a:schemeClr>
                </a:solidFill>
              </a:rPr>
              <a:t>zkratková slova  (</a:t>
            </a:r>
            <a:r>
              <a:rPr lang="cs-CZ" sz="2000" b="1" i="1" dirty="0" err="1" smtClean="0">
                <a:solidFill>
                  <a:schemeClr val="accent6">
                    <a:lumMod val="50000"/>
                  </a:schemeClr>
                </a:solidFill>
              </a:rPr>
              <a:t>Krpa</a:t>
            </a:r>
            <a:r>
              <a:rPr lang="cs-CZ" sz="2000" b="1" i="1" dirty="0" smtClean="0">
                <a:solidFill>
                  <a:schemeClr val="accent6">
                    <a:lumMod val="50000"/>
                  </a:schemeClr>
                </a:solidFill>
              </a:rPr>
              <a:t>, </a:t>
            </a:r>
            <a:r>
              <a:rPr lang="cs-CZ" sz="2000" b="1" i="1" dirty="0" err="1" smtClean="0">
                <a:solidFill>
                  <a:schemeClr val="accent6">
                    <a:lumMod val="50000"/>
                  </a:schemeClr>
                </a:solidFill>
              </a:rPr>
              <a:t>Osnado</a:t>
            </a:r>
            <a:r>
              <a:rPr lang="cs-CZ" sz="2000" b="1" i="1" dirty="0" smtClean="0">
                <a:solidFill>
                  <a:schemeClr val="accent6">
                    <a:lumMod val="50000"/>
                  </a:schemeClr>
                </a:solidFill>
              </a:rPr>
              <a:t>)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929058" y="6143644"/>
            <a:ext cx="2066591" cy="400110"/>
          </a:xfrm>
          <a:prstGeom prst="rect">
            <a:avLst/>
          </a:prstGeom>
          <a:solidFill>
            <a:schemeClr val="bg1"/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i="1" dirty="0" smtClean="0">
                <a:solidFill>
                  <a:schemeClr val="accent6">
                    <a:lumMod val="50000"/>
                  </a:schemeClr>
                </a:solidFill>
              </a:rPr>
              <a:t>zkratky (ZŠ, </a:t>
            </a:r>
            <a:r>
              <a:rPr lang="cs-CZ" sz="2000" b="1" i="1" dirty="0" err="1" smtClean="0">
                <a:solidFill>
                  <a:schemeClr val="accent6">
                    <a:lumMod val="50000"/>
                  </a:schemeClr>
                </a:solidFill>
              </a:rPr>
              <a:t>MěÚ</a:t>
            </a:r>
            <a:r>
              <a:rPr lang="cs-CZ" sz="2000" b="1" i="1" dirty="0" smtClean="0">
                <a:solidFill>
                  <a:schemeClr val="accent6">
                    <a:lumMod val="50000"/>
                  </a:schemeClr>
                </a:solidFill>
              </a:rPr>
              <a:t>)</a:t>
            </a:r>
            <a:endParaRPr lang="cs-CZ" sz="2000" dirty="0"/>
          </a:p>
        </p:txBody>
      </p:sp>
      <p:cxnSp>
        <p:nvCxnSpPr>
          <p:cNvPr id="18" name="Přímá spojovací šipka 17"/>
          <p:cNvCxnSpPr>
            <a:stCxn id="5" idx="3"/>
            <a:endCxn id="9" idx="1"/>
          </p:cNvCxnSpPr>
          <p:nvPr/>
        </p:nvCxnSpPr>
        <p:spPr>
          <a:xfrm flipV="1">
            <a:off x="3337879" y="1771667"/>
            <a:ext cx="1519873" cy="561621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>
            <a:stCxn id="5" idx="3"/>
            <a:endCxn id="10" idx="1"/>
          </p:cNvCxnSpPr>
          <p:nvPr/>
        </p:nvCxnSpPr>
        <p:spPr>
          <a:xfrm>
            <a:off x="3337879" y="2333288"/>
            <a:ext cx="1519873" cy="9883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>
            <a:stCxn id="5" idx="3"/>
            <a:endCxn id="11" idx="1"/>
          </p:cNvCxnSpPr>
          <p:nvPr/>
        </p:nvCxnSpPr>
        <p:spPr>
          <a:xfrm>
            <a:off x="3337879" y="2333288"/>
            <a:ext cx="1519873" cy="581387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>
            <a:stCxn id="5" idx="3"/>
            <a:endCxn id="12" idx="1"/>
          </p:cNvCxnSpPr>
          <p:nvPr/>
        </p:nvCxnSpPr>
        <p:spPr>
          <a:xfrm>
            <a:off x="3337879" y="2333288"/>
            <a:ext cx="1519873" cy="1152891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>
            <a:stCxn id="6" idx="3"/>
            <a:endCxn id="13" idx="1"/>
          </p:cNvCxnSpPr>
          <p:nvPr/>
        </p:nvCxnSpPr>
        <p:spPr>
          <a:xfrm flipV="1">
            <a:off x="2818506" y="4323670"/>
            <a:ext cx="896238" cy="367072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>
            <a:stCxn id="6" idx="3"/>
            <a:endCxn id="14" idx="1"/>
          </p:cNvCxnSpPr>
          <p:nvPr/>
        </p:nvCxnSpPr>
        <p:spPr>
          <a:xfrm>
            <a:off x="2818506" y="4690742"/>
            <a:ext cx="896238" cy="449523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šipka 31"/>
          <p:cNvCxnSpPr>
            <a:stCxn id="7" idx="3"/>
            <a:endCxn id="15" idx="1"/>
          </p:cNvCxnSpPr>
          <p:nvPr/>
        </p:nvCxnSpPr>
        <p:spPr>
          <a:xfrm flipV="1">
            <a:off x="3139106" y="5843633"/>
            <a:ext cx="789952" cy="132993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šipka 33"/>
          <p:cNvCxnSpPr>
            <a:stCxn id="7" idx="3"/>
            <a:endCxn id="16" idx="1"/>
          </p:cNvCxnSpPr>
          <p:nvPr/>
        </p:nvCxnSpPr>
        <p:spPr>
          <a:xfrm>
            <a:off x="3139106" y="5976626"/>
            <a:ext cx="789952" cy="367073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0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0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0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4" grpId="0" animBg="1"/>
      <p:bldP spid="5" grpId="0" animBg="1"/>
      <p:bldP spid="6" grpId="0" animBg="1"/>
      <p:bldP spid="7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71472" y="571480"/>
            <a:ext cx="7929618" cy="1285884"/>
          </a:xfrm>
          <a:blipFill>
            <a:blip r:embed="rId2"/>
            <a:tile tx="0" ty="0" sx="100000" sy="100000" flip="none" algn="tl"/>
          </a:blipFill>
          <a:ln w="19050">
            <a:solidFill>
              <a:schemeClr val="accent6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  <a:latin typeface="Berlin Sans FB Demi" pitchFamily="34" charset="0"/>
              </a:rPr>
              <a:t>Hledej slovo základové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latin typeface="Berlin Sans FB Demi" pitchFamily="34" charset="0"/>
              </a:rPr>
              <a:t/>
            </a:r>
            <a:br>
              <a:rPr lang="cs-CZ" b="1" dirty="0" smtClean="0">
                <a:solidFill>
                  <a:schemeClr val="accent2">
                    <a:lumMod val="75000"/>
                  </a:schemeClr>
                </a:solidFill>
                <a:latin typeface="Berlin Sans FB Demi" pitchFamily="34" charset="0"/>
              </a:rPr>
            </a:br>
            <a:r>
              <a:rPr lang="cs-CZ" sz="2200" b="1" dirty="0" smtClean="0">
                <a:solidFill>
                  <a:schemeClr val="accent2">
                    <a:lumMod val="75000"/>
                  </a:schemeClr>
                </a:solidFill>
                <a:latin typeface="+mn-lt"/>
              </a:rPr>
              <a:t>Vysvětli, které slovotvorné prostředky byly využity</a:t>
            </a:r>
            <a:endParaRPr lang="cs-CZ" sz="2200" b="1" dirty="0">
              <a:solidFill>
                <a:schemeClr val="accent2">
                  <a:lumMod val="75000"/>
                </a:schemeClr>
              </a:solidFill>
              <a:latin typeface="Berlin Sans FB Demi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71472" y="2285992"/>
            <a:ext cx="7858180" cy="3714776"/>
          </a:xfrm>
        </p:spPr>
        <p:txBody>
          <a:bodyPr>
            <a:normAutofit fontScale="85000" lnSpcReduction="10000"/>
          </a:bodyPr>
          <a:lstStyle/>
          <a:p>
            <a:pPr algn="l"/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navrátit	 přečíst	běhávat	 porozumět</a:t>
            </a:r>
          </a:p>
          <a:p>
            <a:pPr algn="l"/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zelenavý	 dešťový	květinový	 zarovnaný</a:t>
            </a:r>
          </a:p>
          <a:p>
            <a:pPr algn="l"/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výskok             žákyně          běloba            prodavačka </a:t>
            </a:r>
          </a:p>
          <a:p>
            <a:pPr algn="l"/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skromně	 dojemně	soukromě	 vědomě</a:t>
            </a:r>
          </a:p>
          <a:p>
            <a:pPr algn="l"/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nejedlý	 nejistý           nejjasnější      nejasnější	</a:t>
            </a:r>
          </a:p>
          <a:p>
            <a:pPr algn="l"/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rozsvítit	 roztát            objednat         vědro</a:t>
            </a:r>
          </a:p>
          <a:p>
            <a:pPr algn="l"/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oddělení         dobrota        hrníček            Smetanova</a:t>
            </a:r>
          </a:p>
          <a:p>
            <a:pPr algn="l"/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záblesk            neúrodný     nejdříve          mezistupeň             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857224" y="857232"/>
          <a:ext cx="7358114" cy="2377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26505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735078">
                <a:tc>
                  <a:txBody>
                    <a:bodyPr/>
                    <a:lstStyle/>
                    <a:p>
                      <a:pPr marL="342900" indent="-342900">
                        <a:buAutoNum type="arabicParenR"/>
                      </a:pPr>
                      <a:r>
                        <a:rPr lang="cs-CZ" dirty="0" smtClean="0"/>
                        <a:t>Výklad – stavba slova: kořen, předpona, přípona, koncovka</a:t>
                      </a:r>
                    </a:p>
                    <a:p>
                      <a:pPr marL="342900" indent="-342900">
                        <a:buAutoNum type="arabicParenR"/>
                      </a:pPr>
                      <a:r>
                        <a:rPr lang="cs-CZ" dirty="0" smtClean="0"/>
                        <a:t>Pracovní listy + práce žáků na interaktivní tabuli: 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dirty="0" smtClean="0"/>
                        <a:t>            Hledáme slova příbuzná a odvozujeme kořen slova.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dirty="0" smtClean="0"/>
                        <a:t>3)</a:t>
                      </a:r>
                      <a:r>
                        <a:rPr lang="cs-CZ" baseline="0" dirty="0" smtClean="0"/>
                        <a:t>   Výklad: Tvoření slov odvozováním, skládáním, zkracováním</a:t>
                      </a:r>
                      <a:endParaRPr lang="cs-CZ" dirty="0" smtClean="0"/>
                    </a:p>
                    <a:p>
                      <a:pPr marL="342900" indent="-342900">
                        <a:buAutoNum type="arabicParenR" startAt="4"/>
                      </a:pPr>
                      <a:r>
                        <a:rPr lang="cs-CZ" baseline="0" dirty="0" smtClean="0"/>
                        <a:t>Pracovní listy + interaktivní tabule: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baseline="0" dirty="0" smtClean="0"/>
                        <a:t>            Hledáme slovo základové – Jaké slovotvorné prostředky byly použity?</a:t>
                      </a:r>
                      <a:endParaRPr lang="cs-CZ" dirty="0" smtClean="0"/>
                    </a:p>
                    <a:p>
                      <a:pPr marL="342900" indent="-342900">
                        <a:buAutoNum type="arabicParenR"/>
                      </a:pPr>
                      <a:endParaRPr lang="cs-CZ" dirty="0" smtClean="0"/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857224" y="4286256"/>
          <a:ext cx="7358114" cy="1428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412251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1016509">
                <a:tc>
                  <a:txBody>
                    <a:bodyPr/>
                    <a:lstStyle/>
                    <a:p>
                      <a:r>
                        <a:rPr lang="cs-CZ" dirty="0" smtClean="0"/>
                        <a:t>Vše z vlastních zdrojů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Prezentace obsahuje animace.</a:t>
                      </a:r>
                      <a:endParaRPr lang="cs-CZ" smtClean="0"/>
                    </a:p>
                    <a:p>
                      <a:endParaRPr lang="cs-CZ" dirty="0"/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455</TotalTime>
  <Words>265</Words>
  <Application>Microsoft Office PowerPoint</Application>
  <PresentationFormat>Předvádění na obrazovce (4:3)</PresentationFormat>
  <Paragraphs>126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Obohacování slovní zásoby</vt:lpstr>
      <vt:lpstr>Snímek 2</vt:lpstr>
      <vt:lpstr>OBOHACOVÁNÍ  SLOVNÍ  ZÁSOBY</vt:lpstr>
      <vt:lpstr>Snímek 4</vt:lpstr>
      <vt:lpstr>Snímek 5</vt:lpstr>
      <vt:lpstr>Snímek 6</vt:lpstr>
      <vt:lpstr>Hledej kořen slova Postupuj dle návodu: Najdi 3 slova příbuzná (různé slovní druhy) a zapiš je tak, aby kořen byl pod sebou. Poté vyznač kořen.</vt:lpstr>
      <vt:lpstr>Vyznač stavbu slova</vt:lpstr>
      <vt:lpstr>TVOŘENÍ SLOV</vt:lpstr>
      <vt:lpstr>TVOŘENÍ  SLOV  ODVOZOVÁNÍM</vt:lpstr>
      <vt:lpstr>Hledej slovo základové Vysvětli, které slovotvorné prostředky byly využity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OBOHACOVÁNÍ  SLOVNÍ  ZÁSOBY</dc:title>
  <dc:creator>hela</dc:creator>
  <cp:lastModifiedBy>hela</cp:lastModifiedBy>
  <cp:revision>110</cp:revision>
  <dcterms:created xsi:type="dcterms:W3CDTF">2011-11-08T19:09:19Z</dcterms:created>
  <dcterms:modified xsi:type="dcterms:W3CDTF">2012-06-24T20:15:29Z</dcterms:modified>
</cp:coreProperties>
</file>