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1" r:id="rId4"/>
    <p:sldId id="262" r:id="rId5"/>
    <p:sldId id="260" r:id="rId6"/>
    <p:sldId id="263" r:id="rId7"/>
    <p:sldId id="264" r:id="rId8"/>
    <p:sldId id="265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95201"/>
    <a:srgbClr val="D36D59"/>
    <a:srgbClr val="F78D35"/>
    <a:srgbClr val="A95007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346" y="-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VĚTA - VÝPOVĚĎ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VY_32_INOVACE_01_B_03_VĚTA - VÝPOVĚĎ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ČESKÝ JAZYK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7143798" cy="3920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14895"/>
                <a:gridCol w="2165549"/>
                <a:gridCol w="1120112"/>
                <a:gridCol w="1543242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Helena Baculáková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20.</a:t>
                      </a:r>
                      <a:r>
                        <a:rPr lang="cs-CZ" baseline="0" dirty="0" smtClean="0"/>
                        <a:t> – 21. února 2012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28. února 2012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VII.A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Věta</a:t>
                      </a:r>
                      <a:r>
                        <a:rPr lang="cs-CZ" baseline="0" dirty="0" smtClean="0"/>
                        <a:t> - výpověď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Výpověď</a:t>
                      </a:r>
                      <a:r>
                        <a:rPr lang="cs-CZ" baseline="0" dirty="0" smtClean="0"/>
                        <a:t>, věta,</a:t>
                      </a:r>
                      <a:r>
                        <a:rPr lang="cs-CZ" dirty="0" smtClean="0"/>
                        <a:t> věta jednočlenná, věta dvojčlenná,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větný ekvivalent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5008" y="571480"/>
            <a:ext cx="2971792" cy="1011222"/>
          </a:xfr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/>
              <a:t>   Hrad Špilberk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214554"/>
            <a:ext cx="8572560" cy="785818"/>
          </a:xfrm>
          <a:solidFill>
            <a:schemeClr val="accent5">
              <a:lumMod val="20000"/>
              <a:lumOff val="80000"/>
            </a:schemeClr>
          </a:solidFill>
          <a:ln w="38100">
            <a:solidFill>
              <a:srgbClr val="0070C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Každý návštěvník Brna by se měl podívat na hrad Špilberk a navštívit kasematy. Vy </a:t>
            </a:r>
          </a:p>
          <a:p>
            <a:pPr>
              <a:buNone/>
            </a:pPr>
            <a:r>
              <a:rPr lang="cs-CZ" sz="2000" dirty="0" smtClean="0"/>
              <a:t>nevíte, co kasematy jsou? Vy jste tohle slovo nikdy neslyšeli?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14282" y="3071810"/>
            <a:ext cx="857256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accent5">
                    <a:lumMod val="50000"/>
                  </a:schemeClr>
                </a:solidFill>
                <a:latin typeface="Brush Script MT" pitchFamily="66" charset="0"/>
              </a:rPr>
              <a:t>Úkol pro tebe: 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  <a:latin typeface="Brush Script MT" pitchFamily="66" charset="0"/>
              </a:rPr>
              <a:t>Najdi, jak vysvětluje slovo kasematy Akademický slovník cizích slov.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85984" y="3643314"/>
            <a:ext cx="6643734" cy="147732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19050"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Kasematy = 1. podzemní chodby a sklepy v hradbách pevnosti sloužící </a:t>
            </a:r>
          </a:p>
          <a:p>
            <a:r>
              <a:rPr lang="cs-CZ" dirty="0" smtClean="0"/>
              <a:t>                          kdysi za skladiště zbraní nebo ubytovací prostor vojsk, </a:t>
            </a:r>
          </a:p>
          <a:p>
            <a:r>
              <a:rPr lang="cs-CZ" dirty="0" smtClean="0"/>
              <a:t>                          popř. za žalář</a:t>
            </a:r>
          </a:p>
          <a:p>
            <a:r>
              <a:rPr lang="cs-CZ" dirty="0" smtClean="0"/>
              <a:t>                      2. pancéřová komora v podpalubí někdejších válečných </a:t>
            </a:r>
          </a:p>
          <a:p>
            <a:r>
              <a:rPr lang="cs-CZ" dirty="0" smtClean="0"/>
              <a:t>                          lodí pro dělové baterie apod.                (2)</a:t>
            </a:r>
            <a:endParaRPr lang="cs-CZ" dirty="0"/>
          </a:p>
        </p:txBody>
      </p:sp>
      <p:pic>
        <p:nvPicPr>
          <p:cNvPr id="6" name="Obrázek 5" descr="Brno únor 2012 079.JPG"/>
          <p:cNvPicPr>
            <a:picLocks noChangeAspect="1"/>
          </p:cNvPicPr>
          <p:nvPr/>
        </p:nvPicPr>
        <p:blipFill>
          <a:blip r:embed="rId2" cstate="print"/>
          <a:srcRect t="31250" r="6250" b="19791"/>
          <a:stretch>
            <a:fillRect/>
          </a:stretch>
        </p:blipFill>
        <p:spPr>
          <a:xfrm>
            <a:off x="0" y="0"/>
            <a:ext cx="5471826" cy="2143140"/>
          </a:xfrm>
          <a:prstGeom prst="rect">
            <a:avLst/>
          </a:prstGeom>
        </p:spPr>
      </p:pic>
      <p:pic>
        <p:nvPicPr>
          <p:cNvPr id="9" name="Obrázek 8" descr="Brno únor 2012 015.JPG"/>
          <p:cNvPicPr>
            <a:picLocks noChangeAspect="1"/>
          </p:cNvPicPr>
          <p:nvPr/>
        </p:nvPicPr>
        <p:blipFill>
          <a:blip r:embed="rId3" cstate="print"/>
          <a:srcRect l="13281" t="6250" r="11718" b="5208"/>
          <a:stretch>
            <a:fillRect/>
          </a:stretch>
        </p:blipFill>
        <p:spPr>
          <a:xfrm>
            <a:off x="0" y="4143380"/>
            <a:ext cx="3065924" cy="2714620"/>
          </a:xfrm>
          <a:prstGeom prst="rect">
            <a:avLst/>
          </a:prstGeom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/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Brno únor 2012 01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 descr="Brno únor 2012 024.JPG"/>
          <p:cNvPicPr>
            <a:picLocks noChangeAspect="1"/>
          </p:cNvPicPr>
          <p:nvPr/>
        </p:nvPicPr>
        <p:blipFill>
          <a:blip r:embed="rId2" cstate="print"/>
          <a:srcRect r="41276" b="14583"/>
          <a:stretch>
            <a:fillRect/>
          </a:stretch>
        </p:blipFill>
        <p:spPr>
          <a:xfrm>
            <a:off x="6000725" y="2357430"/>
            <a:ext cx="3143275" cy="3429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715436" cy="1000132"/>
          </a:xfr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/>
              <a:t>VĚTA  -  VÝPOVĚĎ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786058"/>
            <a:ext cx="8715436" cy="378621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b="1" u="sng" dirty="0" smtClean="0">
                <a:solidFill>
                  <a:srgbClr val="FF0000"/>
                </a:solidFill>
              </a:rPr>
              <a:t>VÝPOVĚĎ</a:t>
            </a:r>
            <a:r>
              <a:rPr lang="cs-CZ" sz="2400" dirty="0" smtClean="0"/>
              <a:t> = základní jednotka jazykového projevu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2200" b="1" u="sng" dirty="0" smtClean="0">
                <a:solidFill>
                  <a:srgbClr val="FF0000"/>
                </a:solidFill>
              </a:rPr>
              <a:t>VĚTA</a:t>
            </a:r>
            <a:r>
              <a:rPr lang="cs-CZ" sz="2400" dirty="0" smtClean="0"/>
              <a:t> </a:t>
            </a:r>
            <a:r>
              <a:rPr lang="cs-CZ" sz="2000" dirty="0" smtClean="0"/>
              <a:t>= základní forma výpovědi</a:t>
            </a:r>
          </a:p>
          <a:p>
            <a:pPr>
              <a:buNone/>
            </a:pPr>
            <a:r>
              <a:rPr lang="cs-CZ" sz="2000" dirty="0" smtClean="0"/>
              <a:t>	     = mluvnická jednotka obsahující určitý </a:t>
            </a:r>
            <a:r>
              <a:rPr lang="cs-CZ" sz="2000" b="1" u="sng" dirty="0" smtClean="0"/>
              <a:t>slovesný tvar</a:t>
            </a:r>
          </a:p>
          <a:p>
            <a:pPr>
              <a:buNone/>
            </a:pPr>
            <a:r>
              <a:rPr lang="cs-CZ" sz="2000" dirty="0" smtClean="0"/>
              <a:t>           - skládá se ze slov, mezi nimiž existují určité vztahy (1) 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</a:t>
            </a:r>
            <a:r>
              <a:rPr lang="cs-CZ" sz="2400" i="1" dirty="0" smtClean="0">
                <a:latin typeface="Berlin Sans FB" pitchFamily="34" charset="0"/>
              </a:rPr>
              <a:t>    </a:t>
            </a:r>
          </a:p>
          <a:p>
            <a:pPr>
              <a:buNone/>
            </a:pPr>
            <a:r>
              <a:rPr lang="cs-CZ" sz="2400" i="1" dirty="0" smtClean="0">
                <a:latin typeface="Berlin Sans FB" pitchFamily="34" charset="0"/>
              </a:rPr>
              <a:t>           </a:t>
            </a:r>
          </a:p>
          <a:p>
            <a:pPr>
              <a:buNone/>
            </a:pPr>
            <a:r>
              <a:rPr lang="cs-CZ" sz="2400" i="1" dirty="0" smtClean="0">
                <a:latin typeface="Berlin Sans FB" pitchFamily="34" charset="0"/>
              </a:rPr>
              <a:t>                  </a:t>
            </a:r>
            <a:r>
              <a:rPr lang="cs-CZ" sz="2400" i="1" u="sng" dirty="0" smtClean="0">
                <a:latin typeface="Berlin Sans FB" pitchFamily="34" charset="0"/>
              </a:rPr>
              <a:t>Hrad Špilberk opravdu nějaký čas </a:t>
            </a:r>
            <a:r>
              <a:rPr lang="cs-CZ" sz="2400" b="1" i="1" u="sng" dirty="0" smtClean="0">
                <a:solidFill>
                  <a:srgbClr val="FF0000"/>
                </a:solidFill>
                <a:latin typeface="Berlin Sans FB" pitchFamily="34" charset="0"/>
              </a:rPr>
              <a:t>sloužil</a:t>
            </a:r>
            <a:r>
              <a:rPr lang="cs-CZ" sz="2400" i="1" u="sng" dirty="0" smtClean="0">
                <a:latin typeface="Berlin Sans FB" pitchFamily="34" charset="0"/>
              </a:rPr>
              <a:t> jako vězení.</a:t>
            </a:r>
          </a:p>
          <a:p>
            <a:pPr>
              <a:buNone/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20" y="1214422"/>
            <a:ext cx="8715436" cy="12003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Hrad Špilberk opravdu nějaký čas </a:t>
            </a:r>
            <a:r>
              <a:rPr lang="cs-CZ" b="1" dirty="0" smtClean="0">
                <a:solidFill>
                  <a:srgbClr val="FF0000"/>
                </a:solidFill>
              </a:rPr>
              <a:t>sloužil</a:t>
            </a:r>
            <a:r>
              <a:rPr lang="cs-CZ" dirty="0" smtClean="0"/>
              <a:t> jako vězení. </a:t>
            </a:r>
            <a:r>
              <a:rPr lang="cs-CZ" b="1" dirty="0" smtClean="0">
                <a:solidFill>
                  <a:srgbClr val="FF0000"/>
                </a:solidFill>
              </a:rPr>
              <a:t>Byli</a:t>
            </a:r>
            <a:r>
              <a:rPr lang="cs-CZ" dirty="0" smtClean="0"/>
              <a:t> zde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střeženi</a:t>
            </a:r>
            <a:r>
              <a:rPr lang="cs-CZ" b="1" dirty="0" smtClean="0"/>
              <a:t> </a:t>
            </a:r>
            <a:r>
              <a:rPr lang="cs-CZ" dirty="0" smtClean="0"/>
              <a:t>ve zvlášť obtížných </a:t>
            </a:r>
          </a:p>
          <a:p>
            <a:r>
              <a:rPr lang="cs-CZ" dirty="0" smtClean="0"/>
              <a:t>podmínkách nejtěžší zločinci.  Z tohoto žaláře </a:t>
            </a:r>
            <a:r>
              <a:rPr lang="cs-CZ" b="1" dirty="0" smtClean="0">
                <a:solidFill>
                  <a:srgbClr val="FF0000"/>
                </a:solidFill>
              </a:rPr>
              <a:t>nebylo</a:t>
            </a:r>
            <a:r>
              <a:rPr lang="cs-CZ" dirty="0" smtClean="0"/>
              <a:t> možné utéci. Jedním z nejznámějších </a:t>
            </a:r>
          </a:p>
          <a:p>
            <a:r>
              <a:rPr lang="cs-CZ" dirty="0" smtClean="0"/>
              <a:t>vězňů </a:t>
            </a:r>
            <a:r>
              <a:rPr lang="cs-CZ" b="1" dirty="0" smtClean="0">
                <a:solidFill>
                  <a:srgbClr val="FF0000"/>
                </a:solidFill>
              </a:rPr>
              <a:t>byl</a:t>
            </a:r>
            <a:r>
              <a:rPr lang="cs-CZ" dirty="0" smtClean="0"/>
              <a:t> Václav </a:t>
            </a:r>
            <a:r>
              <a:rPr lang="cs-CZ" dirty="0" err="1" smtClean="0"/>
              <a:t>Babinský</a:t>
            </a:r>
            <a:r>
              <a:rPr lang="cs-CZ" dirty="0" smtClean="0"/>
              <a:t>, který zde </a:t>
            </a:r>
            <a:r>
              <a:rPr lang="cs-CZ" b="1" dirty="0" smtClean="0">
                <a:solidFill>
                  <a:srgbClr val="FF0000"/>
                </a:solidFill>
              </a:rPr>
              <a:t>pobýval</a:t>
            </a:r>
            <a:r>
              <a:rPr lang="cs-CZ" dirty="0" smtClean="0"/>
              <a:t> od 10.6.1841 do 29.5.1855. Do dnešního dne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se</a:t>
            </a:r>
            <a:r>
              <a:rPr lang="cs-CZ" dirty="0" smtClean="0"/>
              <a:t> o něm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zachovaly </a:t>
            </a:r>
            <a:r>
              <a:rPr lang="cs-CZ" dirty="0" smtClean="0"/>
              <a:t>i</a:t>
            </a:r>
            <a:r>
              <a:rPr lang="cs-CZ" b="1" dirty="0" smtClean="0"/>
              <a:t> </a:t>
            </a:r>
            <a:r>
              <a:rPr lang="cs-CZ" dirty="0" smtClean="0"/>
              <a:t>některé lidové písně. </a:t>
            </a:r>
          </a:p>
        </p:txBody>
      </p:sp>
      <p:cxnSp>
        <p:nvCxnSpPr>
          <p:cNvPr id="6" name="Přímá spojovací šipka 5"/>
          <p:cNvCxnSpPr/>
          <p:nvPr/>
        </p:nvCxnSpPr>
        <p:spPr>
          <a:xfrm rot="5400000">
            <a:off x="5644364" y="5071280"/>
            <a:ext cx="1714512" cy="158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10800000">
            <a:off x="6215074" y="4214818"/>
            <a:ext cx="285752" cy="158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 flipH="1" flipV="1">
            <a:off x="-677899" y="5178437"/>
            <a:ext cx="2214578" cy="158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428596" y="6286520"/>
            <a:ext cx="1071570" cy="158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/>
              <a:t>Věta dvojčlenná a jednočlenná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28596" y="1285860"/>
            <a:ext cx="4038600" cy="5357850"/>
          </a:xfrm>
          <a:ln w="28575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Václav </a:t>
            </a:r>
            <a:r>
              <a:rPr lang="cs-CZ" sz="2000" b="1" dirty="0" err="1" smtClean="0">
                <a:solidFill>
                  <a:schemeClr val="accent6">
                    <a:lumMod val="75000"/>
                  </a:schemeClr>
                </a:solidFill>
              </a:rPr>
              <a:t>Babinský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 obdržel za své činy rozsudek v délce 20 let.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                                </a:t>
            </a:r>
          </a:p>
          <a:p>
            <a:pPr>
              <a:buNone/>
            </a:pPr>
            <a:r>
              <a:rPr lang="cs-CZ" sz="2000" dirty="0" smtClean="0"/>
              <a:t>                                     </a:t>
            </a:r>
            <a:r>
              <a:rPr lang="cs-CZ" sz="2000" dirty="0" err="1" smtClean="0"/>
              <a:t>Př</a:t>
            </a:r>
            <a:r>
              <a:rPr lang="cs-CZ" sz="2000" dirty="0" smtClean="0"/>
              <a:t>                 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Věta obsahuje 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  <a:latin typeface="Arial Black" pitchFamily="34" charset="0"/>
              </a:rPr>
              <a:t> </a:t>
            </a:r>
            <a:r>
              <a:rPr lang="cs-CZ" sz="2000" b="1" u="sng" dirty="0" smtClean="0">
                <a:solidFill>
                  <a:schemeClr val="accent5">
                    <a:lumMod val="50000"/>
                  </a:schemeClr>
                </a:solidFill>
                <a:latin typeface="Arial Black" pitchFamily="34" charset="0"/>
              </a:rPr>
              <a:t>oba základní větné členy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           </a:t>
            </a:r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 věta dvojčlenná</a:t>
            </a:r>
          </a:p>
          <a:p>
            <a:pPr>
              <a:buNone/>
            </a:pPr>
            <a:r>
              <a:rPr lang="cs-CZ" sz="2000" dirty="0" smtClean="0"/>
              <a:t>		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85860"/>
            <a:ext cx="4038600" cy="5357850"/>
          </a:xfrm>
          <a:ln w="28575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Při pobytu v kasematech mu bylo zima. Nikde se netopilo.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Věta </a:t>
            </a:r>
            <a:r>
              <a:rPr lang="cs-CZ" sz="2000" b="1" u="sng" dirty="0" smtClean="0">
                <a:solidFill>
                  <a:schemeClr val="accent5">
                    <a:lumMod val="50000"/>
                  </a:schemeClr>
                </a:solidFill>
                <a:latin typeface="Arial Black" pitchFamily="34" charset="0"/>
              </a:rPr>
              <a:t>neobsahuje podmět.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2000" dirty="0" smtClean="0"/>
              <a:t>     </a:t>
            </a:r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věta jednočlenná</a:t>
            </a:r>
          </a:p>
          <a:p>
            <a:pPr>
              <a:buNone/>
            </a:pPr>
            <a:r>
              <a:rPr lang="cs-CZ" sz="2000" dirty="0" smtClean="0"/>
              <a:t>  </a:t>
            </a:r>
            <a:endParaRPr lang="cs-CZ" sz="2400" dirty="0" smtClean="0"/>
          </a:p>
          <a:p>
            <a:pPr>
              <a:buNone/>
            </a:pPr>
            <a:r>
              <a:rPr lang="cs-CZ" sz="2000" dirty="0" smtClean="0"/>
              <a:t>         </a:t>
            </a:r>
          </a:p>
          <a:p>
            <a:pPr>
              <a:buNone/>
            </a:pPr>
            <a:r>
              <a:rPr lang="cs-CZ" sz="2000" dirty="0" smtClean="0"/>
              <a:t>           - sloveso je v 3.os., </a:t>
            </a:r>
            <a:r>
              <a:rPr lang="cs-CZ" sz="2000" dirty="0" err="1" smtClean="0"/>
              <a:t>č.j</a:t>
            </a:r>
            <a:r>
              <a:rPr lang="cs-CZ" sz="2000" dirty="0" smtClean="0"/>
              <a:t>.</a:t>
            </a:r>
          </a:p>
        </p:txBody>
      </p:sp>
      <p:sp>
        <p:nvSpPr>
          <p:cNvPr id="5" name="Elipsa 4"/>
          <p:cNvSpPr/>
          <p:nvPr/>
        </p:nvSpPr>
        <p:spPr>
          <a:xfrm>
            <a:off x="571472" y="2857496"/>
            <a:ext cx="1428760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Václav </a:t>
            </a:r>
            <a:r>
              <a:rPr lang="cs-CZ" dirty="0" err="1" smtClean="0"/>
              <a:t>Babinský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2643174" y="2857496"/>
            <a:ext cx="1285884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obdržel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5143504" y="2357430"/>
            <a:ext cx="1643074" cy="5715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bylo zima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5143504" y="3286124"/>
            <a:ext cx="1857388" cy="5715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netopilo se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86380" y="2071678"/>
            <a:ext cx="383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Př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14942" y="3000372"/>
            <a:ext cx="383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Př</a:t>
            </a:r>
            <a:endParaRPr lang="cs-CZ" dirty="0"/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1071538" y="2571744"/>
            <a:ext cx="2214578" cy="15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071538" y="2643182"/>
            <a:ext cx="2214578" cy="15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endCxn id="6" idx="0"/>
          </p:cNvCxnSpPr>
          <p:nvPr/>
        </p:nvCxnSpPr>
        <p:spPr>
          <a:xfrm rot="5400000">
            <a:off x="3143240" y="2714620"/>
            <a:ext cx="285752" cy="15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928662" y="2714620"/>
            <a:ext cx="285752" cy="15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500034" y="2500306"/>
            <a:ext cx="4205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</a:t>
            </a:r>
            <a:endParaRPr lang="cs-CZ" dirty="0"/>
          </a:p>
        </p:txBody>
      </p:sp>
      <p:cxnSp>
        <p:nvCxnSpPr>
          <p:cNvPr id="22" name="Přímá spojovací šipka 21"/>
          <p:cNvCxnSpPr/>
          <p:nvPr/>
        </p:nvCxnSpPr>
        <p:spPr>
          <a:xfrm rot="5400000">
            <a:off x="1643042" y="5143512"/>
            <a:ext cx="1000132" cy="1588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rot="5400000">
            <a:off x="5894397" y="4535495"/>
            <a:ext cx="499272" cy="794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rot="5400000" flipH="1" flipV="1">
            <a:off x="5822959" y="5464189"/>
            <a:ext cx="642942" cy="1588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500034" y="1928802"/>
            <a:ext cx="3929090" cy="158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4714876" y="1928802"/>
            <a:ext cx="3929090" cy="158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4" grpId="0" uiExpand="1" build="p" animBg="1"/>
      <p:bldP spid="5" grpId="0" build="p" animBg="1"/>
      <p:bldP spid="6" grpId="0" build="p" animBg="1"/>
      <p:bldP spid="7" grpId="0" build="p" animBg="1"/>
      <p:bldP spid="8" grpId="0" build="p" animBg="1"/>
      <p:bldP spid="9" grpId="0" build="p"/>
      <p:bldP spid="10" grpId="0" build="p"/>
      <p:bldP spid="20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274638"/>
            <a:ext cx="8715436" cy="939784"/>
          </a:xfr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/>
              <a:t>Věta jednočlenná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42985"/>
            <a:ext cx="8229600" cy="2571767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2400" b="1" u="sng" dirty="0" smtClean="0"/>
              <a:t>Vyjadřuje:</a:t>
            </a:r>
          </a:p>
          <a:p>
            <a:pPr>
              <a:buNone/>
            </a:pPr>
            <a:r>
              <a:rPr lang="cs-CZ" sz="2400" dirty="0" smtClean="0"/>
              <a:t>		a) </a:t>
            </a:r>
            <a:r>
              <a:rPr lang="cs-CZ" sz="2400" b="1" i="1" dirty="0" smtClean="0"/>
              <a:t>osobní pocity </a:t>
            </a:r>
            <a:r>
              <a:rPr lang="cs-CZ" sz="2400" dirty="0" smtClean="0"/>
              <a:t>(tělesné i duševní)   </a:t>
            </a:r>
          </a:p>
          <a:p>
            <a:pPr>
              <a:buNone/>
            </a:pPr>
            <a:r>
              <a:rPr lang="cs-CZ" sz="2400" dirty="0" smtClean="0"/>
              <a:t>			Je mi horko. Bylo mu špatně. Bolí mě v krku.</a:t>
            </a:r>
          </a:p>
          <a:p>
            <a:pPr>
              <a:buNone/>
            </a:pPr>
            <a:r>
              <a:rPr lang="cs-CZ" sz="2400" dirty="0" smtClean="0"/>
              <a:t>		b) </a:t>
            </a:r>
            <a:r>
              <a:rPr lang="cs-CZ" sz="2400" b="1" i="1" dirty="0" smtClean="0"/>
              <a:t>smyslové vnímání </a:t>
            </a:r>
            <a:r>
              <a:rPr lang="cs-CZ" sz="2400" dirty="0" smtClean="0"/>
              <a:t>– V hodinách náhle zacvakalo. </a:t>
            </a:r>
          </a:p>
          <a:p>
            <a:pPr>
              <a:buNone/>
            </a:pPr>
            <a:r>
              <a:rPr lang="cs-CZ" sz="2400" dirty="0" smtClean="0"/>
              <a:t>		c) </a:t>
            </a:r>
            <a:r>
              <a:rPr lang="cs-CZ" sz="2400" b="1" i="1" dirty="0" smtClean="0"/>
              <a:t>přírodní děje </a:t>
            </a:r>
            <a:r>
              <a:rPr lang="cs-CZ" sz="2400" dirty="0" smtClean="0"/>
              <a:t>– Pršelo, jen se lilo. Sněží.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14282" y="3929066"/>
            <a:ext cx="8634037" cy="255454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i="1" u="sng" dirty="0" smtClean="0"/>
              <a:t>Odliš větu dvojčlennou a jednočlennou:</a:t>
            </a:r>
          </a:p>
          <a:p>
            <a:endParaRPr lang="cs-CZ" sz="2000" i="1" u="sng" dirty="0" smtClean="0"/>
          </a:p>
          <a:p>
            <a:r>
              <a:rPr lang="cs-CZ" sz="2000" dirty="0" smtClean="0"/>
              <a:t>Václavu </a:t>
            </a:r>
            <a:r>
              <a:rPr lang="cs-CZ" sz="2000" dirty="0" err="1" smtClean="0"/>
              <a:t>Babinskému</a:t>
            </a:r>
            <a:r>
              <a:rPr lang="cs-CZ" sz="2000" dirty="0" smtClean="0"/>
              <a:t> se přičítalo mnoho skutků. Řadu z nich však nikdy neudělal.</a:t>
            </a:r>
          </a:p>
          <a:p>
            <a:r>
              <a:rPr lang="cs-CZ" sz="2000" dirty="0" smtClean="0"/>
              <a:t>Ani  by ho nenapadlo.  Před zatčením  se stal tulákem. Pohyboval se po celý rok</a:t>
            </a:r>
          </a:p>
          <a:p>
            <a:r>
              <a:rPr lang="cs-CZ" sz="2000" dirty="0" smtClean="0"/>
              <a:t>kolem Litoměřic, České Lípy, Mladé Boleslavi, Děčína i v blízkosti dalších měst.</a:t>
            </a:r>
          </a:p>
          <a:p>
            <a:r>
              <a:rPr lang="cs-CZ" sz="2000" dirty="0" smtClean="0"/>
              <a:t>Obával se zatčení.  Nejhůře mu bylo v zimě. Sněžilo v celých Čechách. Silně</a:t>
            </a:r>
          </a:p>
          <a:p>
            <a:r>
              <a:rPr lang="cs-CZ" sz="2000" dirty="0" smtClean="0"/>
              <a:t>foukalo. Mrzlo. Na jaře naopak tálo a bylo mokro. Za takového počasí mu nebylo příjemně. Nakonec jej 23. dubna 1885 chytili.</a:t>
            </a:r>
            <a:endParaRPr lang="cs-CZ" sz="2000" dirty="0"/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572560" cy="1143000"/>
          </a:xfr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/>
              <a:t>Větný ekvivalent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600200"/>
            <a:ext cx="8572560" cy="5114948"/>
          </a:xfrm>
          <a:ln w="28575">
            <a:solidFill>
              <a:schemeClr val="accent6">
                <a:lumMod val="75000"/>
              </a:schemeClr>
            </a:solidFill>
          </a:ln>
        </p:spPr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sz="2400" b="1" dirty="0" smtClean="0">
              <a:solidFill>
                <a:srgbClr val="002060"/>
              </a:solidFill>
              <a:latin typeface="Arial Black" pitchFamily="34" charset="0"/>
            </a:endParaRPr>
          </a:p>
          <a:p>
            <a:pPr>
              <a:buNone/>
            </a:pPr>
            <a:r>
              <a:rPr lang="cs-CZ" sz="2400" b="1" dirty="0" smtClean="0">
                <a:solidFill>
                  <a:srgbClr val="002060"/>
                </a:solidFill>
                <a:latin typeface="Arial Black" pitchFamily="34" charset="0"/>
              </a:rPr>
              <a:t>= výpověď, ve které chybí určitý slovesný tvar.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2400" i="1" u="sng" dirty="0" smtClean="0">
                <a:latin typeface="Arial Black" pitchFamily="34" charset="0"/>
              </a:rPr>
              <a:t>Ekvivalentem může být:</a:t>
            </a:r>
          </a:p>
          <a:p>
            <a:pPr>
              <a:buNone/>
            </a:pPr>
            <a:r>
              <a:rPr lang="cs-CZ" sz="2000" dirty="0" smtClean="0"/>
              <a:t>	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-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podstatné nebo přídavné jméno </a:t>
            </a:r>
          </a:p>
          <a:p>
            <a:pPr>
              <a:buNone/>
            </a:pPr>
            <a:r>
              <a:rPr lang="cs-CZ" sz="2400" dirty="0" smtClean="0"/>
              <a:t>		a) v 1.  - označují např. nápisy, názvy knih, filmů, hesla:</a:t>
            </a:r>
          </a:p>
          <a:p>
            <a:pPr>
              <a:buNone/>
            </a:pPr>
            <a:r>
              <a:rPr lang="cs-CZ" sz="2400" dirty="0" smtClean="0"/>
              <a:t>			Východ, </a:t>
            </a:r>
            <a:r>
              <a:rPr lang="cs-CZ" sz="2400" dirty="0" err="1" smtClean="0"/>
              <a:t>Harry</a:t>
            </a:r>
            <a:r>
              <a:rPr lang="cs-CZ" sz="2400" dirty="0" smtClean="0"/>
              <a:t> </a:t>
            </a:r>
            <a:r>
              <a:rPr lang="cs-CZ" sz="2400" dirty="0" err="1" smtClean="0"/>
              <a:t>Potter</a:t>
            </a:r>
            <a:r>
              <a:rPr lang="cs-CZ" sz="2400" dirty="0" smtClean="0"/>
              <a:t> od </a:t>
            </a:r>
            <a:r>
              <a:rPr lang="cs-CZ" sz="2400" dirty="0" err="1" smtClean="0"/>
              <a:t>J.K.Rowlingové</a:t>
            </a:r>
            <a:r>
              <a:rPr lang="cs-CZ" sz="2400" dirty="0" smtClean="0"/>
              <a:t>, Hostinné</a:t>
            </a:r>
          </a:p>
          <a:p>
            <a:pPr>
              <a:buNone/>
            </a:pPr>
            <a:r>
              <a:rPr lang="cs-CZ" sz="2400" dirty="0" smtClean="0"/>
              <a:t>		b) v 5. pádu – oslovení oddělujeme čárkou </a:t>
            </a:r>
          </a:p>
          <a:p>
            <a:pPr>
              <a:buNone/>
            </a:pPr>
            <a:r>
              <a:rPr lang="cs-CZ" sz="2400" dirty="0" smtClean="0"/>
              <a:t>			Jano, nepůjčila bys mi sešit? Milá babičko, děkuji ti za</a:t>
            </a:r>
          </a:p>
          <a:p>
            <a:pPr>
              <a:buNone/>
            </a:pPr>
            <a:r>
              <a:rPr lang="cs-CZ" sz="2400" dirty="0" smtClean="0"/>
              <a:t>			dárek. </a:t>
            </a:r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-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sloveso v infinitivu </a:t>
            </a:r>
            <a:r>
              <a:rPr lang="cs-CZ" sz="2400" dirty="0" smtClean="0"/>
              <a:t>– často se jedná o rázný rozkaz: Sednout!  Stát!			Nemluvit!</a:t>
            </a:r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-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příslovce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– Výborně! Pomalu, </a:t>
            </a:r>
            <a:r>
              <a:rPr lang="cs-CZ" sz="2400" dirty="0" err="1" smtClean="0"/>
              <a:t>pomalu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-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částice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</a:t>
            </a:r>
            <a:r>
              <a:rPr lang="cs-CZ" sz="2400" dirty="0" smtClean="0"/>
              <a:t>–   Ano. Ne. Jistě.</a:t>
            </a:r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-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citoslovce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– Au! Brr! </a:t>
            </a:r>
            <a:endParaRPr lang="cs-CZ" sz="2400" dirty="0"/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2"/>
          <a:ext cx="7358114" cy="33868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Výklad – motivační text: Hrad Špilberk (prostupuje</a:t>
                      </a:r>
                      <a:r>
                        <a:rPr lang="cs-CZ" baseline="0" dirty="0" smtClean="0"/>
                        <a:t> celou prezentací)</a:t>
                      </a:r>
                      <a:endParaRPr lang="cs-CZ" dirty="0" smtClean="0"/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      a) věta dvojčlenná a jednočlenná – vysvětlení rozdílu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      b) věta jednočlenná – druhy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      c) v textu odlišit větu jednočlennou a dvojčlennou  </a:t>
                      </a:r>
                    </a:p>
                    <a:p>
                      <a:pPr marL="342900" indent="-342900">
                        <a:buAutoNum type="arabicParenR" startAt="2"/>
                      </a:pPr>
                      <a:r>
                        <a:rPr lang="cs-CZ" baseline="0" dirty="0" smtClean="0"/>
                        <a:t>Větný ekvivalent – vysvětlení pojmu</a:t>
                      </a:r>
                    </a:p>
                    <a:p>
                      <a:pPr marL="342900" indent="-342900">
                        <a:buAutoNum type="arabicParenR" startAt="2"/>
                      </a:pPr>
                      <a:r>
                        <a:rPr lang="cs-CZ" dirty="0" smtClean="0"/>
                        <a:t>K</a:t>
                      </a:r>
                      <a:r>
                        <a:rPr lang="cs-CZ" baseline="0" dirty="0" smtClean="0"/>
                        <a:t> dalšímu p</a:t>
                      </a:r>
                      <a:r>
                        <a:rPr lang="cs-CZ" dirty="0" smtClean="0"/>
                        <a:t>rocvičování:</a:t>
                      </a:r>
                      <a:r>
                        <a:rPr lang="cs-CZ" baseline="0" dirty="0" smtClean="0"/>
                        <a:t> Krausová Z., </a:t>
                      </a:r>
                      <a:r>
                        <a:rPr lang="cs-CZ" baseline="0" dirty="0" err="1" smtClean="0"/>
                        <a:t>Teršová</a:t>
                      </a:r>
                      <a:r>
                        <a:rPr lang="cs-CZ" baseline="0" dirty="0" smtClean="0"/>
                        <a:t> R.: Český jazyk, učebnice pro  základní školy a víceletá gymnázia, </a:t>
                      </a:r>
                      <a:r>
                        <a:rPr lang="cs-CZ" baseline="0" dirty="0" err="1" smtClean="0"/>
                        <a:t>Fraus</a:t>
                      </a:r>
                      <a:r>
                        <a:rPr lang="cs-CZ" baseline="0" dirty="0" smtClean="0"/>
                        <a:t> 2004, Plzeň, s.69 /</a:t>
                      </a:r>
                      <a:r>
                        <a:rPr lang="cs-CZ" baseline="0" dirty="0" err="1" smtClean="0"/>
                        <a:t>cv</a:t>
                      </a:r>
                      <a:r>
                        <a:rPr lang="cs-CZ" baseline="0" dirty="0" smtClean="0"/>
                        <a:t>. 3, 4 a s.70/</a:t>
                      </a:r>
                      <a:r>
                        <a:rPr lang="cs-CZ" baseline="0" dirty="0" err="1" smtClean="0"/>
                        <a:t>cv</a:t>
                      </a:r>
                      <a:r>
                        <a:rPr lang="cs-CZ" baseline="0" dirty="0" smtClean="0"/>
                        <a:t>. 5, 6</a:t>
                      </a:r>
                      <a:endParaRPr lang="cs-CZ" dirty="0" smtClean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857224" y="4000504"/>
          <a:ext cx="7358114" cy="24239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(1) Krausová Z., Teršová R.: Český jazyk, učebnice pro základní školy a víceletá  </a:t>
                      </a:r>
                    </a:p>
                    <a:p>
                      <a:r>
                        <a:rPr lang="cs-CZ" baseline="0" dirty="0" smtClean="0"/>
                        <a:t>                gymnázia, Nakladatelství Fraus, Plzeň 2004, s. 68 – 69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(2) Petráčková V., Kraus J. a kol.: Akademický slovník cizích slov, 1.díl A – K, 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Academia, Praha 1995, s.377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Texty</a:t>
                      </a:r>
                      <a:r>
                        <a:rPr lang="cs-CZ" baseline="0" dirty="0" smtClean="0"/>
                        <a:t> i o</a:t>
                      </a:r>
                      <a:r>
                        <a:rPr lang="cs-CZ" dirty="0" smtClean="0"/>
                        <a:t>brázky</a:t>
                      </a:r>
                      <a:r>
                        <a:rPr lang="cs-CZ" baseline="0" dirty="0" smtClean="0"/>
                        <a:t> z vlastních zdrojů</a:t>
                      </a:r>
                      <a:endParaRPr lang="cs-CZ" dirty="0" smtClean="0"/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</a:p>
                    <a:p>
                      <a:pPr marL="342900" indent="-342900">
                        <a:buNone/>
                      </a:pPr>
                      <a:endParaRPr lang="cs-CZ" baseline="0" dirty="0" smtClean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386</TotalTime>
  <Words>588</Words>
  <PresentationFormat>Předvádění na obrazovce (4:3)</PresentationFormat>
  <Paragraphs>126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VĚTA - VÝPOVĚĎ</vt:lpstr>
      <vt:lpstr>Snímek 2</vt:lpstr>
      <vt:lpstr>   Hrad Špilberk</vt:lpstr>
      <vt:lpstr>Snímek 4</vt:lpstr>
      <vt:lpstr>VĚTA  -  VÝPOVĚĎ</vt:lpstr>
      <vt:lpstr>Věta dvojčlenná a jednočlenná </vt:lpstr>
      <vt:lpstr>Věta jednočlenná</vt:lpstr>
      <vt:lpstr>Větný ekvivalent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hela</cp:lastModifiedBy>
  <cp:revision>83</cp:revision>
  <dcterms:created xsi:type="dcterms:W3CDTF">2012-01-20T18:34:33Z</dcterms:created>
  <dcterms:modified xsi:type="dcterms:W3CDTF">2012-06-10T19:10:42Z</dcterms:modified>
</cp:coreProperties>
</file>