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0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PŘÍVLASTEK - DRUHY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1785926"/>
            <a:ext cx="850112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VY_32_INOVACE_01_B_07_PŘÍVLASTEK - DRUHY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:a14="http://schemas.microsoft.com/office/drawing/2010/main" xmlns="" xmlns:wne="http://schemas.microsoft.com/office/word/2006/wordml" xmlns:w="http://schemas.openxmlformats.org/wordprocessingml/2006/main" xmlns:w10="urn:schemas-microsoft-com:office:word" xmlns:wp="http://schemas.openxmlformats.org/drawingml/2006/wordprocessingDrawing" xmlns:v="urn:schemas-microsoft-com:vml" xmlns:m="http://schemas.openxmlformats.org/officeDocument/2006/math" xmlns:o="urn:schemas-microsoft-com:office:office" xmlns:ve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23.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PŘÍVLASTEK</a:t>
                      </a:r>
                      <a:r>
                        <a:rPr lang="cs-CZ" baseline="0" dirty="0" smtClean="0"/>
                        <a:t> - DRUHY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Přívlastek shodný a neshodný, holý, rozvitý, několikanásobný 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opakování z předcházející hodiny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Přívlastek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400" dirty="0" smtClean="0"/>
              <a:t>– větný člen závislý</a:t>
            </a:r>
          </a:p>
          <a:p>
            <a:pPr>
              <a:buNone/>
            </a:pPr>
            <a:r>
              <a:rPr lang="cs-CZ" sz="2400" dirty="0" smtClean="0"/>
              <a:t>                   - rozvíjí podstatné jméno</a:t>
            </a:r>
          </a:p>
          <a:p>
            <a:pPr>
              <a:buNone/>
            </a:pPr>
            <a:r>
              <a:rPr lang="cs-CZ" sz="2400" dirty="0" smtClean="0"/>
              <a:t>                   - otázky: Jaký? Který? Čí?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u="sng" dirty="0" smtClean="0">
                <a:latin typeface="Aharoni" pitchFamily="2" charset="-79"/>
                <a:cs typeface="Aharoni" pitchFamily="2" charset="-79"/>
              </a:rPr>
              <a:t>Druhy přívlastků</a:t>
            </a:r>
          </a:p>
          <a:p>
            <a:pPr>
              <a:buNone/>
            </a:pPr>
            <a:r>
              <a:rPr lang="cs-CZ" sz="2400" dirty="0" smtClean="0"/>
              <a:t>	  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shodný</a:t>
            </a:r>
            <a:r>
              <a:rPr lang="cs-CZ" sz="2400" dirty="0" smtClean="0"/>
              <a:t> – stojí před řídícím podstatným jménem</a:t>
            </a:r>
          </a:p>
          <a:p>
            <a:pPr>
              <a:buNone/>
            </a:pPr>
            <a:r>
              <a:rPr lang="cs-CZ" sz="2400" dirty="0" smtClean="0"/>
              <a:t>		          -  shoduje se s řídícím podstatným jménem v pádě, </a:t>
            </a:r>
          </a:p>
          <a:p>
            <a:pPr>
              <a:buNone/>
            </a:pPr>
            <a:r>
              <a:rPr lang="cs-CZ" sz="2400" dirty="0" smtClean="0"/>
              <a:t>			čísle a rodě</a:t>
            </a:r>
          </a:p>
          <a:p>
            <a:pPr>
              <a:buNone/>
            </a:pPr>
            <a:r>
              <a:rPr lang="cs-CZ" sz="2400" dirty="0" smtClean="0"/>
              <a:t>	  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neshodný</a:t>
            </a:r>
            <a:r>
              <a:rPr lang="cs-CZ" sz="2400" dirty="0" smtClean="0"/>
              <a:t> – stojí za řídícím podstatným jménem</a:t>
            </a:r>
          </a:p>
          <a:p>
            <a:pPr>
              <a:buNone/>
            </a:pPr>
            <a:r>
              <a:rPr lang="cs-CZ" sz="2400" dirty="0" smtClean="0"/>
              <a:t>		          -  neshoduje se s řídícím podstatným jménem </a:t>
            </a:r>
          </a:p>
          <a:p>
            <a:pPr>
              <a:buNone/>
            </a:pPr>
            <a:r>
              <a:rPr lang="cs-CZ" sz="2400" dirty="0" smtClean="0"/>
              <a:t>			v pádě, čísle ani rodě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7286644" y="357166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Pk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5400000" flipH="1" flipV="1">
            <a:off x="428596" y="4143380"/>
            <a:ext cx="571504" cy="571504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H="1">
            <a:off x="428596" y="4714884"/>
            <a:ext cx="571504" cy="571504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  <a:solidFill>
            <a:schemeClr val="tx2">
              <a:lumMod val="20000"/>
              <a:lumOff val="80000"/>
            </a:schemeClr>
          </a:solidFill>
          <a:ln w="28575">
            <a:solidFill>
              <a:schemeClr val="tx2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Zopakuj si postup, jak určujeme druh přívlastku a</a:t>
            </a:r>
            <a:br>
              <a:rPr lang="cs-CZ" sz="2400" dirty="0" smtClean="0"/>
            </a:br>
            <a:r>
              <a:rPr lang="cs-CZ" sz="2400" dirty="0" smtClean="0"/>
              <a:t>níže uvedené přívlastky urči a graficky zaznamenej.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829196"/>
          </a:xfrm>
          <a:ln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přečtená kniha			kniha o zvířatech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knížka po babičce			kniha povídek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knižní veletrh				prodejna knih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knihovnička s knihami			knihařský lis</a:t>
            </a:r>
            <a:endParaRPr lang="cs-CZ" sz="24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PŘÍVLASTEK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latin typeface="Algerian" pitchFamily="82" charset="0"/>
              </a:rPr>
              <a:t>HOLÝ</a:t>
            </a:r>
            <a:r>
              <a:rPr lang="cs-CZ" sz="2400" dirty="0" smtClean="0"/>
              <a:t>  </a:t>
            </a:r>
            <a:r>
              <a:rPr lang="cs-CZ" sz="2000" dirty="0" smtClean="0"/>
              <a:t>- přívlastek, který již dále není rozvíjen</a:t>
            </a:r>
          </a:p>
          <a:p>
            <a:pPr>
              <a:buNone/>
            </a:pPr>
            <a:r>
              <a:rPr lang="cs-CZ" sz="2000" dirty="0" smtClean="0"/>
              <a:t>			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Brush Script MT" pitchFamily="66" charset="0"/>
              </a:rPr>
              <a:t>mohutný medvěd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b="1" u="sng" dirty="0" smtClean="0">
                <a:latin typeface="Algerian" pitchFamily="82" charset="0"/>
              </a:rPr>
              <a:t>ROZVITÝ</a:t>
            </a:r>
            <a:r>
              <a:rPr lang="cs-CZ" sz="2400" dirty="0" smtClean="0"/>
              <a:t> </a:t>
            </a:r>
            <a:r>
              <a:rPr lang="cs-CZ" sz="2000" dirty="0" smtClean="0"/>
              <a:t>– přívlastek je ještě dále rozvíjen </a:t>
            </a:r>
          </a:p>
          <a:p>
            <a:pPr>
              <a:buNone/>
            </a:pPr>
            <a:r>
              <a:rPr lang="cs-CZ" sz="2000" dirty="0" smtClean="0"/>
              <a:t>			o </a:t>
            </a:r>
            <a:r>
              <a:rPr lang="cs-CZ" sz="2000" dirty="0" err="1" smtClean="0"/>
              <a:t>bližsí</a:t>
            </a:r>
            <a:r>
              <a:rPr lang="cs-CZ" sz="2000" dirty="0" smtClean="0"/>
              <a:t> významy</a:t>
            </a:r>
          </a:p>
          <a:p>
            <a:pPr>
              <a:buNone/>
            </a:pPr>
            <a:r>
              <a:rPr lang="cs-CZ" sz="2000" dirty="0" smtClean="0"/>
              <a:t>                        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Brush Script MT" pitchFamily="66" charset="0"/>
              </a:rPr>
              <a:t>zvlášť mohutný medvěd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b="1" u="sng" dirty="0" smtClean="0">
                <a:latin typeface="Algerian" pitchFamily="82" charset="0"/>
              </a:rPr>
              <a:t>NĚKOLIKANÁSOBNÝ</a:t>
            </a:r>
            <a:r>
              <a:rPr lang="cs-CZ" sz="2400" dirty="0" smtClean="0"/>
              <a:t> </a:t>
            </a:r>
            <a:r>
              <a:rPr lang="cs-CZ" sz="2000" dirty="0" smtClean="0"/>
              <a:t>– přívlastky jsou souřadné, </a:t>
            </a:r>
          </a:p>
          <a:p>
            <a:pPr>
              <a:buNone/>
            </a:pPr>
            <a:r>
              <a:rPr lang="cs-CZ" sz="2000" dirty="0" smtClean="0"/>
              <a:t>                         v rovnocenném postavení</a:t>
            </a:r>
          </a:p>
          <a:p>
            <a:pPr>
              <a:buNone/>
            </a:pPr>
            <a:r>
              <a:rPr lang="cs-CZ" sz="2000" dirty="0" smtClean="0"/>
              <a:t>                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Brush Script MT" pitchFamily="66" charset="0"/>
              </a:rPr>
              <a:t>mohutný a strašlivý medvěd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572396" y="1071546"/>
            <a:ext cx="1343028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medvěd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215074" y="2000240"/>
            <a:ext cx="1500198" cy="5715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mohutný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358082" y="2928934"/>
            <a:ext cx="1343028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medvěd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358082" y="4786322"/>
            <a:ext cx="134302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medvěd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214810" y="4357694"/>
            <a:ext cx="1071570" cy="5715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zvlášť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572132" y="3643314"/>
            <a:ext cx="1500198" cy="57150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mohutný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857752" y="6000768"/>
            <a:ext cx="1500198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mohutný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786578" y="6000768"/>
            <a:ext cx="1500198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strašlivý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388" y="614364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Levá složená závorka 13"/>
          <p:cNvSpPr/>
          <p:nvPr/>
        </p:nvSpPr>
        <p:spPr>
          <a:xfrm rot="5400000">
            <a:off x="6393142" y="5036882"/>
            <a:ext cx="357189" cy="1570581"/>
          </a:xfrm>
          <a:prstGeom prst="leftBrace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rot="5400000" flipH="1" flipV="1">
            <a:off x="6786314" y="5071810"/>
            <a:ext cx="357190" cy="78634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9" idx="7"/>
            <a:endCxn id="10" idx="3"/>
          </p:cNvCxnSpPr>
          <p:nvPr/>
        </p:nvCxnSpPr>
        <p:spPr>
          <a:xfrm rot="5400000" flipH="1" flipV="1">
            <a:off x="5305508" y="3955067"/>
            <a:ext cx="310266" cy="66237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7"/>
          </p:cNvCxnSpPr>
          <p:nvPr/>
        </p:nvCxnSpPr>
        <p:spPr>
          <a:xfrm rot="5400000" flipH="1" flipV="1">
            <a:off x="6992071" y="3218123"/>
            <a:ext cx="369447" cy="648327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4" idx="3"/>
          </p:cNvCxnSpPr>
          <p:nvPr/>
        </p:nvCxnSpPr>
        <p:spPr>
          <a:xfrm flipV="1">
            <a:off x="7143768" y="1620331"/>
            <a:ext cx="625310" cy="37990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Elipsa 27"/>
          <p:cNvSpPr/>
          <p:nvPr/>
        </p:nvSpPr>
        <p:spPr>
          <a:xfrm>
            <a:off x="6500826" y="428604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Pk</a:t>
            </a:r>
            <a:endParaRPr lang="cs-CZ" sz="2000" b="1" dirty="0">
              <a:solidFill>
                <a:schemeClr val="accent3">
                  <a:lumMod val="7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build="p" animBg="1"/>
      <p:bldP spid="5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/>
      <p:bldP spid="14" grpId="0" animBg="1"/>
      <p:bldP spid="28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715436" cy="1143000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Najdi přívlastky, urči jejich druh a rozhodnutí zdůvodni.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858312" cy="45259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1100" smtClean="0"/>
          </a:p>
          <a:p>
            <a:pPr>
              <a:buNone/>
            </a:pPr>
            <a:r>
              <a:rPr lang="cs-CZ" sz="2200" dirty="0" smtClean="0"/>
              <a:t>V zoologické zahradě můžeme zhlédnout  mnoho cizích zvířat. Za branami </a:t>
            </a:r>
          </a:p>
          <a:p>
            <a:pPr>
              <a:buNone/>
            </a:pPr>
            <a:r>
              <a:rPr lang="cs-CZ" sz="2200" dirty="0" smtClean="0"/>
              <a:t>královédvorské ZOO můžeme spatřit maličká a hravá lvíčata. Čeká tu na nás </a:t>
            </a:r>
          </a:p>
          <a:p>
            <a:pPr>
              <a:buNone/>
            </a:pPr>
            <a:r>
              <a:rPr lang="cs-CZ" sz="2200" dirty="0" smtClean="0"/>
              <a:t>milé překvapení, když můžeme sledovat v kleci malé hravé opičky, které se</a:t>
            </a:r>
          </a:p>
          <a:p>
            <a:pPr>
              <a:buNone/>
            </a:pPr>
            <a:r>
              <a:rPr lang="cs-CZ" sz="2200" dirty="0" smtClean="0"/>
              <a:t>předvádějí návštěvníkům zahrady. Vysocí sloni jsou stálým a příjemným </a:t>
            </a:r>
          </a:p>
          <a:p>
            <a:pPr>
              <a:buNone/>
            </a:pPr>
            <a:r>
              <a:rPr lang="cs-CZ" sz="2200" dirty="0" smtClean="0"/>
              <a:t>zpestřením naší prohlídky. Děti se těší na vysoké a štíhlé žirafy.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1400" dirty="0" smtClean="0"/>
          </a:p>
        </p:txBody>
      </p:sp>
      <p:pic>
        <p:nvPicPr>
          <p:cNvPr id="4" name="Obrázek 3" descr="ZOO DK 177.JPG"/>
          <p:cNvPicPr>
            <a:picLocks noChangeAspect="1"/>
          </p:cNvPicPr>
          <p:nvPr/>
        </p:nvPicPr>
        <p:blipFill>
          <a:blip r:embed="rId2" cstate="print"/>
          <a:srcRect t="19604" r="3125" b="38968"/>
          <a:stretch>
            <a:fillRect/>
          </a:stretch>
        </p:blipFill>
        <p:spPr>
          <a:xfrm>
            <a:off x="142844" y="4357670"/>
            <a:ext cx="8858280" cy="2357478"/>
          </a:xfrm>
          <a:prstGeom prst="rect">
            <a:avLst/>
          </a:prstGeom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přívlastku z předcházející hodiny – druhy a charakteristika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určování druhů přívlastků dle algoritmu – interaktivní tabule + pracovní listy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Přívlastek holý – rozvitý</a:t>
                      </a:r>
                      <a:r>
                        <a:rPr lang="cs-CZ" baseline="0" dirty="0" smtClean="0"/>
                        <a:t> – několikanásobný – výklad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Vyhledávání přívlastků + zdůvodňování určení druhu – práce na interaktivní tabuli + pracovní listy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85786" y="357187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263</Words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PŘÍVLASTEK - DRUHY</vt:lpstr>
      <vt:lpstr>Snímek 2</vt:lpstr>
      <vt:lpstr>PŘÍVLASTEK opakování z předcházející hodiny</vt:lpstr>
      <vt:lpstr>Zopakuj si postup, jak určujeme druh přívlastku a níže uvedené přívlastky urči a graficky zaznamenej. </vt:lpstr>
      <vt:lpstr>PŘÍVLASTEK</vt:lpstr>
      <vt:lpstr>Najdi přívlastky, urči jejich druh a rozhodnutí zdůvodni.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45</cp:revision>
  <dcterms:created xsi:type="dcterms:W3CDTF">2012-01-20T18:34:33Z</dcterms:created>
  <dcterms:modified xsi:type="dcterms:W3CDTF">2012-06-25T19:14:28Z</dcterms:modified>
</cp:coreProperties>
</file>