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ROZVÍJEJÍCÍ VĚTNÉ ČLENY - PŘEDMĚT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785926"/>
            <a:ext cx="7929618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VY_32_INOVACE_01_B_08_PŘEDMĚT </a:t>
            </a:r>
            <a:r>
              <a:rPr lang="cs-CZ" sz="2000" dirty="0" smtClean="0">
                <a:solidFill>
                  <a:schemeClr val="tx1"/>
                </a:solidFill>
              </a:rPr>
              <a:t>1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26. února 2012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 února 2012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VI.B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smtClean="0"/>
                        <a:t>PŘEDMĚT 1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Podmět, přísudek, předmět, závislost</a:t>
                      </a:r>
                      <a:r>
                        <a:rPr lang="cs-CZ" baseline="0" dirty="0" smtClean="0"/>
                        <a:t> na slovesu a přídavném jménu, grafické znázornění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Najdi přísudek a urči slovní druh, který jej tvoří.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(OPAKOVÁNÍ)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429156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Student se ke zkoušce naučil obtížné učivo.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Učivo bylo mimořádně obtížné.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Tito mladí herci se stali velice brzičko světově známými.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Seznámili jsme se na dovolené v Řecku.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Květuška zalila všechny květiny v květináčích na okně.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Květiny nebudou suché. Budou mít dostatek vláhy.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Kytice pro naši maminku je nádherně svázaná.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Kdo ji asi vázal?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Obrázek 3" descr="Bertík a kotě 1 004.jpg"/>
          <p:cNvPicPr>
            <a:picLocks noChangeAspect="1"/>
          </p:cNvPicPr>
          <p:nvPr/>
        </p:nvPicPr>
        <p:blipFill>
          <a:blip r:embed="rId2" cstate="print"/>
          <a:srcRect l="7812" t="2083" r="10156"/>
          <a:stretch>
            <a:fillRect/>
          </a:stretch>
        </p:blipFill>
        <p:spPr>
          <a:xfrm>
            <a:off x="6351068" y="4357670"/>
            <a:ext cx="2792932" cy="250033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596" y="6215082"/>
            <a:ext cx="568796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Otázka pro tebe: Které slovní druhy mohou tvořit přísudek?</a:t>
            </a:r>
            <a:endParaRPr lang="cs-CZ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358246" cy="1225536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1) Doplň větu, podtrhni přísudek a nadepiš slovní druh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2) Do závorky zapiš otázku, kterou se ptáš.</a:t>
            </a:r>
            <a:br>
              <a:rPr lang="cs-CZ" sz="2800" dirty="0" smtClean="0">
                <a:solidFill>
                  <a:schemeClr val="bg1"/>
                </a:solidFill>
              </a:rPr>
            </a:b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358246" cy="2257427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Ve vlaku se Vlasta setkal s  …………..…………. . (________________________)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Potkali jste na chodbě …………….……………… ? (________________________)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Odpoledne se budeme dívat na ……………………….. (____________________)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O ……………………………. jsme se ještě neučili. (___________________)</a:t>
            </a:r>
          </a:p>
          <a:p>
            <a:pPr>
              <a:lnSpc>
                <a:spcPct val="150000"/>
              </a:lnSpc>
              <a:buNone/>
            </a:pP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3786190"/>
            <a:ext cx="8358246" cy="830997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Větný člen, který rozvíjí sloveso nebo přídavné jméno,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se nazývá </a:t>
            </a:r>
            <a:r>
              <a:rPr lang="cs-CZ" sz="2400" b="1" u="sng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PŘEDMĚT.</a:t>
            </a:r>
            <a:endParaRPr lang="cs-CZ" sz="2400" b="1" u="sng" dirty="0">
              <a:solidFill>
                <a:schemeClr val="bg1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4857760"/>
            <a:ext cx="6205545" cy="70788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>
                <a:latin typeface="Aharoni" pitchFamily="2" charset="-79"/>
                <a:cs typeface="Aharoni" pitchFamily="2" charset="-79"/>
              </a:rPr>
              <a:t>Předmět je závislý větný </a:t>
            </a:r>
            <a:r>
              <a:rPr lang="cs-CZ" sz="2000" dirty="0" smtClean="0">
                <a:latin typeface="Aharoni" pitchFamily="2" charset="-79"/>
                <a:cs typeface="Aharoni" pitchFamily="2" charset="-79"/>
              </a:rPr>
              <a:t>člen.</a:t>
            </a:r>
            <a:endParaRPr lang="cs-CZ" sz="2000" dirty="0" smtClean="0">
              <a:latin typeface="Aharoni" pitchFamily="2" charset="-79"/>
              <a:cs typeface="Aharoni" pitchFamily="2" charset="-79"/>
            </a:endParaRPr>
          </a:p>
          <a:p>
            <a:r>
              <a:rPr lang="cs-CZ" sz="2000" dirty="0" smtClean="0">
                <a:latin typeface="Aharoni" pitchFamily="2" charset="-79"/>
                <a:cs typeface="Aharoni" pitchFamily="2" charset="-79"/>
              </a:rPr>
              <a:t>Jeho tvar určuje řídící sloveso nebo přídavné jméno. </a:t>
            </a:r>
            <a:endParaRPr lang="cs-CZ" sz="20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5786454"/>
            <a:ext cx="8429684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Nikdy se nevyskytuje v 1. ani v 5. pádě.            </a:t>
            </a:r>
            <a:r>
              <a:rPr lang="cs-CZ" sz="2000" b="1" dirty="0" smtClean="0"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Otázka pro tebe:  Víš proč?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6357958"/>
            <a:ext cx="1725409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9050"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1.pád = podmět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43306" y="6357958"/>
            <a:ext cx="4950971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9050"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5.pád  = samostatný větný člen, není součástí věty.</a:t>
            </a:r>
            <a:endParaRPr lang="cs-CZ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PŘEDMĚT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1571612"/>
            <a:ext cx="3043230" cy="400039"/>
          </a:xfr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u="sng" dirty="0" smtClean="0"/>
              <a:t>Předmět bývá vyjádřen: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sp>
        <p:nvSpPr>
          <p:cNvPr id="5" name="Elipsa 4"/>
          <p:cNvSpPr/>
          <p:nvPr/>
        </p:nvSpPr>
        <p:spPr>
          <a:xfrm>
            <a:off x="6929454" y="428604"/>
            <a:ext cx="91440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Pt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7286644" y="2643182"/>
            <a:ext cx="1714512" cy="5715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kamarádku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ovací šipka 8"/>
          <p:cNvCxnSpPr>
            <a:stCxn id="7" idx="1"/>
            <a:endCxn id="6" idx="5"/>
          </p:cNvCxnSpPr>
          <p:nvPr/>
        </p:nvCxnSpPr>
        <p:spPr>
          <a:xfrm rot="16200000" flipV="1">
            <a:off x="7069638" y="2258785"/>
            <a:ext cx="381704" cy="554479"/>
          </a:xfrm>
          <a:prstGeom prst="straightConnector1">
            <a:avLst/>
          </a:prstGeom>
          <a:ln w="571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929586" y="2285992"/>
            <a:ext cx="381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Pt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7143768" y="3929066"/>
            <a:ext cx="1857388" cy="5715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nemocného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034" y="5715016"/>
            <a:ext cx="5093126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None/>
            </a:pPr>
            <a:r>
              <a:rPr lang="cs-CZ" dirty="0" smtClean="0"/>
              <a:t>Slovesem v infinitivu  -     Slyšel jej hovořit za dveřmi.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034" y="4643446"/>
            <a:ext cx="5253298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None/>
            </a:pPr>
            <a:r>
              <a:rPr lang="cs-CZ" dirty="0" smtClean="0"/>
              <a:t>Zájmenem                    -     Podle hlasu ho poznám vždy.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00034" y="3429000"/>
            <a:ext cx="5099153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None/>
            </a:pPr>
            <a:r>
              <a:rPr lang="cs-CZ" dirty="0" smtClean="0"/>
              <a:t>Přídavným jménem    -     Lékař navštíví nemocného.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00034" y="2285992"/>
            <a:ext cx="4896084" cy="36933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None/>
            </a:pPr>
            <a:r>
              <a:rPr lang="cs-CZ" dirty="0" smtClean="0"/>
              <a:t>Podstatným jménem  -     Potkala jsem kamarádku.</a:t>
            </a:r>
          </a:p>
        </p:txBody>
      </p:sp>
      <p:cxnSp>
        <p:nvCxnSpPr>
          <p:cNvPr id="23" name="Přímá spojovací šipka 22"/>
          <p:cNvCxnSpPr>
            <a:stCxn id="13" idx="1"/>
            <a:endCxn id="12" idx="5"/>
          </p:cNvCxnSpPr>
          <p:nvPr/>
        </p:nvCxnSpPr>
        <p:spPr>
          <a:xfrm rot="16200000" flipV="1">
            <a:off x="6938121" y="3535105"/>
            <a:ext cx="310266" cy="645045"/>
          </a:xfrm>
          <a:prstGeom prst="straightConnector1">
            <a:avLst/>
          </a:prstGeom>
          <a:ln w="571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5929322" y="4429132"/>
            <a:ext cx="1357322" cy="5715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poznám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6072198" y="5429264"/>
            <a:ext cx="1285884" cy="6429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slyšel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4786314" y="5143512"/>
            <a:ext cx="914400" cy="50006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7715272" y="6072206"/>
            <a:ext cx="1214446" cy="62864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hovořit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2" name="Přímá spojovací šipka 31"/>
          <p:cNvCxnSpPr>
            <a:stCxn id="28" idx="1"/>
            <a:endCxn id="25" idx="5"/>
          </p:cNvCxnSpPr>
          <p:nvPr/>
        </p:nvCxnSpPr>
        <p:spPr>
          <a:xfrm rot="16200000" flipV="1">
            <a:off x="7438337" y="5709481"/>
            <a:ext cx="186220" cy="723355"/>
          </a:xfrm>
          <a:prstGeom prst="straightConnector1">
            <a:avLst/>
          </a:prstGeom>
          <a:ln w="571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26" idx="7"/>
            <a:endCxn id="24" idx="3"/>
          </p:cNvCxnSpPr>
          <p:nvPr/>
        </p:nvCxnSpPr>
        <p:spPr>
          <a:xfrm rot="5400000" flipH="1" flipV="1">
            <a:off x="5697548" y="4786196"/>
            <a:ext cx="299804" cy="561294"/>
          </a:xfrm>
          <a:prstGeom prst="straightConnector1">
            <a:avLst/>
          </a:prstGeom>
          <a:ln w="571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5214942" y="1857364"/>
            <a:ext cx="2071702" cy="5715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Potkala jsem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429256" y="3214686"/>
            <a:ext cx="1571636" cy="5715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navštíví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929586" y="3571876"/>
            <a:ext cx="381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Pt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643438" y="5000636"/>
            <a:ext cx="381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Pt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358214" y="5715016"/>
            <a:ext cx="381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Pt</a:t>
            </a:r>
            <a:endParaRPr lang="cs-CZ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2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p" animBg="1"/>
      <p:bldP spid="7" grpId="0" build="p" animBg="1"/>
      <p:bldP spid="11" grpId="0" build="p"/>
      <p:bldP spid="13" grpId="0" build="p" animBg="1"/>
      <p:bldP spid="16" grpId="0" build="p" animBg="1"/>
      <p:bldP spid="17" grpId="0" build="p" animBg="1"/>
      <p:bldP spid="18" grpId="0" build="p" animBg="1"/>
      <p:bldP spid="19" grpId="0" build="p" animBg="1"/>
      <p:bldP spid="24" grpId="0" build="p" animBg="1"/>
      <p:bldP spid="25" grpId="0" build="p" animBg="1"/>
      <p:bldP spid="26" grpId="0" build="p" animBg="1"/>
      <p:bldP spid="28" grpId="0" build="p" animBg="1"/>
      <p:bldP spid="6" grpId="0" build="p" animBg="1"/>
      <p:bldP spid="12" grpId="0" build="p" animBg="1"/>
      <p:bldP spid="38" grpId="0" build="p"/>
      <p:bldP spid="39" grpId="0" build="p"/>
      <p:bldP spid="4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Najdi předmět a vyznač jej graficky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b="1" u="sng" dirty="0" smtClean="0">
                <a:solidFill>
                  <a:schemeClr val="bg1"/>
                </a:solidFill>
              </a:rPr>
              <a:t>Postupuj podle návodu: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1) Najdi a označ přísudek.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2) Zeptej se pádovou otázkou a slovesem na předmět.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3) Označ předmět a vyznač závislost graficky.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714620"/>
            <a:ext cx="8572560" cy="271464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Honza si vzal novou encyklopedii. Otevřel ji a našel si jeden obrázek.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Dobře si ho prohlédl, potom si vzal tužku a pokusil se obrázek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namalovat taky. Povedl se mu. Pak si ještě přečetl poučení, které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k obrázku  patřilo.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142844" y="5143512"/>
            <a:ext cx="1785950" cy="7143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428860" y="6072206"/>
            <a:ext cx="1428760" cy="64294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715140" y="4786322"/>
            <a:ext cx="2271722" cy="7143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929190" y="5786454"/>
            <a:ext cx="1714512" cy="70008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>
            <a:stCxn id="7" idx="7"/>
            <a:endCxn id="6" idx="3"/>
          </p:cNvCxnSpPr>
          <p:nvPr/>
        </p:nvCxnSpPr>
        <p:spPr>
          <a:xfrm rot="5400000" flipH="1" flipV="1">
            <a:off x="6473774" y="5314928"/>
            <a:ext cx="492895" cy="655209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5" idx="1"/>
            <a:endCxn id="4" idx="5"/>
          </p:cNvCxnSpPr>
          <p:nvPr/>
        </p:nvCxnSpPr>
        <p:spPr>
          <a:xfrm rot="16200000" flipV="1">
            <a:off x="1946128" y="5474394"/>
            <a:ext cx="413089" cy="97085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Rozliš, </a:t>
            </a:r>
            <a:br>
              <a:rPr lang="cs-CZ" sz="32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</a:br>
            <a:r>
              <a:rPr lang="cs-CZ" sz="32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kdy se jedná o </a:t>
            </a:r>
            <a:r>
              <a:rPr lang="cs-CZ" sz="3200" u="sng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předmět</a:t>
            </a:r>
            <a:r>
              <a:rPr lang="cs-CZ" sz="32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 a kdy o </a:t>
            </a:r>
            <a:r>
              <a:rPr lang="cs-CZ" sz="3200" u="sng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přívlastek</a:t>
            </a:r>
            <a:endParaRPr lang="cs-CZ" sz="3200" u="sng" dirty="0">
              <a:solidFill>
                <a:schemeClr val="bg1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49006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Tatínek rozložil </a:t>
            </a:r>
            <a:r>
              <a:rPr lang="cs-CZ" sz="2400" b="1" u="sng" dirty="0" smtClean="0"/>
              <a:t>nový</a:t>
            </a:r>
            <a:r>
              <a:rPr lang="cs-CZ" sz="2400" dirty="0" smtClean="0"/>
              <a:t> </a:t>
            </a:r>
            <a:r>
              <a:rPr lang="cs-CZ" sz="2400" b="1" u="sng" dirty="0" smtClean="0"/>
              <a:t>koberec</a:t>
            </a:r>
            <a:r>
              <a:rPr lang="cs-CZ" sz="2400" dirty="0" smtClean="0"/>
              <a:t> do </a:t>
            </a:r>
            <a:r>
              <a:rPr lang="cs-CZ" sz="2400" b="1" u="sng" dirty="0" smtClean="0"/>
              <a:t>obývacího</a:t>
            </a:r>
            <a:r>
              <a:rPr lang="cs-CZ" sz="2400" dirty="0" smtClean="0"/>
              <a:t> pokoje.</a:t>
            </a:r>
          </a:p>
          <a:p>
            <a:pPr>
              <a:buNone/>
            </a:pPr>
            <a:r>
              <a:rPr lang="cs-CZ" sz="2400" dirty="0" smtClean="0"/>
              <a:t>Na koberec poté postavil </a:t>
            </a:r>
            <a:r>
              <a:rPr lang="cs-CZ" sz="2400" b="1" u="sng" dirty="0" smtClean="0"/>
              <a:t>nábytek</a:t>
            </a:r>
            <a:r>
              <a:rPr lang="cs-CZ" sz="2400" dirty="0" smtClean="0"/>
              <a:t>. Ke stolu přinesl </a:t>
            </a:r>
            <a:r>
              <a:rPr lang="cs-CZ" sz="2400" b="1" u="sng" dirty="0" smtClean="0"/>
              <a:t>čtyři</a:t>
            </a:r>
            <a:r>
              <a:rPr lang="cs-CZ" sz="2400" dirty="0" smtClean="0"/>
              <a:t> </a:t>
            </a:r>
            <a:r>
              <a:rPr lang="cs-CZ" sz="2400" b="1" u="sng" dirty="0" smtClean="0"/>
              <a:t>židle</a:t>
            </a:r>
            <a:r>
              <a:rPr lang="cs-CZ" sz="2400" dirty="0" smtClean="0"/>
              <a:t>. </a:t>
            </a:r>
          </a:p>
          <a:p>
            <a:pPr>
              <a:buNone/>
            </a:pPr>
            <a:r>
              <a:rPr lang="cs-CZ" sz="2400" dirty="0" smtClean="0"/>
              <a:t>Maminka zase narovnala do </a:t>
            </a:r>
            <a:r>
              <a:rPr lang="cs-CZ" sz="2400" b="1" u="sng" dirty="0" smtClean="0"/>
              <a:t>připravených</a:t>
            </a:r>
            <a:r>
              <a:rPr lang="cs-CZ" sz="2400" dirty="0" smtClean="0"/>
              <a:t> skříní </a:t>
            </a:r>
            <a:r>
              <a:rPr lang="cs-CZ" sz="2400" b="1" u="sng" dirty="0" smtClean="0"/>
              <a:t>prádlo</a:t>
            </a:r>
            <a:r>
              <a:rPr lang="cs-CZ" sz="2400" dirty="0" smtClean="0"/>
              <a:t> a zavřela </a:t>
            </a:r>
            <a:r>
              <a:rPr lang="cs-CZ" sz="2400" b="1" u="sng" dirty="0" smtClean="0"/>
              <a:t>je</a:t>
            </a:r>
            <a:r>
              <a:rPr lang="cs-CZ" sz="2400" dirty="0" smtClean="0"/>
              <a:t>. </a:t>
            </a:r>
          </a:p>
          <a:p>
            <a:pPr>
              <a:buNone/>
            </a:pPr>
            <a:r>
              <a:rPr lang="cs-CZ" sz="2400" b="1" u="sng" dirty="0" smtClean="0"/>
              <a:t>Jejich</a:t>
            </a:r>
            <a:r>
              <a:rPr lang="cs-CZ" sz="2400" dirty="0" smtClean="0"/>
              <a:t> děti se těšily, jak si sednou do </a:t>
            </a:r>
            <a:r>
              <a:rPr lang="cs-CZ" sz="2400" b="1" u="sng" dirty="0" smtClean="0"/>
              <a:t>pohodlných</a:t>
            </a:r>
            <a:r>
              <a:rPr lang="cs-CZ" sz="2400" dirty="0" smtClean="0"/>
              <a:t> křesel a </a:t>
            </a:r>
          </a:p>
          <a:p>
            <a:pPr>
              <a:buNone/>
            </a:pPr>
            <a:r>
              <a:rPr lang="cs-CZ" sz="2400" dirty="0" smtClean="0"/>
              <a:t>budou se dívat </a:t>
            </a:r>
            <a:r>
              <a:rPr lang="cs-CZ" sz="2400" b="1" u="sng" dirty="0" smtClean="0"/>
              <a:t>na pořad</a:t>
            </a:r>
            <a:r>
              <a:rPr lang="cs-CZ" sz="2400" dirty="0" smtClean="0"/>
              <a:t> </a:t>
            </a:r>
            <a:r>
              <a:rPr lang="cs-CZ" sz="2400" b="1" u="sng" dirty="0" smtClean="0"/>
              <a:t>o zvířatech</a:t>
            </a:r>
            <a:r>
              <a:rPr lang="cs-CZ" sz="2400" dirty="0" smtClean="0"/>
              <a:t>.  Začne za </a:t>
            </a:r>
            <a:r>
              <a:rPr lang="cs-CZ" sz="2400" b="1" u="sng" dirty="0" smtClean="0"/>
              <a:t>několik</a:t>
            </a:r>
            <a:r>
              <a:rPr lang="cs-CZ" sz="2400" dirty="0" smtClean="0"/>
              <a:t> minut. </a:t>
            </a:r>
          </a:p>
        </p:txBody>
      </p:sp>
      <p:sp>
        <p:nvSpPr>
          <p:cNvPr id="4" name="Elipsa 3"/>
          <p:cNvSpPr/>
          <p:nvPr/>
        </p:nvSpPr>
        <p:spPr>
          <a:xfrm>
            <a:off x="4786314" y="4429132"/>
            <a:ext cx="1785950" cy="7143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00034" y="5357826"/>
            <a:ext cx="1485904" cy="78581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357422" y="4429132"/>
            <a:ext cx="1628780" cy="78581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858016" y="5357826"/>
            <a:ext cx="1785950" cy="78581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>
            <a:stCxn id="5" idx="7"/>
            <a:endCxn id="6" idx="3"/>
          </p:cNvCxnSpPr>
          <p:nvPr/>
        </p:nvCxnSpPr>
        <p:spPr>
          <a:xfrm rot="5400000" flipH="1" flipV="1">
            <a:off x="1995623" y="4872579"/>
            <a:ext cx="373036" cy="827619"/>
          </a:xfrm>
          <a:prstGeom prst="straightConnector1">
            <a:avLst/>
          </a:prstGeom>
          <a:ln w="571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7" idx="1"/>
            <a:endCxn id="4" idx="5"/>
          </p:cNvCxnSpPr>
          <p:nvPr/>
        </p:nvCxnSpPr>
        <p:spPr>
          <a:xfrm rot="16200000" flipV="1">
            <a:off x="6498134" y="4851477"/>
            <a:ext cx="434012" cy="808846"/>
          </a:xfrm>
          <a:prstGeom prst="straightConnector1">
            <a:avLst/>
          </a:prstGeom>
          <a:ln w="571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348369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2438581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Vyvozování předmětu: 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</a:t>
                      </a:r>
                      <a:r>
                        <a:rPr lang="cs-CZ" dirty="0" smtClean="0"/>
                        <a:t>a) Vyhledávání</a:t>
                      </a:r>
                      <a:r>
                        <a:rPr lang="cs-CZ" baseline="0" dirty="0" smtClean="0"/>
                        <a:t> přísudků, dotazování se přísudkem na chybějící větný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člen, zápis otázky do závorky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b) Shrnutí: Řídícím větným členem je sloveso, ptáme se pádovou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otázkou  -  pak se jedná o předmět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Poučení o předmětu – závislost, otázka, označení, slovní druhy, jimiž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může být vyjádřen, grafické vyjádření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 startAt="3"/>
                      </a:pPr>
                      <a:r>
                        <a:rPr lang="cs-CZ" dirty="0" smtClean="0"/>
                        <a:t>Procvičování – interaktivní tabule</a:t>
                      </a:r>
                      <a:r>
                        <a:rPr lang="cs-CZ" baseline="0" dirty="0" smtClean="0"/>
                        <a:t> a pracovní listy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a)  Vyhledávání předmětu dle návodu + grafické</a:t>
                      </a:r>
                      <a:r>
                        <a:rPr lang="cs-CZ" baseline="0" dirty="0" smtClean="0"/>
                        <a:t> vyjádření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b)  Odlišování předmětu a přívlastku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643446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Obrázky </a:t>
                      </a:r>
                      <a:r>
                        <a:rPr lang="cs-CZ" baseline="0" dirty="0" smtClean="0"/>
                        <a:t> i  texty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536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ROZVÍJEJÍCÍ VĚTNÉ ČLENY - PŘEDMĚT</vt:lpstr>
      <vt:lpstr>Snímek 2</vt:lpstr>
      <vt:lpstr>Najdi přísudek a urči slovní druh, který jej tvoří. (OPAKOVÁNÍ)</vt:lpstr>
      <vt:lpstr>1) Doplň větu, podtrhni přísudek a nadepiš slovní druh 2) Do závorky zapiš otázku, kterou se ptáš. </vt:lpstr>
      <vt:lpstr>PŘEDMĚT </vt:lpstr>
      <vt:lpstr>Najdi předmět a vyznač jej graficky Postupuj podle návodu: 1) Najdi a označ přísudek. 2) Zeptej se pádovou otázkou a slovesem na předmět. 3) Označ předmět a vyznač závislost graficky.</vt:lpstr>
      <vt:lpstr>Rozliš,  kdy se jedná o předmět a kdy o přívlastek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Vaše jméno</cp:lastModifiedBy>
  <cp:revision>64</cp:revision>
  <dcterms:created xsi:type="dcterms:W3CDTF">2012-01-20T18:34:33Z</dcterms:created>
  <dcterms:modified xsi:type="dcterms:W3CDTF">2012-08-28T10:50:51Z</dcterms:modified>
</cp:coreProperties>
</file>