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7"/>
  </p:notesMasterIdLst>
  <p:sldIdLst>
    <p:sldId id="277" r:id="rId2"/>
    <p:sldId id="256" r:id="rId3"/>
    <p:sldId id="258" r:id="rId4"/>
    <p:sldId id="257" r:id="rId5"/>
    <p:sldId id="259" r:id="rId6"/>
    <p:sldId id="260" r:id="rId7"/>
    <p:sldId id="265" r:id="rId8"/>
    <p:sldId id="267" r:id="rId9"/>
    <p:sldId id="270" r:id="rId10"/>
    <p:sldId id="272" r:id="rId11"/>
    <p:sldId id="273" r:id="rId12"/>
    <p:sldId id="274" r:id="rId13"/>
    <p:sldId id="275" r:id="rId14"/>
    <p:sldId id="276" r:id="rId15"/>
    <p:sldId id="271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84" y="-27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81184D-944C-4EEA-A387-8A2C746D27A0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D72259-C9FC-4AC0-BAFB-3E4CC4D3A8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5146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D72259-C9FC-4AC0-BAFB-3E4CC4D3A86A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8225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D72259-C9FC-4AC0-BAFB-3E4CC4D3A86A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35597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D72259-C9FC-4AC0-BAFB-3E4CC4D3A86A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17885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D72259-C9FC-4AC0-BAFB-3E4CC4D3A86A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26272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D72259-C9FC-4AC0-BAFB-3E4CC4D3A86A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42661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D72259-C9FC-4AC0-BAFB-3E4CC4D3A86A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29773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D72259-C9FC-4AC0-BAFB-3E4CC4D3A86A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58031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D72259-C9FC-4AC0-BAFB-3E4CC4D3A86A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58031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D72259-C9FC-4AC0-BAFB-3E4CC4D3A86A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58031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D72259-C9FC-4AC0-BAFB-3E4CC4D3A86A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91247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D72259-C9FC-4AC0-BAFB-3E4CC4D3A86A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23492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D72259-C9FC-4AC0-BAFB-3E4CC4D3A86A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28096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D72259-C9FC-4AC0-BAFB-3E4CC4D3A86A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24452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D72259-C9FC-4AC0-BAFB-3E4CC4D3A86A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11325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D72259-C9FC-4AC0-BAFB-3E4CC4D3A86A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23929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E7D7B533-D712-49F7-8F2A-0596B17FB867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E9F8FECC-31F0-4A15-8D43-E35ACFE9805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7D7B533-D712-49F7-8F2A-0596B17FB867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9F8FECC-31F0-4A15-8D43-E35ACFE98057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E7D7B533-D712-49F7-8F2A-0596B17FB867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E9F8FECC-31F0-4A15-8D43-E35ACFE9805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7B533-D712-49F7-8F2A-0596B17FB867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8FECC-31F0-4A15-8D43-E35ACFE98057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7B533-D712-49F7-8F2A-0596B17FB867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8FECC-31F0-4A15-8D43-E35ACFE98057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7D7B533-D712-49F7-8F2A-0596B17FB867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9F8FECC-31F0-4A15-8D43-E35ACFE9805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7B533-D712-49F7-8F2A-0596B17FB867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8FECC-31F0-4A15-8D43-E35ACFE9805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7D7B533-D712-49F7-8F2A-0596B17FB867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9F8FECC-31F0-4A15-8D43-E35ACFE98057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7D7B533-D712-49F7-8F2A-0596B17FB867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9F8FECC-31F0-4A15-8D43-E35ACFE98057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7B533-D712-49F7-8F2A-0596B17FB867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8FECC-31F0-4A15-8D43-E35ACFE9805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7B533-D712-49F7-8F2A-0596B17FB867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8FECC-31F0-4A15-8D43-E35ACFE9805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7D7B533-D712-49F7-8F2A-0596B17FB867}" type="datetimeFigureOut">
              <a:rPr lang="cs-CZ" smtClean="0"/>
              <a:t>27.8.2012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9F8FECC-31F0-4A15-8D43-E35ACFE9805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laser-shop.cz/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3" y="1772816"/>
            <a:ext cx="5438775" cy="475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18" y="266724"/>
            <a:ext cx="6267450" cy="136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6949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Pythagorova věta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630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Máme skleněný hranol používaný k rozkladu světla.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72968">
            <a:off x="1614713" y="2246432"/>
            <a:ext cx="1085850" cy="283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492896"/>
            <a:ext cx="2085975" cy="311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2350" y="2700338"/>
            <a:ext cx="2019300" cy="145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007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OPTICKÝ HRANOL</a:t>
            </a:r>
            <a:endParaRPr lang="cs-CZ" dirty="0"/>
          </a:p>
        </p:txBody>
      </p:sp>
      <p:pic>
        <p:nvPicPr>
          <p:cNvPr id="4" name="obrázek 1" descr="http://www.ped.muni.cz/wphy/publikace/jancovicdiplomka2_soubory/image022.jpg"/>
          <p:cNvPicPr>
            <a:picLocks noGrp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 bwMode="auto">
          <a:xfrm flipH="1">
            <a:off x="1907704" y="2924944"/>
            <a:ext cx="5184576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198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30231">
            <a:off x="1691680" y="2564904"/>
            <a:ext cx="2085975" cy="311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87190"/>
          </a:xfrm>
        </p:spPr>
        <p:txBody>
          <a:bodyPr>
            <a:noAutofit/>
          </a:bodyPr>
          <a:lstStyle/>
          <a:p>
            <a:r>
              <a:rPr lang="cs-CZ" sz="2400" dirty="0" smtClean="0"/>
              <a:t>Spočítej a geometrickou konstrukcí </a:t>
            </a:r>
            <a:r>
              <a:rPr lang="cs-CZ" sz="2400" dirty="0"/>
              <a:t>ověř </a:t>
            </a:r>
            <a:r>
              <a:rPr lang="cs-CZ" sz="2400" dirty="0" smtClean="0"/>
              <a:t>nejmenší možný průměr plastové trubky určené pro uschování hranolu, jehož cena je 2000,-Kč.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03694">
            <a:off x="4016241" y="1998158"/>
            <a:ext cx="4286250" cy="428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0768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3876E-7 C 0.00053 -0.02313 -2.77778E-6 -0.04648 0.00157 -0.06961 C 0.00191 -0.07585 0.00487 -0.0814 0.00591 -0.08742 C 0.00921 -0.10523 0.01198 -0.12326 0.01494 -0.14107 C 0.01928 -0.1679 0.02136 -0.19634 0.02691 -0.22271 C 0.03125 -0.24375 0.03698 -0.26364 0.04185 -0.28423 C 0.04514 -0.2981 0.04896 -0.31175 0.0507 -0.32609 C 0.0533 -0.34713 0.05556 -0.37234 0.06268 -0.392 C 0.06407 -0.4061 0.06303 -0.40749 0.06858 -0.41952 C 0.06928 -0.42114 0.07084 -0.42206 0.07171 -0.42345 C 0.07327 -0.42599 0.07483 -0.42854 0.07605 -0.43154 C 0.07935 -0.43941 0.08108 -0.44819 0.08507 -0.45536 C 0.08664 -0.45791 0.0882 -0.46045 0.08959 -0.46323 C 0.09219 -0.46855 0.09323 -0.47548 0.09705 -0.47918 C 0.10469 -0.48682 0.10122 -0.48288 0.10747 -0.49121 C 0.1099 -0.50694 0.11129 -0.51549 0.1224 -0.52313 C 0.13108 -0.5407 0.11632 -0.51226 0.13438 -0.53677 C 0.14723 -0.55412 0.15313 -0.55504 0.17014 -0.56059 C 0.18039 -0.56429 0.18785 -0.57585 0.19844 -0.57886 C 0.2165 -0.58325 0.23542 -0.58649 0.25382 -0.58857 C 0.29289 -0.60523 0.38785 -0.58672 0.43889 -0.58487 C 0.45087 -0.57886 0.43629 -0.58672 0.44636 -0.57886 C 0.45539 -0.57123 0.47622 -0.56961 0.48507 -0.56868 C 0.49219 -0.56614 0.49601 -0.5599 0.50296 -0.55666 C 0.51268 -0.54371 0.52153 -0.5444 0.53577 -0.54278 C 0.54063 -0.54116 0.54584 -0.54093 0.5507 -0.53885 C 0.55244 -0.53816 0.55365 -0.53608 0.55521 -0.53492 C 0.5566 -0.53399 0.55816 -0.53353 0.55973 -0.53284 C 0.56233 -0.53191 0.56754 -0.53076 0.57014 -0.52891 C 0.57327 -0.52659 0.57674 -0.52451 0.57917 -0.52104 C 0.58021 -0.51966 0.58091 -0.51804 0.58212 -0.51688 C 0.58542 -0.51434 0.58924 -0.51364 0.59254 -0.5111 C 0.59462 -0.50277 0.59167 -0.4926 0.59549 -0.4852 C 0.59757 -0.4815 0.60244 -0.48381 0.60591 -0.48312 C 0.6125 -0.47479 0.6106 -0.46831 0.60903 -0.45536 C 0.60678 -0.4364 0.60209 -0.42992 0.5941 -0.41559 C 0.59028 -0.40148 0.5941 -0.41697 0.59098 -0.38783 C 0.59011 -0.37974 0.58924 -0.3839 0.58664 -0.37581 C 0.57969 -0.35523 0.58716 -0.37095 0.58056 -0.358 C 0.57744 -0.34436 0.57553 -0.33302 0.56424 -0.32817 C 0.56025 -0.32285 0.55643 -0.31683 0.55382 -0.31013 C 0.55313 -0.30828 0.55313 -0.30597 0.55226 -0.30412 C 0.54914 -0.2981 0.54445 -0.2951 0.54185 -0.28839 C 0.53907 -0.28122 0.53941 -0.26989 0.53438 -0.26457 C 0.53178 -0.26179 0.52813 -0.26133 0.52535 -0.25856 C 0.52275 -0.25185 0.52101 -0.24514 0.51789 -0.23867 C 0.51685 -0.23427 0.5165 -0.22918 0.51494 -0.22479 C 0.51112 -0.21508 0.50625 -0.20721 0.50296 -0.19681 C 0.49792 -0.18062 0.49514 -0.16096 0.48664 -0.14732 C 0.48125 -0.1383 0.47466 -0.12951 0.46858 -0.12141 C 0.46615 -0.11818 0.46112 -0.11147 0.46112 -0.11147 C 0.45539 -0.09227 0.44879 -0.07331 0.44028 -0.05573 C 0.43733 -0.03839 0.44115 -0.05597 0.43577 -0.04186 C 0.43542 -0.04093 0.43334 -0.03053 0.43282 -0.02983 C 0.43039 -0.02659 0.42691 -0.02451 0.42396 -0.02197 C 0.41875 -0.01734 0.4132 -0.01041 0.40903 -0.00393 C 0.40573 0.00116 0.40382 0.0074 0.4 0.0118 C 0.39723 0.01503 0.39098 0.01989 0.39098 0.01989 C 0.3849 0.03099 0.37935 0.04764 0.36719 0.04764 " pathEditMode="relative" ptsTypes="ffffffffffffffffffffffffffffffffffffffffffffffffffffffffffA">
                                      <p:cBhvr>
                                        <p:cTn id="6" dur="32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Zadání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Podstava hranolu je rovnostranný trojúhelník ABC s délkou strany 4 cm.</a:t>
            </a:r>
          </a:p>
          <a:p>
            <a:r>
              <a:rPr lang="cs-CZ" dirty="0" smtClean="0"/>
              <a:t>Délka hranolu je 20 cm.</a:t>
            </a:r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780928"/>
            <a:ext cx="2066925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7476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Výpočtem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sz="quarter" idx="1"/>
              </p:nvPr>
            </p:nvSpPr>
            <p:spPr/>
            <p:txBody>
              <a:bodyPr/>
              <a:lstStyle/>
              <a:p>
                <a:r>
                  <a:rPr lang="cs-CZ" dirty="0" smtClean="0"/>
                  <a:t>V trojúhelníku ABC je pravoúhlý trojúhelník BCP (označen modře). Pythagorovou větou spočítáme odvěsnu </a:t>
                </a:r>
                <a:r>
                  <a:rPr lang="cs-CZ" dirty="0"/>
                  <a:t>CP </a:t>
                </a:r>
                <a:r>
                  <a:rPr lang="cs-CZ" dirty="0" smtClean="0"/>
                  <a:t>trojúhelníku BCP. </a:t>
                </a:r>
              </a:p>
              <a:p>
                <a:r>
                  <a:rPr lang="cs-CZ" dirty="0"/>
                  <a:t>b</a:t>
                </a:r>
                <a:r>
                  <a:rPr lang="cs-CZ" baseline="30000" dirty="0"/>
                  <a:t>2 </a:t>
                </a:r>
                <a:r>
                  <a:rPr lang="cs-CZ" dirty="0"/>
                  <a:t>= p</a:t>
                </a:r>
                <a:r>
                  <a:rPr lang="cs-CZ" baseline="30000" dirty="0"/>
                  <a:t>2 </a:t>
                </a:r>
                <a:r>
                  <a:rPr lang="cs-CZ" dirty="0"/>
                  <a:t>– </a:t>
                </a:r>
                <a:r>
                  <a:rPr lang="cs-CZ" dirty="0" smtClean="0"/>
                  <a:t>c</a:t>
                </a:r>
                <a:r>
                  <a:rPr lang="cs-CZ" baseline="30000" dirty="0" smtClean="0"/>
                  <a:t>2</a:t>
                </a:r>
              </a:p>
              <a:p>
                <a:r>
                  <a:rPr lang="cs-CZ" dirty="0"/>
                  <a:t>b</a:t>
                </a:r>
                <a:r>
                  <a:rPr lang="cs-CZ" baseline="30000" dirty="0"/>
                  <a:t>2 </a:t>
                </a:r>
                <a:r>
                  <a:rPr lang="cs-CZ" dirty="0"/>
                  <a:t>= 4</a:t>
                </a:r>
                <a:r>
                  <a:rPr lang="cs-CZ" baseline="30000" dirty="0"/>
                  <a:t>2 </a:t>
                </a:r>
                <a:r>
                  <a:rPr lang="cs-CZ" dirty="0"/>
                  <a:t>– 2</a:t>
                </a:r>
                <a:r>
                  <a:rPr lang="cs-CZ" baseline="30000" dirty="0"/>
                  <a:t>2</a:t>
                </a:r>
                <a:endParaRPr lang="cs-CZ" dirty="0"/>
              </a:p>
              <a:p>
                <a:r>
                  <a:rPr lang="cs-CZ" dirty="0"/>
                  <a:t>b</a:t>
                </a:r>
                <a:r>
                  <a:rPr lang="cs-CZ" baseline="30000" dirty="0"/>
                  <a:t>2 </a:t>
                </a:r>
                <a:r>
                  <a:rPr lang="cs-CZ" dirty="0"/>
                  <a:t>= 16</a:t>
                </a:r>
                <a:r>
                  <a:rPr lang="cs-CZ" baseline="30000" dirty="0"/>
                  <a:t> </a:t>
                </a:r>
                <a:r>
                  <a:rPr lang="cs-CZ" dirty="0"/>
                  <a:t>– 4</a:t>
                </a:r>
              </a:p>
              <a:p>
                <a:r>
                  <a:rPr lang="cs-CZ" dirty="0"/>
                  <a:t>b</a:t>
                </a:r>
                <a:r>
                  <a:rPr lang="cs-CZ" baseline="30000" dirty="0"/>
                  <a:t>2 </a:t>
                </a:r>
                <a:r>
                  <a:rPr lang="cs-CZ" dirty="0"/>
                  <a:t>= 12</a:t>
                </a:r>
              </a:p>
              <a:p>
                <a:r>
                  <a:rPr lang="cs-CZ" dirty="0"/>
                  <a:t>b </a:t>
                </a:r>
                <a:r>
                  <a:rPr lang="cs-CZ" baseline="30000" dirty="0"/>
                  <a:t> </a:t>
                </a:r>
                <a:r>
                  <a:rPr lang="cs-CZ" dirty="0"/>
                  <a:t>=  </a:t>
                </a:r>
                <a14:m>
                  <m:oMath xmlns:m="http://schemas.openxmlformats.org/officeDocument/2006/math">
                    <m:r>
                      <a:rPr lang="cs-CZ" i="1"/>
                      <m:t>√</m:t>
                    </m:r>
                  </m:oMath>
                </a14:m>
                <a:r>
                  <a:rPr lang="cs-CZ" dirty="0" smtClean="0"/>
                  <a:t>12</a:t>
                </a:r>
              </a:p>
              <a:p>
                <a:r>
                  <a:rPr lang="cs-CZ" dirty="0"/>
                  <a:t>b </a:t>
                </a:r>
                <a:r>
                  <a:rPr lang="cs-CZ" dirty="0" smtClean="0"/>
                  <a:t>= 3,464 cm</a:t>
                </a:r>
                <a:endParaRPr lang="cs-CZ" dirty="0"/>
              </a:p>
              <a:p>
                <a:endParaRPr lang="cs-CZ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blipFill rotWithShape="1">
                <a:blip r:embed="rId3"/>
                <a:stretch>
                  <a:fillRect l="-327" t="-100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212976"/>
            <a:ext cx="2914650" cy="2533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9671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Výpočtem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sz="quarter" idx="1"/>
              </p:nvPr>
            </p:nvSpPr>
            <p:spPr/>
            <p:txBody>
              <a:bodyPr/>
              <a:lstStyle/>
              <a:p>
                <a:r>
                  <a:rPr lang="cs-CZ" dirty="0" smtClean="0"/>
                  <a:t>Protože úsečka CP je zároveň těžnicí rovnostranného trojúhelníku ABC je střed kružnice opsané v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/>
                        </m:ctrlPr>
                      </m:fPr>
                      <m:num>
                        <m:r>
                          <a:rPr lang="cs-CZ"/>
                          <m:t>1</m:t>
                        </m:r>
                      </m:num>
                      <m:den>
                        <m:r>
                          <a:rPr lang="cs-CZ"/>
                          <m:t>3</m:t>
                        </m:r>
                      </m:den>
                    </m:f>
                  </m:oMath>
                </a14:m>
                <a:r>
                  <a:rPr lang="cs-CZ" dirty="0" smtClean="0"/>
                  <a:t> těžnice - tj. strany b. </a:t>
                </a:r>
              </a:p>
              <a:p>
                <a:r>
                  <a:rPr lang="cs-CZ" dirty="0"/>
                  <a:t>b</a:t>
                </a:r>
                <a:r>
                  <a:rPr lang="cs-CZ" baseline="30000" dirty="0"/>
                  <a:t>2 </a:t>
                </a:r>
                <a:r>
                  <a:rPr lang="cs-CZ" dirty="0"/>
                  <a:t>= p</a:t>
                </a:r>
                <a:r>
                  <a:rPr lang="cs-CZ" baseline="30000" dirty="0"/>
                  <a:t>2 </a:t>
                </a:r>
                <a:r>
                  <a:rPr lang="cs-CZ" dirty="0"/>
                  <a:t>– </a:t>
                </a:r>
                <a:r>
                  <a:rPr lang="cs-CZ" dirty="0" smtClean="0"/>
                  <a:t>c</a:t>
                </a:r>
                <a:r>
                  <a:rPr lang="cs-CZ" baseline="30000" dirty="0" smtClean="0"/>
                  <a:t>2</a:t>
                </a:r>
              </a:p>
              <a:p>
                <a:r>
                  <a:rPr lang="cs-CZ" dirty="0" smtClean="0"/>
                  <a:t>b = 3,464 cm</a:t>
                </a:r>
              </a:p>
              <a:p>
                <a:endParaRPr lang="cs-CZ" dirty="0"/>
              </a:p>
              <a:p>
                <a:r>
                  <a:rPr lang="en-US" dirty="0" smtClean="0"/>
                  <a:t>|DP| </a:t>
                </a:r>
                <a:r>
                  <a:rPr lang="cs-CZ" dirty="0" smtClean="0"/>
                  <a:t>= 3,464 *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endParaRPr lang="cs-CZ" dirty="0" smtClean="0"/>
              </a:p>
              <a:p>
                <a:r>
                  <a:rPr lang="en-US" dirty="0"/>
                  <a:t>|DP| </a:t>
                </a:r>
                <a:r>
                  <a:rPr lang="cs-CZ" dirty="0" smtClean="0"/>
                  <a:t>= 1,155 cm</a:t>
                </a:r>
                <a:endParaRPr lang="cs-CZ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blipFill rotWithShape="1">
                <a:blip r:embed="rId3"/>
                <a:stretch>
                  <a:fillRect l="-327" t="-100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se šipkou 4"/>
          <p:cNvCxnSpPr/>
          <p:nvPr/>
        </p:nvCxnSpPr>
        <p:spPr>
          <a:xfrm flipH="1">
            <a:off x="3131840" y="2924944"/>
            <a:ext cx="360040" cy="13681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1850130" y="3789040"/>
            <a:ext cx="345606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429000"/>
            <a:ext cx="2876550" cy="2371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6900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708920"/>
            <a:ext cx="2876550" cy="2371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Výpočtem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sz="quarter" idx="1"/>
              </p:nvPr>
            </p:nvSpPr>
            <p:spPr/>
            <p:txBody>
              <a:bodyPr/>
              <a:lstStyle/>
              <a:p>
                <a:r>
                  <a:rPr lang="cs-CZ" dirty="0" smtClean="0"/>
                  <a:t>V trojúhelníku PBC je pravoúhlý trojúhelník BDP (označen zeleně). Pythagorovou větou spočítáme přeponu DB trojúhelníku BDP. </a:t>
                </a:r>
              </a:p>
              <a:p>
                <a:r>
                  <a:rPr lang="cs-CZ" dirty="0" smtClean="0"/>
                  <a:t>p</a:t>
                </a:r>
                <a:r>
                  <a:rPr lang="cs-CZ" baseline="30000" dirty="0" smtClean="0"/>
                  <a:t>2 </a:t>
                </a:r>
                <a:r>
                  <a:rPr lang="cs-CZ" dirty="0"/>
                  <a:t>= </a:t>
                </a:r>
                <a:r>
                  <a:rPr lang="cs-CZ" dirty="0" smtClean="0"/>
                  <a:t>b</a:t>
                </a:r>
                <a:r>
                  <a:rPr lang="cs-CZ" baseline="30000" dirty="0" smtClean="0"/>
                  <a:t>2 </a:t>
                </a:r>
                <a:r>
                  <a:rPr lang="cs-CZ" dirty="0" smtClean="0"/>
                  <a:t>+ d</a:t>
                </a:r>
                <a:r>
                  <a:rPr lang="cs-CZ" baseline="30000" dirty="0" smtClean="0"/>
                  <a:t>2</a:t>
                </a:r>
              </a:p>
              <a:p>
                <a:r>
                  <a:rPr lang="cs-CZ" dirty="0"/>
                  <a:t>p</a:t>
                </a:r>
                <a:r>
                  <a:rPr lang="cs-CZ" baseline="30000" dirty="0" smtClean="0"/>
                  <a:t>2 </a:t>
                </a:r>
                <a:r>
                  <a:rPr lang="cs-CZ" dirty="0"/>
                  <a:t>= </a:t>
                </a:r>
                <a:r>
                  <a:rPr lang="cs-CZ" dirty="0" smtClean="0"/>
                  <a:t>1,155</a:t>
                </a:r>
                <a:r>
                  <a:rPr lang="cs-CZ" baseline="30000" dirty="0" smtClean="0"/>
                  <a:t>2 </a:t>
                </a:r>
                <a:r>
                  <a:rPr lang="cs-CZ" dirty="0" smtClean="0"/>
                  <a:t>+ 2</a:t>
                </a:r>
                <a:r>
                  <a:rPr lang="cs-CZ" baseline="30000" dirty="0" smtClean="0"/>
                  <a:t>2</a:t>
                </a:r>
                <a:endParaRPr lang="cs-CZ" dirty="0"/>
              </a:p>
              <a:p>
                <a:r>
                  <a:rPr lang="cs-CZ" dirty="0"/>
                  <a:t>b</a:t>
                </a:r>
                <a:r>
                  <a:rPr lang="cs-CZ" baseline="30000" dirty="0"/>
                  <a:t>2 </a:t>
                </a:r>
                <a:r>
                  <a:rPr lang="cs-CZ" dirty="0"/>
                  <a:t>= </a:t>
                </a:r>
                <a:r>
                  <a:rPr lang="cs-CZ" dirty="0" smtClean="0"/>
                  <a:t>5,334</a:t>
                </a:r>
                <a:endParaRPr lang="cs-CZ" dirty="0"/>
              </a:p>
              <a:p>
                <a:r>
                  <a:rPr lang="cs-CZ" dirty="0" smtClean="0"/>
                  <a:t>b </a:t>
                </a:r>
                <a:r>
                  <a:rPr lang="cs-CZ" baseline="30000" dirty="0" smtClean="0"/>
                  <a:t> </a:t>
                </a:r>
                <a:r>
                  <a:rPr lang="cs-CZ" dirty="0"/>
                  <a:t>=  </a:t>
                </a:r>
                <a14:m>
                  <m:oMath xmlns:m="http://schemas.openxmlformats.org/officeDocument/2006/math">
                    <m:r>
                      <a:rPr lang="cs-CZ" i="1"/>
                      <m:t>√</m:t>
                    </m:r>
                  </m:oMath>
                </a14:m>
                <a:r>
                  <a:rPr lang="cs-CZ" dirty="0" smtClean="0"/>
                  <a:t>5,334</a:t>
                </a:r>
              </a:p>
              <a:p>
                <a:r>
                  <a:rPr lang="cs-CZ" dirty="0"/>
                  <a:t>b </a:t>
                </a:r>
                <a:r>
                  <a:rPr lang="cs-CZ" dirty="0" smtClean="0"/>
                  <a:t>= 2,31 cm</a:t>
                </a:r>
              </a:p>
              <a:p>
                <a:r>
                  <a:rPr lang="cs-CZ" dirty="0" smtClean="0"/>
                  <a:t>Poloměr požadované trubky je 2,31cm. Průměr tedy 4,62cm.</a:t>
                </a:r>
                <a:endParaRPr lang="cs-CZ" dirty="0"/>
              </a:p>
              <a:p>
                <a:pPr marL="0" indent="0">
                  <a:buNone/>
                </a:pPr>
                <a:endParaRPr lang="cs-CZ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blipFill rotWithShape="1">
                <a:blip r:embed="rId4"/>
                <a:stretch>
                  <a:fillRect l="-327" t="-100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54261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Konstrukce: sestroj trojúhelník ABC dle zadání.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1788" y="1928813"/>
            <a:ext cx="3400425" cy="300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7643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Konstrukce: Klikni na „osa úhlu“ a pak na body B,A,C (A,C,B ; C,B,A) </a:t>
            </a:r>
            <a:endParaRPr lang="cs-CZ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628800"/>
            <a:ext cx="7199999" cy="54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8976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Průsečík os úhlů = střed kružnice opsané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034" y="1598449"/>
            <a:ext cx="7200000" cy="54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121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Zjistíme vzdálenost kliknutím na „vzdálenost“ a pak na body B,D. Vzdálenost = poloměr trubky. Průměr je dvojnásobek - tedy 4,62 cm.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604523"/>
            <a:ext cx="7200000" cy="54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1657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Zkusíme sestrojit kružnici opsanou (pro kontrolu)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628800"/>
            <a:ext cx="7200000" cy="54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5201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Použité </a:t>
            </a:r>
            <a:r>
              <a:rPr lang="cs-CZ" dirty="0" smtClean="0"/>
              <a:t>obrázky: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laser-shop.cz</a:t>
            </a:r>
            <a:endParaRPr lang="cs-CZ" dirty="0" smtClean="0"/>
          </a:p>
          <a:p>
            <a:r>
              <a:rPr lang="cs-CZ" dirty="0" smtClean="0"/>
              <a:t>Vlastní : vytvořeno v programu </a:t>
            </a:r>
            <a:r>
              <a:rPr lang="cs-CZ" dirty="0" err="1" smtClean="0"/>
              <a:t>GeoGebra</a:t>
            </a:r>
            <a:r>
              <a:rPr lang="cs-CZ" dirty="0" smtClean="0"/>
              <a:t> 4.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22416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255</TotalTime>
  <Words>301</Words>
  <Application>Microsoft Office PowerPoint</Application>
  <PresentationFormat>Předvádění na obrazovce (4:3)</PresentationFormat>
  <Paragraphs>54</Paragraphs>
  <Slides>15</Slides>
  <Notes>15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Arkýř</vt:lpstr>
      <vt:lpstr> </vt:lpstr>
      <vt:lpstr>Pythagorova věta</vt:lpstr>
      <vt:lpstr>Máme skleněný hranol používaný k rozkladu světla. </vt:lpstr>
      <vt:lpstr>OPTICKÝ HRANOL</vt:lpstr>
      <vt:lpstr>Spočítej a geometrickou konstrukcí ověř nejmenší možný průměr plastové trubky určené pro uschování hranolu, jehož cena je 2000,-Kč.</vt:lpstr>
      <vt:lpstr>Zadání</vt:lpstr>
      <vt:lpstr>Výpočtem</vt:lpstr>
      <vt:lpstr>Výpočtem</vt:lpstr>
      <vt:lpstr>Výpočtem</vt:lpstr>
      <vt:lpstr>Konstrukce: sestroj trojúhelník ABC dle zadání.</vt:lpstr>
      <vt:lpstr>Konstrukce: Klikni na „osa úhlu“ a pak na body B,A,C (A,C,B ; C,B,A) </vt:lpstr>
      <vt:lpstr>Průsečík os úhlů = střed kružnice opsané</vt:lpstr>
      <vt:lpstr>Zjistíme vzdálenost kliknutím na „vzdálenost“ a pak na body B,D. Vzdálenost = poloměr trubky. Průměr je dvojnásobek - tedy 4,62 cm.</vt:lpstr>
      <vt:lpstr>Zkusíme sestrojit kružnici opsanou (pro kontrolu)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</dc:creator>
  <cp:lastModifiedBy>m</cp:lastModifiedBy>
  <cp:revision>17</cp:revision>
  <dcterms:created xsi:type="dcterms:W3CDTF">2012-08-27T16:24:56Z</dcterms:created>
  <dcterms:modified xsi:type="dcterms:W3CDTF">2012-08-27T20:40:10Z</dcterms:modified>
</cp:coreProperties>
</file>