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2" r:id="rId4"/>
    <p:sldId id="260" r:id="rId5"/>
    <p:sldId id="263" r:id="rId6"/>
    <p:sldId id="264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5A9B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902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over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5A9B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VEDLEJŠÍ VĚTA PŘÍSLOVEČNÁ - DRUHY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785926"/>
            <a:ext cx="8358246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VY_32_INOVACE_01_B_17_VEDLEJŠÍ VĚTA PŘÍSLOVEČNÁ - DRUHY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16. </a:t>
                      </a:r>
                      <a:r>
                        <a:rPr lang="cs-CZ" dirty="0" smtClean="0"/>
                        <a:t>května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18.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května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VEDLEJŠÍ VĚTA PŘÍSLOVEČNÁ - DRUHY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Vedlejší</a:t>
                      </a:r>
                      <a:r>
                        <a:rPr lang="cs-CZ" baseline="0" dirty="0" smtClean="0"/>
                        <a:t> věta příslovečná – druhy: místní, časová, způsobová, měrová, příčinná, přípustková, účelová, podmínková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lgerian" pitchFamily="82" charset="0"/>
              </a:rPr>
              <a:t>Zopakuj si, co víš o VEDLEJŠÍ VĚTĚ PŘÍSLOVEČNÉ</a:t>
            </a:r>
            <a:endParaRPr lang="cs-CZ" sz="3200" b="1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714488"/>
            <a:ext cx="6685741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= závislá na větě hlavní nebo jiné větě vedlejší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56339" y="4365104"/>
            <a:ext cx="5349093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- můžeme ji nahradit větným členem.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0838" y="2924944"/>
            <a:ext cx="7277120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- zastupuje příslovečné určení ve větě jednoduché.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661248"/>
            <a:ext cx="4640822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Ptáme se příslovečnou otázkou.</a:t>
            </a:r>
          </a:p>
        </p:txBody>
      </p:sp>
      <p:cxnSp>
        <p:nvCxnSpPr>
          <p:cNvPr id="10" name="Přímá spojnice se šipkou 9"/>
          <p:cNvCxnSpPr>
            <a:stCxn id="5" idx="2"/>
            <a:endCxn id="4" idx="0"/>
          </p:cNvCxnSpPr>
          <p:nvPr/>
        </p:nvCxnSpPr>
        <p:spPr>
          <a:xfrm flipH="1">
            <a:off x="4230886" y="3325054"/>
            <a:ext cx="8512" cy="1040050"/>
          </a:xfrm>
          <a:prstGeom prst="straightConnector1">
            <a:avLst/>
          </a:prstGeom>
          <a:ln w="5715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939784"/>
          </a:xfrm>
          <a:ln w="28575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Bauhaus 93" pitchFamily="82" charset="0"/>
              </a:rPr>
              <a:t>DRUHY  VEDLEJŠÍCH  VĚT  PŘÍSLOVEČNÝCH</a:t>
            </a:r>
            <a:endParaRPr lang="cs-CZ" sz="3200" b="1" dirty="0">
              <a:solidFill>
                <a:srgbClr val="C00000"/>
              </a:solidFill>
              <a:latin typeface="Bauhaus 93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1571612"/>
            <a:ext cx="877163" cy="369332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auhaus 93" pitchFamily="82" charset="0"/>
              </a:rPr>
              <a:t>MÍSTNÍ</a:t>
            </a:r>
            <a:endParaRPr lang="cs-CZ" dirty="0">
              <a:solidFill>
                <a:srgbClr val="C00000"/>
              </a:solidFill>
              <a:latin typeface="Bauhaus 93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2143116"/>
            <a:ext cx="1000595" cy="369332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auhaus 93" pitchFamily="82" charset="0"/>
              </a:rPr>
              <a:t>ČASOVÁ</a:t>
            </a:r>
            <a:endParaRPr lang="cs-CZ" dirty="0">
              <a:solidFill>
                <a:srgbClr val="C00000"/>
              </a:solidFill>
              <a:latin typeface="Bauhaus 93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2786058"/>
            <a:ext cx="1430200" cy="369332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auhaus 93" pitchFamily="82" charset="0"/>
              </a:rPr>
              <a:t>ZPŮSOBOVÁ</a:t>
            </a:r>
            <a:endParaRPr lang="cs-CZ" dirty="0">
              <a:solidFill>
                <a:srgbClr val="C00000"/>
              </a:solidFill>
              <a:latin typeface="Bauhaus 93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5786" y="3429000"/>
            <a:ext cx="1080745" cy="369332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auhaus 93" pitchFamily="82" charset="0"/>
              </a:rPr>
              <a:t>MĚROVÁ</a:t>
            </a:r>
            <a:endParaRPr lang="cs-CZ" dirty="0">
              <a:solidFill>
                <a:srgbClr val="C00000"/>
              </a:solidFill>
              <a:latin typeface="Bauhaus 93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5786" y="6072206"/>
            <a:ext cx="1604927" cy="369332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auhaus 93" pitchFamily="82" charset="0"/>
              </a:rPr>
              <a:t>PŘÍPUSTKOVÁ</a:t>
            </a:r>
            <a:endParaRPr lang="cs-CZ" dirty="0">
              <a:solidFill>
                <a:srgbClr val="C00000"/>
              </a:solidFill>
              <a:latin typeface="Bauhaus 93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5786" y="4071942"/>
            <a:ext cx="1635384" cy="369332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auhaus 93" pitchFamily="82" charset="0"/>
              </a:rPr>
              <a:t>PODMÍNKOVÁ</a:t>
            </a:r>
            <a:endParaRPr lang="cs-CZ" dirty="0">
              <a:solidFill>
                <a:srgbClr val="C00000"/>
              </a:solidFill>
              <a:latin typeface="Bauhaus 93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5786" y="5429264"/>
            <a:ext cx="1184940" cy="369332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auhaus 93" pitchFamily="82" charset="0"/>
              </a:rPr>
              <a:t>PŘÍČINNÁ</a:t>
            </a:r>
            <a:endParaRPr lang="cs-CZ" dirty="0">
              <a:solidFill>
                <a:srgbClr val="C00000"/>
              </a:solidFill>
              <a:latin typeface="Bauhaus 93" pitchFamily="82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5786" y="4786322"/>
            <a:ext cx="1091966" cy="369332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auhaus 93" pitchFamily="82" charset="0"/>
              </a:rPr>
              <a:t>ÚČELOVÁ</a:t>
            </a:r>
            <a:endParaRPr lang="cs-CZ" dirty="0">
              <a:solidFill>
                <a:srgbClr val="C00000"/>
              </a:solidFill>
              <a:latin typeface="Bauhaus 93" pitchFamily="82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00298" y="5429264"/>
            <a:ext cx="349768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Vrátíme se, protože je už pozdě.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00298" y="6072206"/>
            <a:ext cx="439851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I když není ještě čas k obědu, vrátíme se.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00298" y="4786322"/>
            <a:ext cx="347960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Vrátíme se, abychom se najedli.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00298" y="4071942"/>
            <a:ext cx="394127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Vrátili bychom se, kdyby sis to přála.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00298" y="3357562"/>
            <a:ext cx="422994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Vrátíme se tak rychle, jak to jen půjde.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00298" y="2071678"/>
            <a:ext cx="345626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Vrátíme se, jakmile nakoupíme.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00298" y="1500174"/>
            <a:ext cx="290618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Vrátil se tam, odkud vyšel.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00298" y="2714620"/>
            <a:ext cx="4137543" cy="40011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Vrátil se, jako by mu za patami hořelo.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58016" y="1500174"/>
            <a:ext cx="779381" cy="36933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auhaus 93" pitchFamily="82" charset="0"/>
              </a:rPr>
              <a:t>KAM?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58016" y="2000240"/>
            <a:ext cx="739305" cy="36933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auhaus 93" pitchFamily="82" charset="0"/>
              </a:rPr>
              <a:t>KDY?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58016" y="2500306"/>
            <a:ext cx="2137124" cy="64633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auhaus 93" pitchFamily="82" charset="0"/>
              </a:rPr>
              <a:t>JAK?</a:t>
            </a:r>
          </a:p>
          <a:p>
            <a:r>
              <a:rPr lang="cs-CZ" dirty="0" smtClean="0">
                <a:latin typeface="Bauhaus 93" pitchFamily="82" charset="0"/>
              </a:rPr>
              <a:t>JAKÝM ZPŮSOBEM?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58016" y="3286124"/>
            <a:ext cx="1747594" cy="64633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auhaus 93" pitchFamily="82" charset="0"/>
              </a:rPr>
              <a:t>DO JAKÉ MÍRY?</a:t>
            </a:r>
          </a:p>
          <a:p>
            <a:r>
              <a:rPr lang="cs-CZ" dirty="0" smtClean="0">
                <a:latin typeface="Bauhaus 93" pitchFamily="82" charset="0"/>
              </a:rPr>
              <a:t>JAK HODNĚ?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58016" y="4071942"/>
            <a:ext cx="2279791" cy="36933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auhaus 93" pitchFamily="82" charset="0"/>
              </a:rPr>
              <a:t>ZA JAKÉ PODMÍNKY?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58016" y="4786322"/>
            <a:ext cx="2111475" cy="36933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auhaus 93" pitchFamily="82" charset="0"/>
              </a:rPr>
              <a:t>ZA JAKÝM ÚČELEM?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57950" y="5357826"/>
            <a:ext cx="2624436" cy="36933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auhaus 93" pitchFamily="82" charset="0"/>
              </a:rPr>
              <a:t>PROČ? Z JAKÉ PŘÍČINY?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00892" y="5929330"/>
            <a:ext cx="1826141" cy="64633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auhaus 93" pitchFamily="82" charset="0"/>
              </a:rPr>
              <a:t>I PŘES JAKOU </a:t>
            </a:r>
          </a:p>
          <a:p>
            <a:r>
              <a:rPr lang="cs-CZ" dirty="0" smtClean="0">
                <a:latin typeface="Bauhaus 93" pitchFamily="82" charset="0"/>
              </a:rPr>
              <a:t>    SKUTEČNOST?</a:t>
            </a:r>
            <a:endParaRPr lang="cs-CZ" dirty="0">
              <a:latin typeface="Bauhaus 93" pitchFamily="82" charset="0"/>
            </a:endParaRPr>
          </a:p>
        </p:txBody>
      </p:sp>
      <p:cxnSp>
        <p:nvCxnSpPr>
          <p:cNvPr id="29" name="Přímá spojovací čára 28"/>
          <p:cNvCxnSpPr/>
          <p:nvPr/>
        </p:nvCxnSpPr>
        <p:spPr>
          <a:xfrm rot="5400000">
            <a:off x="-2000296" y="3643314"/>
            <a:ext cx="4857784" cy="15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endCxn id="3" idx="1"/>
          </p:cNvCxnSpPr>
          <p:nvPr/>
        </p:nvCxnSpPr>
        <p:spPr>
          <a:xfrm>
            <a:off x="428596" y="1571612"/>
            <a:ext cx="357190" cy="1846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endCxn id="4" idx="1"/>
          </p:cNvCxnSpPr>
          <p:nvPr/>
        </p:nvCxnSpPr>
        <p:spPr>
          <a:xfrm>
            <a:off x="428596" y="2143116"/>
            <a:ext cx="357190" cy="1846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endCxn id="5" idx="1"/>
          </p:cNvCxnSpPr>
          <p:nvPr/>
        </p:nvCxnSpPr>
        <p:spPr>
          <a:xfrm>
            <a:off x="428596" y="2786058"/>
            <a:ext cx="357190" cy="1846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endCxn id="6" idx="1"/>
          </p:cNvCxnSpPr>
          <p:nvPr/>
        </p:nvCxnSpPr>
        <p:spPr>
          <a:xfrm>
            <a:off x="428596" y="3429000"/>
            <a:ext cx="357190" cy="1846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endCxn id="8" idx="1"/>
          </p:cNvCxnSpPr>
          <p:nvPr/>
        </p:nvCxnSpPr>
        <p:spPr>
          <a:xfrm>
            <a:off x="428596" y="4071942"/>
            <a:ext cx="357190" cy="1846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endCxn id="10" idx="1"/>
          </p:cNvCxnSpPr>
          <p:nvPr/>
        </p:nvCxnSpPr>
        <p:spPr>
          <a:xfrm>
            <a:off x="428596" y="4786322"/>
            <a:ext cx="357190" cy="1846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endCxn id="9" idx="1"/>
          </p:cNvCxnSpPr>
          <p:nvPr/>
        </p:nvCxnSpPr>
        <p:spPr>
          <a:xfrm>
            <a:off x="428596" y="5429264"/>
            <a:ext cx="357190" cy="1846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>
            <a:endCxn id="7" idx="1"/>
          </p:cNvCxnSpPr>
          <p:nvPr/>
        </p:nvCxnSpPr>
        <p:spPr>
          <a:xfrm>
            <a:off x="428596" y="6072206"/>
            <a:ext cx="357190" cy="1846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1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1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10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10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10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10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10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10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4" dur="10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10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8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2" dur="10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10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build="allAtOnce" animBg="1"/>
      <p:bldP spid="21" grpId="0" build="allAtOnce" animBg="1"/>
      <p:bldP spid="22" grpId="0" build="allAtOnce" animBg="1"/>
      <p:bldP spid="23" grpId="0" build="allAtOnce" animBg="1"/>
      <p:bldP spid="24" grpId="0" build="allAtOnce" animBg="1"/>
      <p:bldP spid="25" grpId="0" build="allAtOnce" animBg="1"/>
      <p:bldP spid="26" grpId="0" build="allAtOnce" animBg="1"/>
      <p:bldP spid="27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C00000"/>
                </a:solidFill>
              </a:rPr>
              <a:t>Doplň vedlejší větu příslovečnou.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785926"/>
            <a:ext cx="909288" cy="43088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C00000"/>
                </a:solidFill>
              </a:rPr>
              <a:t>místní</a:t>
            </a:r>
            <a:endParaRPr lang="cs-CZ" sz="2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2928934"/>
            <a:ext cx="973152" cy="43088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C00000"/>
                </a:solidFill>
              </a:rPr>
              <a:t>časová</a:t>
            </a:r>
            <a:endParaRPr lang="cs-CZ" sz="2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4143380"/>
            <a:ext cx="1433277" cy="43088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C00000"/>
                </a:solidFill>
              </a:rPr>
              <a:t>způsobová</a:t>
            </a:r>
            <a:endParaRPr lang="cs-CZ" sz="2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5286388"/>
            <a:ext cx="1073948" cy="43088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C00000"/>
                </a:solidFill>
              </a:rPr>
              <a:t>měrová</a:t>
            </a:r>
            <a:endParaRPr lang="cs-CZ" sz="22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472" y="3500438"/>
            <a:ext cx="82307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Jakmile _________________________, mnozí ptáci odlétají do teplých krajin.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4714884"/>
            <a:ext cx="7691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Mnozí ptáci odlétají na podzim tak, že ___________________________.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5857892"/>
            <a:ext cx="81195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Před odletem musí ptáci nabrat  síly natolik, aby ______________________.</a:t>
            </a:r>
            <a:endParaRPr lang="cs-CZ" sz="2000" dirty="0"/>
          </a:p>
        </p:txBody>
      </p:sp>
      <p:pic>
        <p:nvPicPr>
          <p:cNvPr id="12" name="Obrázek 11" descr="IMG_1968.jpg"/>
          <p:cNvPicPr>
            <a:picLocks noChangeAspect="1"/>
          </p:cNvPicPr>
          <p:nvPr/>
        </p:nvPicPr>
        <p:blipFill>
          <a:blip r:embed="rId2"/>
          <a:srcRect l="23611" t="25000" r="26389" b="35416"/>
          <a:stretch>
            <a:fillRect/>
          </a:stretch>
        </p:blipFill>
        <p:spPr>
          <a:xfrm>
            <a:off x="6429388" y="142852"/>
            <a:ext cx="2571768" cy="271464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42910" y="2285992"/>
            <a:ext cx="6306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Mnozí ptáci odlétají na zimu tam, kde ________________ .</a:t>
            </a:r>
            <a:endParaRPr lang="cs-CZ" sz="2000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5" grpId="0" build="allAtOnce" animBg="1"/>
      <p:bldP spid="6" grpId="0" build="allAtOnce" animBg="1"/>
      <p:bldP spid="7" grpId="0" build="allAtOnce" animBg="1"/>
      <p:bldP spid="9" grpId="0"/>
      <p:bldP spid="10" grpId="0"/>
      <p:bldP spid="11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C00000"/>
                </a:solidFill>
              </a:rPr>
              <a:t>Doplň vedlejší větu příslovečnou.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5357826"/>
            <a:ext cx="1133644" cy="43088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C00000"/>
                </a:solidFill>
              </a:rPr>
              <a:t>příčinná</a:t>
            </a:r>
            <a:endParaRPr lang="cs-CZ" sz="22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4071942"/>
            <a:ext cx="1559979" cy="43088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C00000"/>
                </a:solidFill>
              </a:rPr>
              <a:t>přípustková</a:t>
            </a:r>
            <a:endParaRPr lang="cs-CZ" sz="2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1714488"/>
            <a:ext cx="1633652" cy="43088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C00000"/>
                </a:solidFill>
              </a:rPr>
              <a:t>podmínková</a:t>
            </a:r>
            <a:endParaRPr lang="cs-CZ" sz="2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2786058"/>
            <a:ext cx="1085425" cy="43088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C00000"/>
                </a:solidFill>
              </a:rPr>
              <a:t>účelová</a:t>
            </a:r>
            <a:endParaRPr lang="cs-CZ" sz="2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4348" y="3286124"/>
            <a:ext cx="70656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Mnozí ptáci odlétají do teplých krajů, aby ___________________.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2143116"/>
            <a:ext cx="63791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Kdyby  __________________________________, zmrzli by.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4572008"/>
            <a:ext cx="75043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Přestože ____________________, nezmrznou během zimního období.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5929330"/>
            <a:ext cx="82710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Mnozí ptáci odlétají do teplých krajin,protože _________________________.</a:t>
            </a:r>
            <a:endParaRPr lang="cs-CZ" sz="2000" dirty="0"/>
          </a:p>
        </p:txBody>
      </p:sp>
      <p:pic>
        <p:nvPicPr>
          <p:cNvPr id="12" name="Obrázek 11" descr="dnes 18.5.2012 060.JPG"/>
          <p:cNvPicPr>
            <a:picLocks noChangeAspect="1"/>
          </p:cNvPicPr>
          <p:nvPr/>
        </p:nvPicPr>
        <p:blipFill>
          <a:blip r:embed="rId2"/>
          <a:srcRect l="31220" t="38500" r="54869" b="47588"/>
          <a:stretch>
            <a:fillRect/>
          </a:stretch>
        </p:blipFill>
        <p:spPr>
          <a:xfrm>
            <a:off x="6429388" y="142852"/>
            <a:ext cx="2571768" cy="1928826"/>
          </a:xfrm>
          <a:prstGeom prst="rect">
            <a:avLst/>
          </a:prstGeom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build="allAtOnce" animBg="1"/>
      <p:bldP spid="5" grpId="0" build="allAtOnce" animBg="1"/>
      <p:bldP spid="7" grpId="0" build="allAtOnce" animBg="1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elicoptershow 18.5.2012 031.JPG"/>
          <p:cNvPicPr>
            <a:picLocks noChangeAspect="1"/>
          </p:cNvPicPr>
          <p:nvPr/>
        </p:nvPicPr>
        <p:blipFill>
          <a:blip r:embed="rId2" cstate="print"/>
          <a:srcRect l="5468" t="26042" r="24219" b="21875"/>
          <a:stretch>
            <a:fillRect/>
          </a:stretch>
        </p:blipFill>
        <p:spPr>
          <a:xfrm>
            <a:off x="4972010" y="0"/>
            <a:ext cx="4171990" cy="23177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2844" y="2428868"/>
            <a:ext cx="8858312" cy="424731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Pro zraněného  bylo třeba přivolat vrtulník, protože tato pomoc byla nejrychlejší.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Vrtulníky přiletěly na místo nehody, aby pomohly se záchrannými akcemi.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I přestože na místo nehody přijela sanita, bylo nutné přivolat vrtulník.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Pacient byl dopraven do nemocnice tak, že pro něj přiletěl vrtulník.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Kdybychom chtěli zachránit zraněného v nepřístupném terénu, určitě by nám 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                pomohl vrtulník.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Vrtulník pomohl v nepřístupném terénu natolik, že se podařilo zraněného zachránit.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Když přiletěl vrtulník na místo nehody, pomohl se záchrannými akcemi. 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Vrtulník přiletěl tam, kde se stala dopravní nehoda.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7286676" cy="2082792"/>
          </a:xfrm>
          <a:ln>
            <a:noFill/>
          </a:ln>
        </p:spPr>
        <p:txBody>
          <a:bodyPr>
            <a:normAutofit/>
          </a:bodyPr>
          <a:lstStyle/>
          <a:p>
            <a:pPr algn="l"/>
            <a:r>
              <a:rPr lang="cs-CZ" sz="3100" b="1" dirty="0" smtClean="0"/>
              <a:t> URČI DRUH VEDLEJŠÍ VĚTY PŘÍSLOVEČNÉ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</a:t>
            </a:r>
            <a:r>
              <a:rPr lang="cs-CZ" sz="2400" dirty="0" smtClean="0"/>
              <a:t>(Najdi přísudky, zakroužkuj spojovací </a:t>
            </a:r>
            <a:br>
              <a:rPr lang="cs-CZ" sz="2400" dirty="0" smtClean="0"/>
            </a:br>
            <a:r>
              <a:rPr lang="cs-CZ" sz="2400" dirty="0" smtClean="0"/>
              <a:t> výraz, označ pořadí vět, zeptej se  větou </a:t>
            </a:r>
            <a:br>
              <a:rPr lang="cs-CZ" sz="2400" dirty="0" smtClean="0"/>
            </a:br>
            <a:r>
              <a:rPr lang="cs-CZ" sz="2400" dirty="0" smtClean="0"/>
              <a:t> hlavní na větu vedlejší, urči druh.)</a:t>
            </a:r>
            <a:endParaRPr lang="cs-CZ" sz="2400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</a:t>
                      </a:r>
                      <a:r>
                        <a:rPr lang="cs-CZ" baseline="0" dirty="0" smtClean="0"/>
                        <a:t> z předcházející hodiny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Výklad: Druhy vedlejších vět příslovečných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Práce na interaktivní tabuli + pracovní listy – doplňování různých druhů vedlejších vět příslovečných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Pracovní listy + práce na interaktivní tabuli – určování vedlejších vět přívlastkových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429000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Texty</a:t>
                      </a:r>
                      <a:r>
                        <a:rPr lang="cs-CZ" baseline="0" dirty="0" smtClean="0"/>
                        <a:t> i o</a:t>
                      </a:r>
                      <a:r>
                        <a:rPr lang="cs-CZ" dirty="0" smtClean="0"/>
                        <a:t>brázky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</a:t>
                      </a:r>
                      <a:r>
                        <a:rPr lang="cs-CZ" dirty="0" smtClean="0"/>
                        <a:t>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315</TotalTime>
  <Words>493</Words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VEDLEJŠÍ VĚTA PŘÍSLOVEČNÁ - DRUHY</vt:lpstr>
      <vt:lpstr>Snímek 2</vt:lpstr>
      <vt:lpstr>Zopakuj si, co víš o VEDLEJŠÍ VĚTĚ PŘÍSLOVEČNÉ</vt:lpstr>
      <vt:lpstr>DRUHY  VEDLEJŠÍCH  VĚT  PŘÍSLOVEČNÝCH</vt:lpstr>
      <vt:lpstr>Doplň vedlejší větu příslovečnou.</vt:lpstr>
      <vt:lpstr>Doplň vedlejší větu příslovečnou.</vt:lpstr>
      <vt:lpstr> URČI DRUH VEDLEJŠÍ VĚTY PŘÍSLOVEČNÉ  (Najdi přísudky, zakroužkuj spojovací   výraz, označ pořadí vět, zeptej se  větou   hlavní na větu vedlejší, urči druh.)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56</cp:revision>
  <dcterms:created xsi:type="dcterms:W3CDTF">2012-01-20T18:34:33Z</dcterms:created>
  <dcterms:modified xsi:type="dcterms:W3CDTF">2012-06-10T19:53:01Z</dcterms:modified>
</cp:coreProperties>
</file>