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2" r:id="rId5"/>
    <p:sldId id="263" r:id="rId6"/>
    <p:sldId id="268" r:id="rId7"/>
    <p:sldId id="269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5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0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92D050"/>
                </a:solidFill>
              </a:rPr>
              <a:t>HLÁSKY</a:t>
            </a:r>
            <a:endParaRPr lang="cs-CZ" sz="4000" b="1" dirty="0">
              <a:solidFill>
                <a:srgbClr val="92D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 Základní škola Karla Klíče Hostinné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 Mgr. Helena Baculáková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 VY_32_INOVACE_01_B_19_HLÁSKY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  ČESKÝ JAZYK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:pic="http://schemas.openxmlformats.org/drawingml/2006/picture" xmlns:a14="http://schemas.microsoft.com/office/drawing/2010/main" xmlns="" xmlns:wne="http://schemas.microsoft.com/office/word/2006/wordml" xmlns:w="http://schemas.openxmlformats.org/wordprocessingml/2006/main" xmlns:w10="urn:schemas-microsoft-com:office:word" xmlns:wp="http://schemas.openxmlformats.org/drawingml/2006/wordprocessingDrawing" xmlns:v="urn:schemas-microsoft-com:vml" xmlns:m="http://schemas.openxmlformats.org/officeDocument/2006/math" xmlns:o="urn:schemas-microsoft-com:office:office" xmlns:ve="http://schemas.openxmlformats.org/markup-compatibility/2006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28662" y="1285860"/>
          <a:ext cx="7143798" cy="4468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4895"/>
                <a:gridCol w="2165549"/>
                <a:gridCol w="1120112"/>
                <a:gridCol w="1543242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Vytvořeno dne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27. května 2012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Odpilotováno dne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28. května 2012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ve třídě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VI.B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Vzdělávací oblast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Jazyk a jazyková komunikace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Vzdělávací obor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Český jazyk a literatura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Tematický okruh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ČESKÝ JAZYK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Téma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HLÁSKY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Klíčová slova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</a:rPr>
                        <a:t>Hláska, mluvidla, tvoření hlásek,  dělení hlásek,, samohlásky – krátké, dlouhé, dvojhlásky, souhlásky – tvrdé, měkké, obojetné, hláska – písmeno, výslovnost – psaní, slabika, slabikotvorné r, l</a:t>
                      </a:r>
                      <a:endParaRPr lang="cs-CZ" b="1" dirty="0">
                        <a:solidFill>
                          <a:schemeClr val="bg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HLÁSKA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42910" y="1571612"/>
            <a:ext cx="5102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= NEJMENŠÍ ZVUKOVÁ JEDNOTKA</a:t>
            </a:r>
            <a:endParaRPr lang="cs-CZ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4000504"/>
            <a:ext cx="8380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Zkus postupně vyslovit hlásku a pozoruj, která mluvidla se podílejí </a:t>
            </a:r>
          </a:p>
          <a:p>
            <a:r>
              <a:rPr lang="cs-CZ" sz="2000" b="1" dirty="0" smtClean="0"/>
              <a:t>na jejím vzniku: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0034" y="2285992"/>
            <a:ext cx="7864653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>
                    <a:lumMod val="75000"/>
                  </a:schemeClr>
                </a:solidFill>
              </a:rPr>
              <a:t>Na vzniku hlásek se podílejí mluvidla – hrdlo a ústa.</a:t>
            </a:r>
          </a:p>
          <a:p>
            <a:r>
              <a:rPr lang="cs-CZ" sz="2000" b="1" dirty="0" smtClean="0">
                <a:solidFill>
                  <a:schemeClr val="bg1">
                    <a:lumMod val="75000"/>
                  </a:schemeClr>
                </a:solidFill>
              </a:rPr>
              <a:t>Proud vzduchu rozechvívá hlasivky, </a:t>
            </a:r>
          </a:p>
          <a:p>
            <a:r>
              <a:rPr lang="cs-CZ" sz="2000" b="1" dirty="0" smtClean="0">
                <a:solidFill>
                  <a:schemeClr val="bg1">
                    <a:lumMod val="75000"/>
                  </a:schemeClr>
                </a:solidFill>
              </a:rPr>
              <a:t>               ty jsou poté modulovány pomocí jazyka, zubů a rtů. </a:t>
            </a:r>
            <a:endParaRPr lang="cs-CZ" sz="20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4282" y="3571876"/>
            <a:ext cx="192713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Úkol pro tebe 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000232" y="5072074"/>
            <a:ext cx="372218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s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00430" y="4572008"/>
            <a:ext cx="49244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m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6314" y="4929198"/>
            <a:ext cx="39466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a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4348" y="5786454"/>
            <a:ext cx="287258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i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29388" y="4786322"/>
            <a:ext cx="38985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h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00364" y="5929330"/>
            <a:ext cx="38985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k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429520" y="5500702"/>
            <a:ext cx="386644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o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15008" y="6000768"/>
            <a:ext cx="39466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b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 build="allAtOnce"/>
      <p:bldP spid="6" grpId="0" build="allAtOnce" animBg="1"/>
      <p:bldP spid="7" grpId="0" build="allAtOnce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0411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DĚLENÍ HLÁSEK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3429000"/>
            <a:ext cx="1327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/>
                </a:solidFill>
              </a:rPr>
              <a:t>HLÁSKA</a:t>
            </a:r>
            <a:endParaRPr lang="cs-CZ" sz="2400" b="1" dirty="0">
              <a:solidFill>
                <a:schemeClr val="accent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43042" y="2357430"/>
            <a:ext cx="1928826" cy="400110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SAMOHLÁSKA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71604" y="4857760"/>
            <a:ext cx="1785950" cy="400110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SOUHLÁSKA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29190" y="1571612"/>
            <a:ext cx="1214446" cy="40011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KRÁTKÁ</a:t>
            </a:r>
            <a:endParaRPr lang="cs-CZ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29190" y="2285992"/>
            <a:ext cx="1218603" cy="40011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DLOUHÁ</a:t>
            </a:r>
            <a:endParaRPr lang="cs-CZ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29190" y="3000372"/>
            <a:ext cx="2143140" cy="40011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+ DVOJHLÁSKA</a:t>
            </a:r>
            <a:endParaRPr lang="cs-CZ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4810" y="4214818"/>
            <a:ext cx="1143008" cy="400110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TVRDÁ</a:t>
            </a:r>
            <a:endParaRPr lang="cs-CZ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14810" y="5000636"/>
            <a:ext cx="1143008" cy="400110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MĚKKÁ</a:t>
            </a:r>
            <a:endParaRPr lang="cs-CZ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643578"/>
            <a:ext cx="1505540" cy="400110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OBOJETNÁ</a:t>
            </a:r>
            <a:endParaRPr lang="cs-CZ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86512" y="1571612"/>
            <a:ext cx="1428760" cy="36933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a, e, i, o, u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86512" y="2285992"/>
            <a:ext cx="1428760" cy="36933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á, é, í, ó, ú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3504" y="3429000"/>
            <a:ext cx="3724096" cy="64633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česká slova: </a:t>
            </a:r>
            <a:r>
              <a:rPr lang="cs-CZ" b="1" dirty="0" err="1" smtClean="0"/>
              <a:t>ou</a:t>
            </a:r>
            <a:r>
              <a:rPr lang="cs-CZ" b="1" dirty="0" smtClean="0"/>
              <a:t>, citoslovce - au</a:t>
            </a:r>
          </a:p>
          <a:p>
            <a:r>
              <a:rPr lang="cs-CZ" b="1" dirty="0" smtClean="0"/>
              <a:t>cizí slova: </a:t>
            </a:r>
            <a:r>
              <a:rPr lang="cs-CZ" b="1" dirty="0" err="1" smtClean="0"/>
              <a:t>uu</a:t>
            </a:r>
            <a:r>
              <a:rPr lang="cs-CZ" b="1" dirty="0" smtClean="0"/>
              <a:t>, </a:t>
            </a:r>
            <a:r>
              <a:rPr lang="cs-CZ" b="1" dirty="0" err="1" smtClean="0"/>
              <a:t>ie</a:t>
            </a:r>
            <a:r>
              <a:rPr lang="cs-CZ" b="1" dirty="0" smtClean="0"/>
              <a:t>, </a:t>
            </a:r>
            <a:r>
              <a:rPr lang="cs-CZ" b="1" dirty="0" err="1" smtClean="0"/>
              <a:t>eu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57884" y="4286256"/>
            <a:ext cx="2137124" cy="40011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h, ch, k, r, d, t, n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57884" y="5000636"/>
            <a:ext cx="2475358" cy="40011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ž, š, č, ř, c, j, ď, ť, ň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857884" y="5643578"/>
            <a:ext cx="2282997" cy="40011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b, f, l, m, p, s, v, z</a:t>
            </a:r>
            <a:endParaRPr lang="cs-CZ" sz="2000" b="1" dirty="0"/>
          </a:p>
        </p:txBody>
      </p:sp>
      <p:cxnSp>
        <p:nvCxnSpPr>
          <p:cNvPr id="19" name="Přímá spojovací šipka 18"/>
          <p:cNvCxnSpPr>
            <a:stCxn id="3" idx="3"/>
            <a:endCxn id="4" idx="2"/>
          </p:cNvCxnSpPr>
          <p:nvPr/>
        </p:nvCxnSpPr>
        <p:spPr>
          <a:xfrm flipV="1">
            <a:off x="1541890" y="2757540"/>
            <a:ext cx="1065565" cy="90229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>
            <a:stCxn id="3" idx="3"/>
            <a:endCxn id="5" idx="0"/>
          </p:cNvCxnSpPr>
          <p:nvPr/>
        </p:nvCxnSpPr>
        <p:spPr>
          <a:xfrm>
            <a:off x="1541890" y="3659833"/>
            <a:ext cx="922689" cy="119792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4" idx="3"/>
            <a:endCxn id="6" idx="1"/>
          </p:cNvCxnSpPr>
          <p:nvPr/>
        </p:nvCxnSpPr>
        <p:spPr>
          <a:xfrm flipV="1">
            <a:off x="3571868" y="1771667"/>
            <a:ext cx="1357322" cy="7858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4" idx="3"/>
            <a:endCxn id="7" idx="1"/>
          </p:cNvCxnSpPr>
          <p:nvPr/>
        </p:nvCxnSpPr>
        <p:spPr>
          <a:xfrm flipV="1">
            <a:off x="3571868" y="2486047"/>
            <a:ext cx="1357322" cy="714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>
            <a:stCxn id="4" idx="3"/>
            <a:endCxn id="8" idx="1"/>
          </p:cNvCxnSpPr>
          <p:nvPr/>
        </p:nvCxnSpPr>
        <p:spPr>
          <a:xfrm>
            <a:off x="3571868" y="2557485"/>
            <a:ext cx="1357322" cy="64294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stCxn id="5" idx="3"/>
            <a:endCxn id="9" idx="1"/>
          </p:cNvCxnSpPr>
          <p:nvPr/>
        </p:nvCxnSpPr>
        <p:spPr>
          <a:xfrm flipV="1">
            <a:off x="3357554" y="4414873"/>
            <a:ext cx="857256" cy="64294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5" idx="3"/>
            <a:endCxn id="10" idx="1"/>
          </p:cNvCxnSpPr>
          <p:nvPr/>
        </p:nvCxnSpPr>
        <p:spPr>
          <a:xfrm>
            <a:off x="3357554" y="5057815"/>
            <a:ext cx="857256" cy="14287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>
            <a:stCxn id="5" idx="3"/>
            <a:endCxn id="11" idx="1"/>
          </p:cNvCxnSpPr>
          <p:nvPr/>
        </p:nvCxnSpPr>
        <p:spPr>
          <a:xfrm>
            <a:off x="3357554" y="5057815"/>
            <a:ext cx="857256" cy="78581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HLÁSKA - PÍSMENO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0034" y="1714488"/>
            <a:ext cx="4071966" cy="461665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hláska</a:t>
            </a:r>
            <a:r>
              <a:rPr lang="cs-CZ" sz="2400" dirty="0" smtClean="0"/>
              <a:t> = vyslovovaný zvuk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6314" y="1714488"/>
            <a:ext cx="4143404" cy="461665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písmeno</a:t>
            </a:r>
            <a:r>
              <a:rPr lang="cs-CZ" sz="2400" dirty="0" smtClean="0"/>
              <a:t> = zapsaná hláska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28728" y="2500306"/>
            <a:ext cx="213455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VÝSLOVNOST</a:t>
            </a:r>
            <a:endParaRPr lang="cs-CZ" sz="20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43636" y="2500306"/>
            <a:ext cx="104067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ZÁPIS</a:t>
            </a:r>
            <a:endParaRPr lang="cs-CZ" sz="20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57290" y="3214686"/>
            <a:ext cx="2295821" cy="461665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většině hlásek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86182" y="3357562"/>
            <a:ext cx="1534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3"/>
                </a:solidFill>
                <a:latin typeface="Arial Black" pitchFamily="34" charset="0"/>
              </a:rPr>
              <a:t>ODPOVÍDÁ</a:t>
            </a:r>
            <a:endParaRPr lang="cs-CZ" b="1" dirty="0">
              <a:solidFill>
                <a:schemeClr val="accent3"/>
              </a:solidFill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00694" y="3286124"/>
            <a:ext cx="2571768" cy="461665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jedno písmeno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4500570"/>
            <a:ext cx="1143008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 Ale!</a:t>
            </a:r>
            <a:endParaRPr lang="cs-CZ" sz="28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57422" y="4500570"/>
            <a:ext cx="527709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[i]</a:t>
            </a:r>
            <a:endParaRPr lang="cs-CZ" sz="24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29256" y="4500570"/>
            <a:ext cx="987771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i  -  y</a:t>
            </a:r>
            <a:endParaRPr lang="cs-CZ" sz="24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85984" y="5072074"/>
            <a:ext cx="642942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[ú]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429256" y="5072074"/>
            <a:ext cx="902811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ú - ů</a:t>
            </a:r>
            <a:endParaRPr lang="cs-CZ" sz="24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429256" y="5643578"/>
            <a:ext cx="589777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ch</a:t>
            </a:r>
            <a:endParaRPr lang="cs-CZ" sz="24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15140" y="4572008"/>
            <a:ext cx="1275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pil - pyl </a:t>
            </a:r>
            <a:endParaRPr lang="cs-CZ" sz="2000" dirty="0">
              <a:latin typeface="Arial Black" pitchFamily="34" charset="0"/>
            </a:endParaRP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571472" y="4286256"/>
            <a:ext cx="8001056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786578" y="5143512"/>
            <a:ext cx="20699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můra - úlovek</a:t>
            </a:r>
            <a:endParaRPr lang="cs-CZ" sz="2000" dirty="0"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786578" y="5715016"/>
            <a:ext cx="1023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chyba</a:t>
            </a:r>
            <a:endParaRPr lang="cs-CZ" sz="2000" dirty="0">
              <a:latin typeface="Arial Black" pitchFamily="34" charset="0"/>
            </a:endParaRPr>
          </a:p>
        </p:txBody>
      </p:sp>
      <p:cxnSp>
        <p:nvCxnSpPr>
          <p:cNvPr id="26" name="Přímá spojovací šipka 25"/>
          <p:cNvCxnSpPr/>
          <p:nvPr/>
        </p:nvCxnSpPr>
        <p:spPr>
          <a:xfrm>
            <a:off x="3214678" y="4714884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3214678" y="5357826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3214678" y="5929330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5429256" y="6215082"/>
            <a:ext cx="38985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ě</a:t>
            </a:r>
            <a:endParaRPr lang="cs-CZ" sz="2400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43042" y="6286520"/>
            <a:ext cx="1285884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[je - e]</a:t>
            </a:r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3214678" y="6500834"/>
            <a:ext cx="2000264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786578" y="6286520"/>
            <a:ext cx="2153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 Black" pitchFamily="34" charset="0"/>
              </a:rPr>
              <a:t>pěkný - město</a:t>
            </a:r>
            <a:endParaRPr lang="cs-CZ" sz="2000" b="1" dirty="0">
              <a:latin typeface="Arial Black" pitchFamily="34" charset="0"/>
            </a:endParaRPr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571472" y="4143380"/>
            <a:ext cx="8001056" cy="1588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 animBg="1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/>
      <p:bldP spid="9" grpId="0" build="allAtOnce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build="allAtOnce"/>
      <p:bldP spid="21" grpId="0" build="allAtOnce"/>
      <p:bldP spid="22" grpId="0" build="allAtOnce"/>
      <p:bldP spid="23" grpId="0" animBg="1"/>
      <p:bldP spid="25" grpId="0" animBg="1"/>
      <p:bldP spid="3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SLABIKA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28728" y="1357298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Základem slabiky je SAMOHLÁSKA nebo slabikotvorné  r, l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20" y="2143116"/>
            <a:ext cx="214314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5">
                    <a:lumMod val="50000"/>
                  </a:schemeClr>
                </a:solidFill>
              </a:rPr>
              <a:t>Úkol pro tebe </a:t>
            </a:r>
            <a:endParaRPr lang="cs-CZ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00100" y="2714620"/>
            <a:ext cx="7000924" cy="707886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Odděl slabiky a urči jejich počet u následujících slov.</a:t>
            </a:r>
          </a:p>
          <a:p>
            <a:r>
              <a:rPr lang="cs-CZ" sz="2000" b="1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Ověř si správnost vytleskáváním</a:t>
            </a:r>
            <a:r>
              <a:rPr lang="cs-CZ" sz="2000" dirty="0" smtClean="0">
                <a:solidFill>
                  <a:schemeClr val="bg1">
                    <a:lumMod val="40000"/>
                    <a:lumOff val="60000"/>
                  </a:schemeClr>
                </a:solidFill>
              </a:rPr>
              <a:t>.</a:t>
            </a:r>
            <a:endParaRPr lang="cs-CZ" sz="2000" dirty="0">
              <a:solidFill>
                <a:schemeClr val="bg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2910" y="3571876"/>
            <a:ext cx="80010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Black" pitchFamily="34" charset="0"/>
              </a:rPr>
              <a:t>mávátko	        stmívání	    nejnavštěvovanější		</a:t>
            </a:r>
          </a:p>
          <a:p>
            <a:endParaRPr lang="cs-CZ" sz="2000" dirty="0" smtClean="0">
              <a:latin typeface="Arial Black" pitchFamily="34" charset="0"/>
            </a:endParaRPr>
          </a:p>
          <a:p>
            <a:r>
              <a:rPr lang="cs-CZ" sz="2000" dirty="0" smtClean="0">
                <a:latin typeface="Arial Black" pitchFamily="34" charset="0"/>
              </a:rPr>
              <a:t>letec		prosluněný	        trnka	   starostlivost	</a:t>
            </a:r>
          </a:p>
          <a:p>
            <a:endParaRPr lang="cs-CZ" sz="2000" dirty="0" smtClean="0">
              <a:latin typeface="Arial Black" pitchFamily="34" charset="0"/>
            </a:endParaRPr>
          </a:p>
          <a:p>
            <a:r>
              <a:rPr lang="cs-CZ" sz="2000" dirty="0" smtClean="0">
                <a:latin typeface="Arial Black" pitchFamily="34" charset="0"/>
              </a:rPr>
              <a:t>svetr		pes		plný		vrátný		</a:t>
            </a:r>
          </a:p>
          <a:p>
            <a:endParaRPr lang="cs-CZ" sz="2000" dirty="0" smtClean="0">
              <a:latin typeface="Arial Black" pitchFamily="34" charset="0"/>
            </a:endParaRPr>
          </a:p>
          <a:p>
            <a:endParaRPr lang="cs-CZ" sz="2000" dirty="0" smtClean="0">
              <a:latin typeface="Arial Black" pitchFamily="34" charset="0"/>
            </a:endParaRPr>
          </a:p>
          <a:p>
            <a:r>
              <a:rPr lang="cs-CZ" sz="2000" dirty="0" smtClean="0">
                <a:latin typeface="Arial Black" pitchFamily="34" charset="0"/>
              </a:rPr>
              <a:t>sršeň		přečetl		vlk	       prohlídka</a:t>
            </a:r>
            <a:endParaRPr lang="cs-CZ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allAtOnce"/>
      <p:bldP spid="7" grpId="0" animBg="1"/>
      <p:bldP spid="8" grpId="0" animBg="1"/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Pravopis - výslovnost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58" y="5715016"/>
            <a:ext cx="8501122" cy="923330"/>
          </a:xfrm>
          <a:prstGeom prst="rect">
            <a:avLst/>
          </a:prstGeom>
          <a:noFill/>
          <a:ln w="28575">
            <a:solidFill>
              <a:srgbClr val="FF2957"/>
            </a:solidFill>
          </a:ln>
        </p:spPr>
        <p:txBody>
          <a:bodyPr wrap="square" rtlCol="0">
            <a:spAutoFit/>
          </a:bodyPr>
          <a:lstStyle/>
          <a:p>
            <a:r>
              <a:rPr lang="cs-CZ" b="1" smtClean="0"/>
              <a:t>úkolníček, </a:t>
            </a:r>
            <a:r>
              <a:rPr lang="cs-CZ" b="1" dirty="0" smtClean="0"/>
              <a:t>průhledný, mít na ruce mýdlo, byl doma, kachna lyska,  pyl z květů, trojúhelník, proměna, objevil se,neúrodný kraj, prověřit vědomosti, na větvi sedí výr, nezívej tady,  nůžky, průměrný člověk, neúnavný běžec.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7158" y="5143512"/>
            <a:ext cx="22140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2957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2957"/>
                </a:solidFill>
              </a:rPr>
              <a:t>Proveď kontrolu:</a:t>
            </a:r>
            <a:endParaRPr lang="cs-CZ" sz="2000" b="1" dirty="0">
              <a:solidFill>
                <a:srgbClr val="FF2957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57158" y="1428736"/>
            <a:ext cx="8429684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2957"/>
            </a:solidFill>
          </a:ln>
        </p:spPr>
        <p:txBody>
          <a:bodyPr wrap="square">
            <a:spAutoFit/>
          </a:bodyPr>
          <a:lstStyle/>
          <a:p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Piš podle diktátu:</a:t>
            </a:r>
          </a:p>
          <a:p>
            <a:endParaRPr lang="cs-CZ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ú-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koln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ček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pr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hledn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-ý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m</a:t>
            </a:r>
            <a:r>
              <a:rPr lang="cs-CZ" b="1" dirty="0" smtClean="0">
                <a:solidFill>
                  <a:srgbClr val="FF0000"/>
                </a:solidFill>
              </a:rPr>
              <a:t>í-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t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na ruce m</a:t>
            </a:r>
            <a:r>
              <a:rPr lang="cs-CZ" b="1" dirty="0" smtClean="0">
                <a:solidFill>
                  <a:srgbClr val="FF0000"/>
                </a:solidFill>
              </a:rPr>
              <a:t>í-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dlo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b</a:t>
            </a:r>
            <a:r>
              <a:rPr lang="cs-CZ" b="1" dirty="0" err="1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y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l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doma, kachna</a:t>
            </a:r>
          </a:p>
          <a:p>
            <a:endParaRPr lang="cs-CZ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l</a:t>
            </a:r>
            <a:r>
              <a:rPr lang="cs-CZ" b="1" dirty="0" smtClean="0">
                <a:solidFill>
                  <a:srgbClr val="FF0000"/>
                </a:solidFill>
              </a:rPr>
              <a:t>i-</a:t>
            </a:r>
            <a:r>
              <a:rPr lang="cs-CZ" b="1" dirty="0" err="1" smtClean="0">
                <a:solidFill>
                  <a:srgbClr val="FF0000"/>
                </a:solidFill>
              </a:rPr>
              <a:t>y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ska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p</a:t>
            </a:r>
            <a:r>
              <a:rPr lang="cs-CZ" b="1" dirty="0" err="1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y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l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z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kv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tů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troj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heln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prom</a:t>
            </a:r>
            <a:r>
              <a:rPr lang="cs-CZ" b="1" dirty="0" err="1" smtClean="0">
                <a:solidFill>
                  <a:srgbClr val="FF0000"/>
                </a:solidFill>
              </a:rPr>
              <a:t>ně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na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ob</a:t>
            </a:r>
            <a:r>
              <a:rPr lang="cs-CZ" b="1" dirty="0" smtClean="0">
                <a:solidFill>
                  <a:srgbClr val="FF0000"/>
                </a:solidFill>
              </a:rPr>
              <a:t>ě-je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vil se,</a:t>
            </a:r>
          </a:p>
          <a:p>
            <a:endParaRPr lang="cs-CZ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ne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rodn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-ý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kraj,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prov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řit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v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domost</a:t>
            </a:r>
            <a:r>
              <a:rPr lang="cs-CZ" b="1" dirty="0" err="1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srgbClr val="FF0000"/>
                </a:solidFill>
              </a:rPr>
              <a:t>-y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na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v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tvi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sed</a:t>
            </a:r>
            <a:r>
              <a:rPr lang="cs-CZ" b="1" dirty="0" smtClean="0">
                <a:solidFill>
                  <a:srgbClr val="FF0000"/>
                </a:solidFill>
              </a:rPr>
              <a:t>í-ý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v</a:t>
            </a:r>
            <a:r>
              <a:rPr lang="cs-CZ" b="1" dirty="0" smtClean="0">
                <a:solidFill>
                  <a:srgbClr val="FF0000"/>
                </a:solidFill>
              </a:rPr>
              <a:t>í-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r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</a:p>
          <a:p>
            <a:endParaRPr lang="cs-CZ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nez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ý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vej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tad</a:t>
            </a:r>
            <a:r>
              <a:rPr lang="cs-CZ" b="1" dirty="0" err="1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srgbClr val="FF0000"/>
                </a:solidFill>
              </a:rPr>
              <a:t>-y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žky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pr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m</a:t>
            </a:r>
            <a:r>
              <a:rPr lang="cs-CZ" b="1" dirty="0" err="1" smtClean="0">
                <a:solidFill>
                  <a:srgbClr val="FF0000"/>
                </a:solidFill>
              </a:rPr>
              <a:t>ně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rn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-ý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člov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ne</a:t>
            </a:r>
            <a:r>
              <a:rPr lang="cs-CZ" b="1" dirty="0" err="1" smtClean="0">
                <a:solidFill>
                  <a:srgbClr val="FF0000"/>
                </a:solidFill>
              </a:rPr>
              <a:t>ú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ů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navn</a:t>
            </a:r>
            <a:r>
              <a:rPr lang="cs-CZ" b="1" dirty="0" err="1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srgbClr val="FF0000"/>
                </a:solidFill>
              </a:rPr>
              <a:t>-ý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</a:p>
          <a:p>
            <a:endParaRPr lang="cs-CZ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b</a:t>
            </a:r>
            <a:r>
              <a:rPr lang="cs-CZ" b="1" dirty="0" err="1" smtClean="0">
                <a:solidFill>
                  <a:srgbClr val="FF0000"/>
                </a:solidFill>
              </a:rPr>
              <a:t>je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ě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</a:rPr>
              <a:t>žec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endParaRPr lang="cs-CZ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 animBg="1"/>
      <p:bldP spid="11" grpId="0" build="allAtOnce" animBg="1"/>
      <p:bldP spid="12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24" y="857232"/>
          <a:ext cx="735811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48260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2437822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/>
                        <a:t>Tvoření</a:t>
                      </a:r>
                      <a:r>
                        <a:rPr lang="cs-CZ" baseline="0" dirty="0" smtClean="0"/>
                        <a:t> hlásek – zapojení hlasivek a mluvidel (jazyk, zuby, rty): Přilož ruku na hrdlo a pozoruj, jaká mluvidla se zapojují do tvoření hlásek.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Dělení hlásek – opakování 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Hláska – písmeno / výslovnost a zápis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Slabika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V čítance si vyber jeden odstavec a přečti pečlivě se správnou výslovností.</a:t>
                      </a:r>
                    </a:p>
                    <a:p>
                      <a:pPr marL="342900" indent="-342900">
                        <a:buAutoNum type="arabicParenR"/>
                      </a:pPr>
                      <a:r>
                        <a:rPr lang="cs-CZ" baseline="0" dirty="0" smtClean="0"/>
                        <a:t>a) Piš </a:t>
                      </a:r>
                      <a:r>
                        <a:rPr lang="cs-CZ" baseline="0" smtClean="0"/>
                        <a:t>podle diktátu.</a:t>
                      </a: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b) Proveď</a:t>
                      </a:r>
                      <a:r>
                        <a:rPr lang="cs-CZ" baseline="0" dirty="0" smtClean="0"/>
                        <a:t> kontrolu podle interaktivní tabule.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24" y="4214818"/>
          <a:ext cx="7358114" cy="1480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14089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14671">
                <a:tc>
                  <a:txBody>
                    <a:bodyPr/>
                    <a:lstStyle/>
                    <a:p>
                      <a:r>
                        <a:rPr lang="cs-CZ" dirty="0" smtClean="0"/>
                        <a:t>Vše z vlastních zdrojů</a:t>
                      </a:r>
                      <a:endParaRPr lang="cs-CZ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obsahuje animace.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11">
      <a:dk1>
        <a:srgbClr val="7030A0"/>
      </a:dk1>
      <a:lt1>
        <a:srgbClr val="FFFFFF"/>
      </a:lt1>
      <a:dk2>
        <a:srgbClr val="196619"/>
      </a:dk2>
      <a:lt2>
        <a:srgbClr val="8438BD"/>
      </a:lt2>
      <a:accent1>
        <a:srgbClr val="AB73D5"/>
      </a:accent1>
      <a:accent2>
        <a:srgbClr val="8438BD"/>
      </a:accent2>
      <a:accent3>
        <a:srgbClr val="FFC000"/>
      </a:accent3>
      <a:accent4>
        <a:srgbClr val="FFC000"/>
      </a:accent4>
      <a:accent5>
        <a:srgbClr val="0070C0"/>
      </a:accent5>
      <a:accent6>
        <a:srgbClr val="FFC000"/>
      </a:accent6>
      <a:hlink>
        <a:srgbClr val="C00000"/>
      </a:hlink>
      <a:folHlink>
        <a:srgbClr val="78397A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443</TotalTime>
  <Words>520</Words>
  <PresentationFormat>Předvádění na obrazovce (4:3)</PresentationFormat>
  <Paragraphs>115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HLÁSKY</vt:lpstr>
      <vt:lpstr>Snímek 2</vt:lpstr>
      <vt:lpstr>HLÁSKA</vt:lpstr>
      <vt:lpstr>DĚLENÍ HLÁSEK</vt:lpstr>
      <vt:lpstr>HLÁSKA - PÍSMENO</vt:lpstr>
      <vt:lpstr>SLABIKA</vt:lpstr>
      <vt:lpstr>Pravopis - výslovnost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hela</cp:lastModifiedBy>
  <cp:revision>102</cp:revision>
  <dcterms:created xsi:type="dcterms:W3CDTF">2012-01-20T18:34:33Z</dcterms:created>
  <dcterms:modified xsi:type="dcterms:W3CDTF">2012-06-25T19:20:23Z</dcterms:modified>
</cp:coreProperties>
</file>