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  <p:sldMasterId id="2147483738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094" y="-5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0" y="2438400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1" name="Rectangle 30"/>
          <p:cNvSpPr/>
          <p:nvPr/>
        </p:nvSpPr>
        <p:spPr>
          <a:xfrm>
            <a:off x="0" y="914400"/>
            <a:ext cx="9144000" cy="1524000"/>
          </a:xfrm>
          <a:prstGeom prst="rect">
            <a:avLst/>
          </a:prstGeom>
          <a:solidFill>
            <a:srgbClr val="000000">
              <a:alpha val="89800"/>
            </a:srgb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2476108"/>
            <a:ext cx="8305800" cy="381000"/>
          </a:xfrm>
        </p:spPr>
        <p:txBody>
          <a:bodyPr>
            <a:noAutofit/>
          </a:bodyPr>
          <a:lstStyle>
            <a:lvl1pPr marL="0" indent="0" algn="l">
              <a:buNone/>
              <a:defRPr sz="2000" spc="100" baseline="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066800"/>
            <a:ext cx="8305800" cy="1295400"/>
          </a:xfrm>
        </p:spPr>
        <p:txBody>
          <a:bodyPr anchor="ctr" anchorCtr="0">
            <a:noAutofit/>
          </a:bodyPr>
          <a:lstStyle>
            <a:lvl1pPr algn="l">
              <a:defRPr sz="4800" cap="all" spc="-10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926"/>
            <a:ext cx="8229600" cy="1143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4958864"/>
            <a:ext cx="9144000" cy="457200"/>
          </a:xfrm>
          <a:prstGeom prst="rect">
            <a:avLst/>
          </a:prstGeom>
          <a:solidFill>
            <a:schemeClr val="accent1">
              <a:shade val="75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Rectangle 26"/>
          <p:cNvSpPr/>
          <p:nvPr/>
        </p:nvSpPr>
        <p:spPr>
          <a:xfrm>
            <a:off x="0" y="3429000"/>
            <a:ext cx="9144000" cy="1527048"/>
          </a:xfrm>
          <a:prstGeom prst="rect">
            <a:avLst/>
          </a:prstGeom>
          <a:solidFill>
            <a:srgbClr val="000000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>
              <a:buNone/>
              <a:defRPr sz="4200" b="0" cap="all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457200"/>
          </a:xfrm>
        </p:spPr>
        <p:txBody>
          <a:bodyPr anchor="ctr"/>
          <a:lstStyle>
            <a:lvl1pPr>
              <a:buNone/>
              <a:defRPr sz="2000" spc="100" baseline="0">
                <a:solidFill>
                  <a:srgbClr val="FFFFFF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4040188" cy="838200"/>
          </a:xfrm>
          <a:solidFill>
            <a:schemeClr val="accent1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quarter" idx="2"/>
          </p:nvPr>
        </p:nvSpPr>
        <p:spPr>
          <a:xfrm>
            <a:off x="457200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20558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71600"/>
            <a:ext cx="4040188" cy="838200"/>
          </a:xfrm>
          <a:solidFill>
            <a:schemeClr val="accent2">
              <a:alpha val="83000"/>
            </a:schemeClr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182880" tIns="91440" bIns="91440" anchor="ctr">
            <a:noAutofit/>
          </a:bodyPr>
          <a:lstStyle>
            <a:lvl1pPr marL="0" indent="0" algn="l">
              <a:spcBef>
                <a:spcPts val="0"/>
              </a:spcBef>
              <a:buNone/>
              <a:defRPr sz="2400" b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301926"/>
            <a:ext cx="9144000" cy="4572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0" name="Oval 19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1" name="Oval 20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2" name="Oval 21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3" name="Oval 22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4" name="Oval 2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7" name="Oval 2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86000" y="6357144"/>
            <a:ext cx="34290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2743200" y="228600"/>
            <a:ext cx="62484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01752" y="1600200"/>
            <a:ext cx="2057400" cy="3733800"/>
          </a:xfrm>
        </p:spPr>
        <p:txBody>
          <a:bodyPr tIns="45720" bIns="45720"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301752" y="384048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0"/>
            <a:ext cx="2590800" cy="6858000"/>
          </a:xfrm>
          <a:prstGeom prst="rect">
            <a:avLst/>
          </a:prstGeom>
          <a:solidFill>
            <a:schemeClr val="accent1"/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6" name="Oval 25"/>
          <p:cNvSpPr/>
          <p:nvPr/>
        </p:nvSpPr>
        <p:spPr>
          <a:xfrm>
            <a:off x="1563892" y="4337173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0" y="381000"/>
            <a:ext cx="2133600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8" name="Rectangle 27"/>
          <p:cNvSpPr/>
          <p:nvPr/>
        </p:nvSpPr>
        <p:spPr>
          <a:xfrm>
            <a:off x="1447800" y="0"/>
            <a:ext cx="1175303" cy="633656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9403" y="0"/>
            <a:ext cx="2302797" cy="2378511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0" y="3276600"/>
            <a:ext cx="891076" cy="886968"/>
          </a:xfrm>
          <a:prstGeom prst="ellipse">
            <a:avLst/>
          </a:prstGeom>
          <a:solidFill>
            <a:schemeClr val="tx2"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793097" y="1721630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09600" y="4038600"/>
            <a:ext cx="1554480" cy="1554480"/>
          </a:xfrm>
          <a:prstGeom prst="ellipse">
            <a:avLst/>
          </a:prstGeom>
          <a:solidFill>
            <a:schemeClr val="tx2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1752600" y="381000"/>
            <a:ext cx="457200" cy="457200"/>
          </a:xfrm>
          <a:prstGeom prst="ellipse">
            <a:avLst/>
          </a:prstGeom>
          <a:solidFill>
            <a:schemeClr val="accent1">
              <a:shade val="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579120" y="2514600"/>
            <a:ext cx="2011680" cy="2011680"/>
          </a:xfrm>
          <a:prstGeom prst="ellipse">
            <a:avLst/>
          </a:prstGeom>
          <a:solidFill>
            <a:schemeClr val="bg2"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6" name="Rectangle 35"/>
          <p:cNvSpPr/>
          <p:nvPr/>
        </p:nvSpPr>
        <p:spPr>
          <a:xfrm>
            <a:off x="0" y="5715000"/>
            <a:ext cx="1600200" cy="1143000"/>
          </a:xfrm>
          <a:prstGeom prst="rect">
            <a:avLst/>
          </a:prstGeom>
          <a:solidFill>
            <a:schemeClr val="accent1">
              <a:shade val="75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1323393" y="5875179"/>
            <a:ext cx="731520" cy="73152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8" name="Oval 37"/>
          <p:cNvSpPr/>
          <p:nvPr/>
        </p:nvSpPr>
        <p:spPr>
          <a:xfrm>
            <a:off x="30970" y="5212570"/>
            <a:ext cx="1645430" cy="164543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1" name="Oval 20"/>
          <p:cNvSpPr/>
          <p:nvPr/>
        </p:nvSpPr>
        <p:spPr>
          <a:xfrm>
            <a:off x="152400" y="2362200"/>
            <a:ext cx="457200" cy="457200"/>
          </a:xfrm>
          <a:prstGeom prst="ellipse">
            <a:avLst/>
          </a:prstGeom>
          <a:solidFill>
            <a:schemeClr val="bg2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448" y="6318504"/>
            <a:ext cx="1188720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81000"/>
            <a:ext cx="2057400" cy="11430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solidFill>
                  <a:srgbClr val="FFFFFF"/>
                </a:solidFill>
                <a:latin typeface="+mn-lt"/>
                <a:ea typeface="+mn-lt"/>
                <a:cs typeface="+mn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90800" y="0"/>
            <a:ext cx="6553200" cy="5943600"/>
          </a:xfrm>
          <a:solidFill>
            <a:schemeClr val="bg2"/>
          </a:solidFill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1600200"/>
            <a:ext cx="2057400" cy="4267200"/>
          </a:xfrm>
        </p:spPr>
        <p:txBody>
          <a:bodyPr anchor="t" anchorCtr="0"/>
          <a:lstStyle>
            <a:lvl1pPr marL="0" indent="0">
              <a:lnSpc>
                <a:spcPts val="2400"/>
              </a:lnSpc>
              <a:spcAft>
                <a:spcPts val="1000"/>
              </a:spcAft>
              <a:buFontTx/>
              <a:buNone/>
              <a:defRPr sz="1600" b="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013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91257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7165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0774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4137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4638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0385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0779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75113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3185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19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914400" y="2292526"/>
            <a:ext cx="2743200" cy="2127074"/>
          </a:xfrm>
          <a:prstGeom prst="rect">
            <a:avLst/>
          </a:prstGeom>
          <a:solidFill>
            <a:schemeClr val="accent1"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2977827" y="5072066"/>
            <a:ext cx="1758141" cy="1739481"/>
          </a:xfrm>
          <a:prstGeom prst="ellipse">
            <a:avLst/>
          </a:prstGeom>
          <a:solidFill>
            <a:schemeClr val="accent1">
              <a:tint val="90000"/>
              <a:shade val="45000"/>
              <a:satMod val="200000"/>
              <a:alpha val="13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5257800" y="0"/>
            <a:ext cx="3886200" cy="3048000"/>
          </a:xfrm>
          <a:prstGeom prst="rect">
            <a:avLst/>
          </a:prstGeom>
          <a:solidFill>
            <a:schemeClr val="accent1"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0" y="4114800"/>
            <a:ext cx="2362200" cy="2463018"/>
          </a:xfrm>
          <a:prstGeom prst="rect">
            <a:avLst/>
          </a:prstGeom>
          <a:solidFill>
            <a:schemeClr val="bg2">
              <a:tint val="60000"/>
              <a:alpha val="7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5" name="Oval 14"/>
          <p:cNvSpPr/>
          <p:nvPr/>
        </p:nvSpPr>
        <p:spPr>
          <a:xfrm>
            <a:off x="4178687" y="2389810"/>
            <a:ext cx="2174118" cy="2174118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6" name="Oval 15"/>
          <p:cNvSpPr/>
          <p:nvPr/>
        </p:nvSpPr>
        <p:spPr>
          <a:xfrm>
            <a:off x="6384588" y="5842728"/>
            <a:ext cx="1011260" cy="101126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17" name="Oval 16"/>
          <p:cNvSpPr/>
          <p:nvPr/>
        </p:nvSpPr>
        <p:spPr>
          <a:xfrm>
            <a:off x="6322493" y="1427132"/>
            <a:ext cx="2047390" cy="2047390"/>
          </a:xfrm>
          <a:prstGeom prst="ellipse">
            <a:avLst/>
          </a:prstGeom>
          <a:solidFill>
            <a:srgbClr val="C1E8E4">
              <a:alpha val="10980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8" name="Oval 17"/>
          <p:cNvSpPr/>
          <p:nvPr/>
        </p:nvSpPr>
        <p:spPr>
          <a:xfrm>
            <a:off x="114300" y="4803322"/>
            <a:ext cx="1959428" cy="1959428"/>
          </a:xfrm>
          <a:prstGeom prst="ellipse">
            <a:avLst/>
          </a:prstGeom>
          <a:solidFill>
            <a:srgbClr val="C1E8E4">
              <a:alpha val="12157"/>
            </a:srgb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19" name="Oval 18"/>
          <p:cNvSpPr/>
          <p:nvPr/>
        </p:nvSpPr>
        <p:spPr>
          <a:xfrm>
            <a:off x="2021092" y="4578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0" name="Oval 19"/>
          <p:cNvSpPr/>
          <p:nvPr/>
        </p:nvSpPr>
        <p:spPr>
          <a:xfrm>
            <a:off x="4172385" y="4626825"/>
            <a:ext cx="1515880" cy="1394583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906" y="361813"/>
            <a:ext cx="2512694" cy="2388889"/>
          </a:xfrm>
          <a:prstGeom prst="rect">
            <a:avLst/>
          </a:prstGeom>
          <a:solidFill>
            <a:schemeClr val="accent1">
              <a:tint val="90000"/>
              <a:satMod val="200000"/>
              <a:alpha val="7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3" name="Rectangle 22"/>
          <p:cNvSpPr/>
          <p:nvPr/>
        </p:nvSpPr>
        <p:spPr>
          <a:xfrm>
            <a:off x="1295400" y="0"/>
            <a:ext cx="1524000" cy="609600"/>
          </a:xfrm>
          <a:prstGeom prst="rect">
            <a:avLst/>
          </a:prstGeom>
          <a:solidFill>
            <a:schemeClr val="accent1">
              <a:tint val="60000"/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5" name="Oval 24"/>
          <p:cNvSpPr/>
          <p:nvPr/>
        </p:nvSpPr>
        <p:spPr>
          <a:xfrm>
            <a:off x="59403" y="212289"/>
            <a:ext cx="2022300" cy="2022300"/>
          </a:xfrm>
          <a:prstGeom prst="ellipse">
            <a:avLst/>
          </a:prstGeom>
          <a:solidFill>
            <a:schemeClr val="accent1">
              <a:tint val="100000"/>
              <a:satMod val="275000"/>
              <a:alpha val="15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chemeClr val="accent2"/>
              </a:buClr>
              <a:buSzPct val="90000"/>
              <a:buFont typeface="Wingdings 2"/>
              <a:buChar char=""/>
            </a:pPr>
            <a:endParaRPr lang="en-US" dirty="0"/>
          </a:p>
        </p:txBody>
      </p:sp>
      <p:sp>
        <p:nvSpPr>
          <p:cNvPr id="26" name="Oval 25"/>
          <p:cNvSpPr/>
          <p:nvPr/>
        </p:nvSpPr>
        <p:spPr>
          <a:xfrm>
            <a:off x="76200" y="3962400"/>
            <a:ext cx="891076" cy="886968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7" name="Oval 26"/>
          <p:cNvSpPr/>
          <p:nvPr/>
        </p:nvSpPr>
        <p:spPr>
          <a:xfrm>
            <a:off x="2121357" y="1507438"/>
            <a:ext cx="1402570" cy="1402570"/>
          </a:xfrm>
          <a:prstGeom prst="ellipse">
            <a:avLst/>
          </a:prstGeom>
          <a:solidFill>
            <a:schemeClr val="accent1">
              <a:tint val="90000"/>
              <a:satMod val="275000"/>
              <a:alpha val="9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3369253" y="466436"/>
            <a:ext cx="1595105" cy="1595105"/>
          </a:xfrm>
          <a:prstGeom prst="ellipse">
            <a:avLst/>
          </a:prstGeom>
          <a:solidFill>
            <a:schemeClr val="accent1">
              <a:tint val="100000"/>
              <a:satMod val="275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189756" y="2967572"/>
            <a:ext cx="3234945" cy="3234944"/>
          </a:xfrm>
          <a:prstGeom prst="ellipse">
            <a:avLst/>
          </a:prstGeom>
          <a:solidFill>
            <a:schemeClr val="accent1">
              <a:tint val="100000"/>
              <a:satMod val="18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55626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2" name="Oval 31"/>
          <p:cNvSpPr/>
          <p:nvPr/>
        </p:nvSpPr>
        <p:spPr>
          <a:xfrm>
            <a:off x="6951220" y="4665220"/>
            <a:ext cx="2192780" cy="2192780"/>
          </a:xfrm>
          <a:prstGeom prst="ellipse">
            <a:avLst/>
          </a:prstGeom>
          <a:solidFill>
            <a:schemeClr val="accent1">
              <a:tint val="75000"/>
              <a:shade val="50000"/>
              <a:satMod val="200000"/>
              <a:alpha val="8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1600200" y="3705807"/>
            <a:ext cx="1195876" cy="1198294"/>
          </a:xfrm>
          <a:prstGeom prst="ellipse">
            <a:avLst/>
          </a:prstGeom>
          <a:solidFill>
            <a:schemeClr val="accent1">
              <a:tint val="75000"/>
              <a:satMod val="200000"/>
              <a:alpha val="95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6324600" y="228600"/>
            <a:ext cx="822960" cy="822960"/>
          </a:xfrm>
          <a:prstGeom prst="ellipse">
            <a:avLst/>
          </a:prstGeom>
          <a:solidFill>
            <a:schemeClr val="accent1">
              <a:tint val="90000"/>
              <a:satMod val="275000"/>
              <a:alpha val="6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8077200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36" name="Rectangle 35"/>
          <p:cNvSpPr/>
          <p:nvPr/>
        </p:nvSpPr>
        <p:spPr>
          <a:xfrm>
            <a:off x="5410200" y="6324600"/>
            <a:ext cx="1524000" cy="533400"/>
          </a:xfrm>
          <a:prstGeom prst="rect">
            <a:avLst/>
          </a:prstGeom>
          <a:solidFill>
            <a:schemeClr val="accent1">
              <a:alpha val="10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/>
          </a:p>
        </p:txBody>
      </p:sp>
      <p:sp>
        <p:nvSpPr>
          <p:cNvPr id="37" name="Oval 36"/>
          <p:cNvSpPr/>
          <p:nvPr/>
        </p:nvSpPr>
        <p:spPr>
          <a:xfrm>
            <a:off x="3011692" y="6526"/>
            <a:ext cx="1026908" cy="1026906"/>
          </a:xfrm>
          <a:prstGeom prst="ellipse">
            <a:avLst/>
          </a:prstGeom>
          <a:solidFill>
            <a:schemeClr val="accent1">
              <a:tint val="90000"/>
              <a:satMod val="275000"/>
              <a:alpha val="4000"/>
            </a:schemeClr>
          </a:solidFill>
          <a:ln w="25400" cap="rnd" cmpd="sng" algn="ctr">
            <a:noFill/>
            <a:prstDash val="solid"/>
          </a:ln>
          <a:effectLst/>
          <a:scene3d>
            <a:camera prst="orthographicFront"/>
            <a:lightRig rig="harsh" dir="tl">
              <a:rot lat="0" lon="0" rev="8400000"/>
            </a:lightRig>
          </a:scene3d>
          <a:sp3d prstMaterial="flat"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357144"/>
            <a:ext cx="2974848" cy="384048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</a:lstStyle>
          <a:p>
            <a:fld id="{E9F85BE1-1D84-4DA1-A506-EA30DD3A91ED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357144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>
              <a:defRPr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155448" y="6315075"/>
            <a:ext cx="1188720" cy="457200"/>
          </a:xfrm>
          <a:prstGeom prst="rect">
            <a:avLst/>
          </a:prstGeom>
          <a:noFill/>
        </p:spPr>
        <p:txBody>
          <a:bodyPr vert="horz" lIns="0" tIns="0" rIns="0" bIns="0" anchor="ctr" anchorCtr="1">
            <a:normAutofit/>
          </a:bodyPr>
          <a:lstStyle>
            <a:lvl1pPr algn="ctr">
              <a:defRPr sz="2800">
                <a:solidFill>
                  <a:schemeClr val="tx2"/>
                </a:solidFill>
              </a:defRPr>
            </a:lvl1pPr>
          </a:lstStyle>
          <a:p>
            <a:fld id="{56D82660-485B-467B-8123-D6814E741892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rtl="0" eaLnBrk="1" latinLnBrk="0" hangingPunct="1">
        <a:spcBef>
          <a:spcPct val="0"/>
        </a:spcBef>
        <a:buNone/>
        <a:defRPr sz="38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700"/>
        </a:spcBef>
        <a:buClr>
          <a:schemeClr val="accent2"/>
        </a:buClr>
        <a:buSzPct val="85000"/>
        <a:buFont typeface="Wingdings 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600"/>
        </a:spcBef>
        <a:buClr>
          <a:schemeClr val="accent1"/>
        </a:buClr>
        <a:buSzPct val="85000"/>
        <a:buFont typeface="Wingdings 2"/>
        <a:buChar char=""/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500"/>
        </a:spcBef>
        <a:buClr>
          <a:schemeClr val="accent3"/>
        </a:buClr>
        <a:buSzPct val="85000"/>
        <a:buFont typeface="Wingdings 2"/>
        <a:buChar char="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400"/>
        </a:spcBef>
        <a:buClr>
          <a:schemeClr val="accent4"/>
        </a:buClr>
        <a:buFont typeface="Wingdings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ct val="20000"/>
        </a:spcBef>
        <a:buClr>
          <a:schemeClr val="accent5"/>
        </a:buClr>
        <a:buFont typeface="Wingdings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6"/>
        </a:buClr>
        <a:buFont typeface="Wingdings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109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221969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 První pomoc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Motejlková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Věra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0445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14096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</a:t>
            </a:r>
            <a:r>
              <a:rPr lang="cs-CZ" sz="9800" b="1" i="1" dirty="0" smtClean="0">
                <a:solidFill>
                  <a:schemeClr val="tx1"/>
                </a:solidFill>
              </a:rPr>
              <a:t>První pomoc</a:t>
            </a:r>
            <a:endParaRPr lang="cs-CZ" sz="98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63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Zraněný nedýchá a silně krvácí.</a:t>
            </a:r>
            <a:br>
              <a:rPr lang="cs-CZ" b="1" i="1" dirty="0" smtClean="0">
                <a:solidFill>
                  <a:schemeClr val="tx1"/>
                </a:solidFill>
              </a:rPr>
            </a:br>
            <a:r>
              <a:rPr lang="cs-CZ" b="1" i="1" dirty="0" smtClean="0">
                <a:solidFill>
                  <a:schemeClr val="tx1"/>
                </a:solidFill>
              </a:rPr>
              <a:t> Co uděláme jako první?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9224" y="2852936"/>
            <a:ext cx="38151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a) </a:t>
            </a:r>
            <a:r>
              <a:rPr lang="cs-CZ" sz="2800" b="1" dirty="0" smtClean="0">
                <a:solidFill>
                  <a:schemeClr val="bg1"/>
                </a:solidFill>
              </a:rPr>
              <a:t>Zahájíme oživování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09224" y="3789040"/>
            <a:ext cx="4726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b) </a:t>
            </a:r>
            <a:r>
              <a:rPr lang="cs-CZ" sz="2800" b="1" dirty="0" smtClean="0">
                <a:solidFill>
                  <a:schemeClr val="bg1"/>
                </a:solidFill>
              </a:rPr>
              <a:t>Zastavíme silné krvácení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09224" y="4653136"/>
            <a:ext cx="5626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c) </a:t>
            </a:r>
            <a:r>
              <a:rPr lang="cs-CZ" sz="2800" b="1" dirty="0" smtClean="0">
                <a:solidFill>
                  <a:schemeClr val="bg1"/>
                </a:solidFill>
              </a:rPr>
              <a:t>Nezáleží na tom, čím začneme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322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Oživování u dospělého provádíme </a:t>
            </a:r>
            <a:br>
              <a:rPr lang="cs-CZ" b="1" i="1" dirty="0" smtClean="0">
                <a:solidFill>
                  <a:schemeClr val="tx1"/>
                </a:solidFill>
              </a:rPr>
            </a:br>
            <a:r>
              <a:rPr lang="cs-CZ" b="1" i="1" dirty="0" smtClean="0">
                <a:solidFill>
                  <a:schemeClr val="tx1"/>
                </a:solidFill>
              </a:rPr>
              <a:t>v poměru: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204864"/>
            <a:ext cx="4457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3 stlačení : 20 vdechům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212976"/>
            <a:ext cx="4274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5 stlačení : </a:t>
            </a:r>
            <a:r>
              <a:rPr lang="cs-CZ" sz="2800" b="1" dirty="0">
                <a:solidFill>
                  <a:schemeClr val="bg1"/>
                </a:solidFill>
              </a:rPr>
              <a:t>5</a:t>
            </a:r>
            <a:r>
              <a:rPr lang="cs-CZ" sz="2800" b="1" dirty="0" smtClean="0">
                <a:solidFill>
                  <a:schemeClr val="bg1"/>
                </a:solidFill>
              </a:rPr>
              <a:t> vdechům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22108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v současnosti upřednostňujeme srdeční masáž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8945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V případě silného krvácení provádíme zaškrcení:</a:t>
            </a:r>
            <a:endParaRPr lang="cs-CZ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2204864"/>
            <a:ext cx="1931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vždycky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346201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nikdy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9632" y="4653136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není-li jiná možnost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49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b="1" i="1" dirty="0" smtClean="0">
                <a:solidFill>
                  <a:schemeClr val="tx1"/>
                </a:solidFill>
              </a:rPr>
              <a:t>Do stabilizované polohy dáváme:</a:t>
            </a:r>
            <a:endParaRPr lang="cs-CZ" sz="3400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53953" y="2276872"/>
            <a:ext cx="6736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zraněného v bezvědomí, který dýchá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3789040"/>
            <a:ext cx="4338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zraněného při vědomí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53953" y="5157192"/>
            <a:ext cx="4293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jakéhokoli zraněného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463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b="1" i="1" dirty="0" smtClean="0">
                <a:solidFill>
                  <a:schemeClr val="tx1"/>
                </a:solidFill>
              </a:rPr>
              <a:t>Ošetření spáleniny provádíme:</a:t>
            </a:r>
            <a:endParaRPr lang="cs-CZ" sz="3400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2132856"/>
            <a:ext cx="5756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okamžitým přiložením obvazu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3529721"/>
            <a:ext cx="5895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</a:t>
            </a:r>
            <a:r>
              <a:rPr lang="cs-CZ" sz="2800" b="1" dirty="0">
                <a:solidFill>
                  <a:schemeClr val="bg1"/>
                </a:solidFill>
              </a:rPr>
              <a:t>c</a:t>
            </a:r>
            <a:r>
              <a:rPr lang="cs-CZ" sz="2800" b="1" dirty="0" smtClean="0">
                <a:solidFill>
                  <a:schemeClr val="bg1"/>
                </a:solidFill>
              </a:rPr>
              <a:t>hlazením minimálně 10 minut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4896116"/>
            <a:ext cx="3625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</a:t>
            </a:r>
            <a:r>
              <a:rPr lang="cs-CZ" sz="2800" b="1" dirty="0">
                <a:solidFill>
                  <a:schemeClr val="bg1"/>
                </a:solidFill>
              </a:rPr>
              <a:t>n</a:t>
            </a:r>
            <a:r>
              <a:rPr lang="cs-CZ" sz="2800" b="1" dirty="0" smtClean="0">
                <a:solidFill>
                  <a:schemeClr val="bg1"/>
                </a:solidFill>
              </a:rPr>
              <a:t>amazáním mastí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54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b="1" i="1" dirty="0" smtClean="0">
                <a:solidFill>
                  <a:schemeClr val="tx1"/>
                </a:solidFill>
              </a:rPr>
              <a:t>Číslo na rychlou záchrannou službu je:</a:t>
            </a:r>
            <a:endParaRPr lang="cs-CZ" sz="3400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492896"/>
            <a:ext cx="10390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112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645024"/>
            <a:ext cx="11281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150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87838" y="4664249"/>
            <a:ext cx="1044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155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96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b="1" i="1" dirty="0" smtClean="0">
                <a:solidFill>
                  <a:schemeClr val="tx1"/>
                </a:solidFill>
              </a:rPr>
              <a:t>Neumím-li provádět srdeční masáž:</a:t>
            </a:r>
            <a:endParaRPr lang="cs-CZ" sz="3400" b="1" i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348880"/>
            <a:ext cx="6939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a) raději nic nedělám, abych neublížil/a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604374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b) sdělím to záchranné službě a požádám o radu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986161"/>
            <a:ext cx="4377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c) nějak to přece zvládnu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4421696" y="6148164"/>
            <a:ext cx="300608" cy="114300"/>
          </a:xfrm>
          <a:prstGeom prst="wave">
            <a:avLst/>
          </a:prstGeom>
          <a:solidFill>
            <a:schemeClr val="tx1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704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b="1" i="1" dirty="0" smtClean="0">
                <a:solidFill>
                  <a:schemeClr val="tx1"/>
                </a:solidFill>
              </a:rPr>
              <a:t>Zdroje</a:t>
            </a:r>
            <a:endParaRPr lang="cs-CZ" sz="3600" b="1" i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Vlastní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4758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urrency">
  <a:themeElements>
    <a:clrScheme name="Currency">
      <a:dk1>
        <a:sysClr val="windowText" lastClr="000000"/>
      </a:dk1>
      <a:lt1>
        <a:sysClr val="window" lastClr="FFFFFF"/>
      </a:lt1>
      <a:dk2>
        <a:srgbClr val="4A606E"/>
      </a:dk2>
      <a:lt2>
        <a:srgbClr val="D1E1E3"/>
      </a:lt2>
      <a:accent1>
        <a:srgbClr val="79B5B0"/>
      </a:accent1>
      <a:accent2>
        <a:srgbClr val="B4BC4C"/>
      </a:accent2>
      <a:accent3>
        <a:srgbClr val="B77851"/>
      </a:accent3>
      <a:accent4>
        <a:srgbClr val="776A5B"/>
      </a:accent4>
      <a:accent5>
        <a:srgbClr val="B6AD76"/>
      </a:accent5>
      <a:accent6>
        <a:srgbClr val="95AEB1"/>
      </a:accent6>
      <a:hlink>
        <a:srgbClr val="3ECCED"/>
      </a:hlink>
      <a:folHlink>
        <a:srgbClr val="2C6C93"/>
      </a:folHlink>
    </a:clrScheme>
    <a:fontScheme name="Currency">
      <a:maj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S明朝E"/>
        <a:font script="Hang" typeface="맑은 고딕"/>
        <a:font script="Hans" typeface="华文楷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20000"/>
                <a:satMod val="3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8000"/>
                <a:shade val="98000"/>
                <a:satMod val="120000"/>
              </a:schemeClr>
              <a:schemeClr val="phClr">
                <a:tint val="86000"/>
                <a:shade val="92000"/>
                <a:satMod val="150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TC010205600[[fn=Rozšířená témata]]</Template>
  <TotalTime>105</TotalTime>
  <Words>176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Currency</vt:lpstr>
      <vt:lpstr>Motiv sady Office</vt:lpstr>
      <vt:lpstr>Prezentace aplikace PowerPoint</vt:lpstr>
      <vt:lpstr>            První pomoc</vt:lpstr>
      <vt:lpstr>Zraněný nedýchá a silně krvácí.  Co uděláme jako první?</vt:lpstr>
      <vt:lpstr>Oživování u dospělého provádíme  v poměru:</vt:lpstr>
      <vt:lpstr>V případě silného krvácení provádíme zaškrcení:</vt:lpstr>
      <vt:lpstr>Do stabilizované polohy dáváme:</vt:lpstr>
      <vt:lpstr>Ošetření spáleniny provádíme:</vt:lpstr>
      <vt:lpstr>Číslo na rychlou záchrannou službu je:</vt:lpstr>
      <vt:lpstr>Neumím-li provádět srdeční masáž: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OEM</dc:creator>
  <cp:lastModifiedBy>OEM</cp:lastModifiedBy>
  <cp:revision>14</cp:revision>
  <dcterms:created xsi:type="dcterms:W3CDTF">2011-09-06T14:02:57Z</dcterms:created>
  <dcterms:modified xsi:type="dcterms:W3CDTF">2011-11-21T14:47:05Z</dcterms:modified>
</cp:coreProperties>
</file>