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6" r:id="rId3"/>
    <p:sldId id="267" r:id="rId4"/>
    <p:sldId id="257" r:id="rId5"/>
    <p:sldId id="258" r:id="rId6"/>
    <p:sldId id="259" r:id="rId7"/>
    <p:sldId id="260" r:id="rId8"/>
    <p:sldId id="263" r:id="rId9"/>
    <p:sldId id="265" r:id="rId10"/>
    <p:sldId id="266" r:id="rId11"/>
    <p:sldId id="264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BDDD6-1065-4DA6-BBFB-D481CE6F89B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D05D4C83-5CB6-4366-BC70-972E7EC93B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BDDD6-1065-4DA6-BBFB-D481CE6F89B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D4C83-5CB6-4366-BC70-972E7EC93B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BDDD6-1065-4DA6-BBFB-D481CE6F89B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05D4C83-5CB6-4366-BC70-972E7EC93B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BDDD6-1065-4DA6-BBFB-D481CE6F89B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D4C83-5CB6-4366-BC70-972E7EC93B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BDDD6-1065-4DA6-BBFB-D481CE6F89B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D4C83-5CB6-4366-BC70-972E7EC93B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BDDD6-1065-4DA6-BBFB-D481CE6F89B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D4C83-5CB6-4366-BC70-972E7EC93B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BDDD6-1065-4DA6-BBFB-D481CE6F89B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D4C83-5CB6-4366-BC70-972E7EC93B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BDDD6-1065-4DA6-BBFB-D481CE6F89B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D4C83-5CB6-4366-BC70-972E7EC93B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BDDD6-1065-4DA6-BBFB-D481CE6F89B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05D4C83-5CB6-4366-BC70-972E7EC93B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BDDD6-1065-4DA6-BBFB-D481CE6F89B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D4C83-5CB6-4366-BC70-972E7EC93B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BDDD6-1065-4DA6-BBFB-D481CE6F89B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D4C83-5CB6-4366-BC70-972E7EC93B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4CBDDD6-1065-4DA6-BBFB-D481CE6F89B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D05D4C83-5CB6-4366-BC70-972E7EC93B5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nd01.jxs.cz/738/359/f92b083428_45865217_o2.jpg" TargetMode="External"/><Relationship Id="rId2" Type="http://schemas.openxmlformats.org/officeDocument/2006/relationships/hyperlink" Target="http://nd01.jxs.cz/726/278/b8d9d065b4_13801637_o2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thumbs.dreamstime.com/thumb_580/1296847101UZD1cj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1285860"/>
            <a:ext cx="6096528" cy="1493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42910" y="3786190"/>
          <a:ext cx="7993062" cy="2392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9306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 Speciální základní škola, Chlumec nad Cidlinou,</a:t>
                      </a:r>
                    </a:p>
                    <a:p>
                      <a:r>
                        <a:rPr lang="cs-CZ" dirty="0" smtClean="0"/>
                        <a:t>Smetanova 123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Dagmar</a:t>
                      </a:r>
                      <a:r>
                        <a:rPr lang="cs-CZ" baseline="0" dirty="0" smtClean="0"/>
                        <a:t> Dvořáčková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VY_32_INOVACE_227_ROSTLINY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TEMA</a:t>
                      </a:r>
                      <a:r>
                        <a:rPr lang="cs-CZ" smtClean="0"/>
                        <a:t>: Člověk </a:t>
                      </a:r>
                      <a:r>
                        <a:rPr lang="cs-CZ" dirty="0" smtClean="0"/>
                        <a:t>a jeho svět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ČÍSLO </a:t>
                      </a:r>
                      <a:r>
                        <a:rPr lang="cs-CZ" smtClean="0"/>
                        <a:t>PROJEKTU</a:t>
                      </a:r>
                      <a:r>
                        <a:rPr lang="cs-CZ" smtClean="0"/>
                        <a:t>: CZ.1.07/1.4.00/21.2598</a:t>
                      </a:r>
                    </a:p>
                    <a:p>
                      <a:endParaRPr lang="cs-CZ" dirty="0"/>
                    </a:p>
                  </a:txBody>
                  <a:tcPr marL="91442" marR="91442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2D050"/>
                </a:solidFill>
              </a:rPr>
              <a:t>Rostliny</a:t>
            </a:r>
            <a:endParaRPr lang="cs-CZ" sz="3200" dirty="0">
              <a:solidFill>
                <a:srgbClr val="92D05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Člověk a jeho svět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Tento materiál je určen žákům 4. ročníku. Seznamuje žáky s dělením rostlin, základními obilovinami, luštěninami a s využitím rostlin.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24000" y="1397000"/>
          <a:ext cx="6096000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47868"/>
                <a:gridCol w="404813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Rostlina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Keř, Strom, Bylina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Buk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Bez černý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Kopretina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Sněženka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Kaštan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Líska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Javor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Tulipán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Rostliny - rozdělení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Co k sobě patří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Spoj čarou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Plod jabloně se nazývá</a:t>
            </a:r>
          </a:p>
          <a:p>
            <a:r>
              <a:rPr lang="cs-CZ" sz="2400" dirty="0" smtClean="0"/>
              <a:t>Plod hrušně se nazývá</a:t>
            </a:r>
          </a:p>
          <a:p>
            <a:r>
              <a:rPr lang="cs-CZ" sz="2400" dirty="0" smtClean="0"/>
              <a:t>Plod lísky se nazývá</a:t>
            </a:r>
          </a:p>
          <a:p>
            <a:r>
              <a:rPr lang="cs-CZ" sz="2400" dirty="0" smtClean="0"/>
              <a:t>Plod jahodníku se nazývá</a:t>
            </a:r>
          </a:p>
          <a:p>
            <a:r>
              <a:rPr lang="cs-CZ" sz="2400" dirty="0" smtClean="0"/>
              <a:t>Plod ostružiníku se nazývá</a:t>
            </a:r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rPr lang="cs-CZ" dirty="0" smtClean="0"/>
              <a:t>jahoda.</a:t>
            </a:r>
          </a:p>
          <a:p>
            <a:r>
              <a:rPr lang="cs-CZ" dirty="0" smtClean="0"/>
              <a:t>jablko.</a:t>
            </a:r>
          </a:p>
          <a:p>
            <a:r>
              <a:rPr lang="cs-CZ" dirty="0" smtClean="0"/>
              <a:t>ostružina.</a:t>
            </a:r>
          </a:p>
          <a:p>
            <a:r>
              <a:rPr lang="cs-CZ" dirty="0" smtClean="0"/>
              <a:t>hruška.</a:t>
            </a:r>
          </a:p>
          <a:p>
            <a:r>
              <a:rPr lang="cs-CZ" dirty="0" smtClean="0"/>
              <a:t>oříšek.</a:t>
            </a:r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Rostliny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Doplň slova ve větách:</a:t>
            </a:r>
          </a:p>
          <a:p>
            <a:pPr>
              <a:buNone/>
            </a:pPr>
            <a:r>
              <a:rPr lang="cs-CZ" dirty="0" smtClean="0"/>
              <a:t>………………….drží rostlinu v zemi.</a:t>
            </a:r>
          </a:p>
          <a:p>
            <a:pPr>
              <a:buNone/>
            </a:pPr>
            <a:r>
              <a:rPr lang="cs-CZ" dirty="0" smtClean="0"/>
              <a:t>………………..je pevná část rostliny nad zemí.</a:t>
            </a:r>
          </a:p>
          <a:p>
            <a:pPr>
              <a:buNone/>
            </a:pPr>
            <a:r>
              <a:rPr lang="cs-CZ" dirty="0" smtClean="0"/>
              <a:t>U stromů se tato část jmenuje……………………</a:t>
            </a:r>
          </a:p>
          <a:p>
            <a:pPr>
              <a:buNone/>
            </a:pPr>
            <a:r>
              <a:rPr lang="cs-CZ" dirty="0" smtClean="0"/>
              <a:t>Z…………………..se po opylení vyvinou…………………</a:t>
            </a:r>
          </a:p>
          <a:p>
            <a:pPr>
              <a:buNone/>
            </a:pPr>
            <a:r>
              <a:rPr lang="cs-CZ" dirty="0" smtClean="0"/>
              <a:t>V plodech jsou uložena…………………..</a:t>
            </a:r>
          </a:p>
          <a:p>
            <a:pPr>
              <a:buNone/>
            </a:pPr>
            <a:r>
              <a:rPr lang="cs-CZ" sz="2400" i="1" dirty="0" smtClean="0">
                <a:solidFill>
                  <a:srgbClr val="92D050"/>
                </a:solidFill>
              </a:rPr>
              <a:t>Nápověda: semena, plody,květů,kmen, stonek, kořeny</a:t>
            </a:r>
            <a:endParaRPr lang="cs-CZ" sz="2400" i="1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Rostliny - tělo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Popiš tělo rostliny</a:t>
            </a:r>
          </a:p>
          <a:p>
            <a:pPr algn="ctr">
              <a:buNone/>
            </a:pPr>
            <a:r>
              <a:rPr lang="cs-CZ" i="1" dirty="0" smtClean="0"/>
              <a:t>Nápověda: </a:t>
            </a:r>
          </a:p>
          <a:p>
            <a:pPr algn="ctr">
              <a:buNone/>
            </a:pPr>
            <a:r>
              <a:rPr lang="cs-CZ" i="1" dirty="0" smtClean="0">
                <a:solidFill>
                  <a:srgbClr val="00B050"/>
                </a:solidFill>
              </a:rPr>
              <a:t>květ</a:t>
            </a:r>
          </a:p>
          <a:p>
            <a:pPr algn="ctr">
              <a:buNone/>
            </a:pPr>
            <a:r>
              <a:rPr lang="cs-CZ" i="1" dirty="0" smtClean="0">
                <a:solidFill>
                  <a:srgbClr val="00B050"/>
                </a:solidFill>
              </a:rPr>
              <a:t>        stonek</a:t>
            </a:r>
          </a:p>
          <a:p>
            <a:pPr algn="ctr">
              <a:buNone/>
            </a:pPr>
            <a:r>
              <a:rPr lang="cs-CZ" i="1" dirty="0" smtClean="0">
                <a:solidFill>
                  <a:srgbClr val="00B050"/>
                </a:solidFill>
              </a:rPr>
              <a:t>         list</a:t>
            </a:r>
          </a:p>
          <a:p>
            <a:pPr algn="ctr">
              <a:buNone/>
            </a:pPr>
            <a:r>
              <a:rPr lang="cs-CZ" i="1" dirty="0" smtClean="0">
                <a:solidFill>
                  <a:srgbClr val="00B050"/>
                </a:solidFill>
              </a:rPr>
              <a:t>                   kořen</a:t>
            </a:r>
          </a:p>
          <a:p>
            <a:pPr algn="ctr">
              <a:buNone/>
            </a:pPr>
            <a:r>
              <a:rPr lang="cs-CZ" i="1" dirty="0" smtClean="0">
                <a:solidFill>
                  <a:srgbClr val="00B050"/>
                </a:solidFill>
              </a:rPr>
              <a:t>                       plod</a:t>
            </a:r>
            <a:endParaRPr lang="cs-CZ" i="1" dirty="0">
              <a:solidFill>
                <a:srgbClr val="00B050"/>
              </a:solidFill>
            </a:endParaRPr>
          </a:p>
        </p:txBody>
      </p:sp>
      <p:pic>
        <p:nvPicPr>
          <p:cNvPr id="7" name="Zástupný symbol pro obsah 6" descr="b8d9d065b4_13801637_o2.jpg"/>
          <p:cNvPicPr>
            <a:picLocks noGrp="1" noChangeAspect="1"/>
          </p:cNvPicPr>
          <p:nvPr>
            <p:ph sz="quarter" idx="2"/>
          </p:nvPr>
        </p:nvPicPr>
        <p:blipFill>
          <a:blip r:embed="rId2"/>
          <a:stretch>
            <a:fillRect/>
          </a:stretch>
        </p:blipFill>
        <p:spPr>
          <a:xfrm>
            <a:off x="5143504" y="1214422"/>
            <a:ext cx="2924188" cy="4143404"/>
          </a:xfrm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Rostliny – pro co je pěstujeme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Pamatuješ si, pro co pěstujeme?</a:t>
            </a:r>
          </a:p>
          <a:p>
            <a:pPr>
              <a:buNone/>
            </a:pPr>
            <a:r>
              <a:rPr lang="cs-CZ" i="1" dirty="0" smtClean="0">
                <a:solidFill>
                  <a:srgbClr val="92D050"/>
                </a:solidFill>
              </a:rPr>
              <a:t>Salát, mrkev, zelí, okurku, rajče, papriku, špenát,</a:t>
            </a:r>
          </a:p>
          <a:p>
            <a:pPr>
              <a:buNone/>
            </a:pPr>
            <a:r>
              <a:rPr lang="cs-CZ" i="1" dirty="0" smtClean="0">
                <a:solidFill>
                  <a:srgbClr val="92D050"/>
                </a:solidFill>
              </a:rPr>
              <a:t>kapustu, petržel</a:t>
            </a:r>
          </a:p>
          <a:p>
            <a:pPr>
              <a:buNone/>
            </a:pPr>
            <a:endParaRPr lang="cs-CZ" b="1" i="1" dirty="0" smtClean="0"/>
          </a:p>
          <a:p>
            <a:pPr>
              <a:buNone/>
            </a:pPr>
            <a:r>
              <a:rPr lang="cs-CZ" b="1" dirty="0" smtClean="0"/>
              <a:t>Pro listy:………………………………………………..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Pro kořen:……………………………………………...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Pro plody:………………………………………………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Rostliny - obiloviny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</a:rPr>
              <a:t>Urči, k čemu slouží</a:t>
            </a:r>
            <a:r>
              <a:rPr lang="cs-CZ" dirty="0" smtClean="0"/>
              <a:t>: </a:t>
            </a:r>
            <a:r>
              <a:rPr lang="cs-CZ" i="1" dirty="0" smtClean="0">
                <a:solidFill>
                  <a:srgbClr val="00B050"/>
                </a:solidFill>
              </a:rPr>
              <a:t>žito, pšenice, ječmen, oves, kukuřice</a:t>
            </a:r>
          </a:p>
          <a:p>
            <a:r>
              <a:rPr lang="cs-CZ" i="1" dirty="0" smtClean="0"/>
              <a:t>……………………</a:t>
            </a:r>
            <a:r>
              <a:rPr lang="cs-CZ" dirty="0" smtClean="0"/>
              <a:t>je surovinou k výrobě piva.</a:t>
            </a:r>
          </a:p>
          <a:p>
            <a:r>
              <a:rPr lang="cs-CZ" dirty="0" smtClean="0"/>
              <a:t>…………………..mouka se používá k pečení chleba.</a:t>
            </a:r>
          </a:p>
          <a:p>
            <a:r>
              <a:rPr lang="cs-CZ" dirty="0" smtClean="0"/>
              <a:t>………………….mají ho rádi koně a zhotovují se z něho také vločky.</a:t>
            </a:r>
          </a:p>
          <a:p>
            <a:r>
              <a:rPr lang="cs-CZ" dirty="0" smtClean="0"/>
              <a:t>………………mouka na pečení buchet a vaření knedlíků.</a:t>
            </a:r>
          </a:p>
          <a:p>
            <a:r>
              <a:rPr lang="cs-CZ" dirty="0" smtClean="0"/>
              <a:t>………………..krmivo pro zvířata.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Obiloviny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Pšenice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Oves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Ječmen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Kukuřice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Žito</a:t>
            </a:r>
          </a:p>
          <a:p>
            <a:endParaRPr lang="cs-CZ" dirty="0"/>
          </a:p>
        </p:txBody>
      </p:sp>
      <p:pic>
        <p:nvPicPr>
          <p:cNvPr id="5" name="Zástupný symbol pro obsah 4" descr="1296847101UZD1cj.jpg"/>
          <p:cNvPicPr>
            <a:picLocks noGrp="1" noChangeAspect="1"/>
          </p:cNvPicPr>
          <p:nvPr>
            <p:ph sz="quarter" idx="2"/>
          </p:nvPr>
        </p:nvPicPr>
        <p:blipFill>
          <a:blip r:embed="rId2"/>
          <a:stretch>
            <a:fillRect/>
          </a:stretch>
        </p:blipFill>
        <p:spPr>
          <a:xfrm>
            <a:off x="4714876" y="1214422"/>
            <a:ext cx="4000528" cy="4500594"/>
          </a:xfrm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Rostliny - luštěniny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Hrách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Cizrna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Fazole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Čočka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Soja</a:t>
            </a:r>
            <a:endParaRPr lang="cs-CZ" dirty="0"/>
          </a:p>
        </p:txBody>
      </p:sp>
      <p:pic>
        <p:nvPicPr>
          <p:cNvPr id="5" name="Zástupný symbol pro obsah 4" descr="f92b083428_45865217_o2.jpg"/>
          <p:cNvPicPr>
            <a:picLocks noGrp="1" noChangeAspect="1"/>
          </p:cNvPicPr>
          <p:nvPr>
            <p:ph sz="quarter" idx="2"/>
          </p:nvPr>
        </p:nvPicPr>
        <p:blipFill>
          <a:blip r:embed="rId2"/>
          <a:stretch>
            <a:fillRect/>
          </a:stretch>
        </p:blipFill>
        <p:spPr>
          <a:xfrm>
            <a:off x="4933950" y="1841874"/>
            <a:ext cx="3749675" cy="3783852"/>
          </a:xfr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http://nd01.jxs.cz/726/278/b8d9d065b4_13801637_o2.jpg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http://nd01.jxs.cz/738/359/f92b083428_45865217_o2.jpg</a:t>
            </a:r>
            <a:r>
              <a:rPr lang="cs-CZ" dirty="0" smtClean="0"/>
              <a:t> </a:t>
            </a:r>
          </a:p>
          <a:p>
            <a:r>
              <a:rPr lang="cs-CZ" dirty="0" smtClean="0">
                <a:hlinkClick r:id="rId4"/>
              </a:rPr>
              <a:t>http://thumbs.dreamstime.com/thumb_580/1296847101UZD1cj.jpg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93</TotalTime>
  <Words>303</Words>
  <Application>Microsoft Office PowerPoint</Application>
  <PresentationFormat>Předvádění na obrazovce (4:3)</PresentationFormat>
  <Paragraphs>91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Jmění</vt:lpstr>
      <vt:lpstr>Snímek 1</vt:lpstr>
      <vt:lpstr>Člověk a jeho svět</vt:lpstr>
      <vt:lpstr>Anotace</vt:lpstr>
      <vt:lpstr>Rostliny - rozdělení</vt:lpstr>
      <vt:lpstr>Rostliny</vt:lpstr>
      <vt:lpstr>Rostliny</vt:lpstr>
      <vt:lpstr>Rostliny - tělo</vt:lpstr>
      <vt:lpstr>Rostliny – pro co je pěstujeme </vt:lpstr>
      <vt:lpstr>Rostliny - obiloviny</vt:lpstr>
      <vt:lpstr>Obiloviny</vt:lpstr>
      <vt:lpstr>Rostliny - luštěniny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Člověk a jeho svět</dc:title>
  <dc:creator>Luk</dc:creator>
  <cp:lastModifiedBy>Luk</cp:lastModifiedBy>
  <cp:revision>15</cp:revision>
  <dcterms:created xsi:type="dcterms:W3CDTF">2011-11-02T20:26:01Z</dcterms:created>
  <dcterms:modified xsi:type="dcterms:W3CDTF">2012-01-09T16:45:02Z</dcterms:modified>
</cp:coreProperties>
</file>