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8A432-E63C-448E-96CE-8A1CD9C41299}" type="datetimeFigureOut">
              <a:rPr lang="cs-CZ" smtClean="0"/>
              <a:pPr/>
              <a:t>28.8.2012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1826712-B401-449C-9D3F-9FD5D50889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8A432-E63C-448E-96CE-8A1CD9C41299}" type="datetimeFigureOut">
              <a:rPr lang="cs-CZ" smtClean="0"/>
              <a:pPr/>
              <a:t>28.8.2012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1826712-B401-449C-9D3F-9FD5D50889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8A432-E63C-448E-96CE-8A1CD9C41299}" type="datetimeFigureOut">
              <a:rPr lang="cs-CZ" smtClean="0"/>
              <a:pPr/>
              <a:t>28.8.2012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26712-B401-449C-9D3F-9FD5D50889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8A432-E63C-448E-96CE-8A1CD9C41299}" type="datetimeFigureOut">
              <a:rPr lang="cs-CZ" smtClean="0"/>
              <a:pPr/>
              <a:t>28.8.2012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26712-B401-449C-9D3F-9FD5D50889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8A432-E63C-448E-96CE-8A1CD9C41299}" type="datetimeFigureOut">
              <a:rPr lang="cs-CZ" smtClean="0"/>
              <a:pPr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1826712-B401-449C-9D3F-9FD5D50889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8A432-E63C-448E-96CE-8A1CD9C41299}" type="datetimeFigureOut">
              <a:rPr lang="cs-CZ" smtClean="0"/>
              <a:pPr/>
              <a:t>28.8.2012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26712-B401-449C-9D3F-9FD5D50889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8A432-E63C-448E-96CE-8A1CD9C41299}" type="datetimeFigureOut">
              <a:rPr lang="cs-CZ" smtClean="0"/>
              <a:pPr/>
              <a:t>28.8.2012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26712-B401-449C-9D3F-9FD5D50889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8A432-E63C-448E-96CE-8A1CD9C41299}" type="datetimeFigureOut">
              <a:rPr lang="cs-CZ" smtClean="0"/>
              <a:pPr/>
              <a:t>28.8.2012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26712-B401-449C-9D3F-9FD5D50889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8A432-E63C-448E-96CE-8A1CD9C41299}" type="datetimeFigureOut">
              <a:rPr lang="cs-CZ" smtClean="0"/>
              <a:pPr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26712-B401-449C-9D3F-9FD5D50889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8A432-E63C-448E-96CE-8A1CD9C41299}" type="datetimeFigureOut">
              <a:rPr lang="cs-CZ" smtClean="0"/>
              <a:pPr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26712-B401-449C-9D3F-9FD5D50889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8A432-E63C-448E-96CE-8A1CD9C41299}" type="datetimeFigureOut">
              <a:rPr lang="cs-CZ" smtClean="0"/>
              <a:pPr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26712-B401-449C-9D3F-9FD5D508891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268A432-E63C-448E-96CE-8A1CD9C41299}" type="datetimeFigureOut">
              <a:rPr lang="cs-CZ" smtClean="0"/>
              <a:pPr/>
              <a:t>28.8.2012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1826712-B401-449C-9D3F-9FD5D508891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t3.gstatic.com/images?q=tbn:ANd9GcTluKVa9mvC8lo5-Bd68NMuGegURhESB24AxyHhtY8EbsCq0DCVmQ" TargetMode="External"/><Relationship Id="rId3" Type="http://schemas.openxmlformats.org/officeDocument/2006/relationships/hyperlink" Target="http://t3.gstatic.com/images?q=tbn:ANd9GcSfRxz36y6V0AqKI40Hhjxfk00rtEbIswMLXyBXHWcATLDK-dGt" TargetMode="External"/><Relationship Id="rId7" Type="http://schemas.openxmlformats.org/officeDocument/2006/relationships/hyperlink" Target="http://t3.gstatic.com/images?q=tbn:ANd9GcSDkS2yOjuBRX7MHORkFqh5mcOlLrH4IopAlEyTwvplMGKzNEAb" TargetMode="External"/><Relationship Id="rId2" Type="http://schemas.openxmlformats.org/officeDocument/2006/relationships/hyperlink" Target="http://t0.gstatic.com/images?q=tbn:ANd9GcQ4rCCZpKEi-UgcpPhC1Pdl2-qLBXGBa-RLbu-Ej6HUPpmN8nnd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t1.gstatic.com/images?q=tbn:ANd9GcTGzwGFMQPavXgpR6sM7UUUj6VzU5uGQIbiSX0GlBqv3rXN4yPhSw" TargetMode="External"/><Relationship Id="rId5" Type="http://schemas.openxmlformats.org/officeDocument/2006/relationships/hyperlink" Target="http://t1.gstatic.com/images?q=tbn:ANd9GcSUcAexdvs8T7Mi3j-CQvu-vpNzIAIm6QVKj3V9TMSfsOad5HvF" TargetMode="External"/><Relationship Id="rId4" Type="http://schemas.openxmlformats.org/officeDocument/2006/relationships/hyperlink" Target="http://t0.gstatic.com/images?q=tbn:ANd9GcSvo-LdEUoyvqQ369eLcNHDwYYPD0PZe_Gr_5_yzAs4jQphleZu" TargetMode="External"/><Relationship Id="rId9" Type="http://schemas.openxmlformats.org/officeDocument/2006/relationships/hyperlink" Target="http://t2.gstatic.com/images?q=tbn:ANd9GcQiLazP1Xh4W3xbKjZL8WXU8M8Tyyfxv2xMDg1DWghbei4omyt8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t2.gstatic.com/images?q=tbn:ANd9GcQML0JP9D3BaaTJzXe3VG4fzP7OiDL6iBOAhLZSIPW2VOjf3pRz" TargetMode="External"/><Relationship Id="rId3" Type="http://schemas.openxmlformats.org/officeDocument/2006/relationships/hyperlink" Target="http://t2.gstatic.com/images?q=tbn:ANd9GcSN99gBeoToPkz2LWx-CRXN0SoCtk7jwsit1aoWPYkGYRB1GYrj" TargetMode="External"/><Relationship Id="rId7" Type="http://schemas.openxmlformats.org/officeDocument/2006/relationships/hyperlink" Target="http://t3.gstatic.com/images?q=tbn:ANd9GcT8kSOPqhypkeEZ91geMileo35N_RWlMx9mfifhikxHjB4tyttrSQ" TargetMode="External"/><Relationship Id="rId2" Type="http://schemas.openxmlformats.org/officeDocument/2006/relationships/hyperlink" Target="http://t2.gstatic.com/images?q=tbn:ANd9GcQErdDRI9vGxN_U6Q57Hu-6i6yt0TDbUHZD-HS1NxhUxn9GR2ZO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t1.gstatic.com/images?q=tbn:ANd9GcTUHywfj_0NXYBEGqkpJw46q1l9PCBMJQ_a8dmP41xgq6MsFqPgIA" TargetMode="External"/><Relationship Id="rId5" Type="http://schemas.openxmlformats.org/officeDocument/2006/relationships/hyperlink" Target="http://t0.gstatic.com/images?q=tbn:ANd9GcTBBMrTjOaN3JXhDzIYzos-rUAKiGzTuPVuEkB7KfkopyXWGERQ" TargetMode="External"/><Relationship Id="rId4" Type="http://schemas.openxmlformats.org/officeDocument/2006/relationships/hyperlink" Target="http://t0.gstatic.com/images?q=tbn:ANd9GcRqB8f21EvJZ9MiI9wBvhZYW_dUI0k8Y3MvZ_c3G7YTolsXzgwBb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Picture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8572560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142844" y="3214685"/>
          <a:ext cx="8858312" cy="2500330"/>
        </p:xfrm>
        <a:graphic>
          <a:graphicData uri="http://schemas.openxmlformats.org/drawingml/2006/table">
            <a:tbl>
              <a:tblPr/>
              <a:tblGrid>
                <a:gridCol w="8858312"/>
              </a:tblGrid>
              <a:tr h="50006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+mj-lt"/>
                          <a:ea typeface="Times New Roman"/>
                        </a:rPr>
                        <a:t>NÁZEV ŠKOLY: Speciální základní škola, Chlumec nad Cidlinou , Smetanova 123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+mj-lt"/>
                          <a:ea typeface="Times New Roman"/>
                        </a:rPr>
                        <a:t>AUTOR: Mgr. Hana Dvořáčková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+mj-lt"/>
                          <a:ea typeface="Times New Roman"/>
                        </a:rPr>
                        <a:t>NÁZEV: </a:t>
                      </a:r>
                      <a:r>
                        <a:rPr lang="cs-CZ" sz="2000" dirty="0" smtClean="0">
                          <a:latin typeface="+mj-lt"/>
                          <a:ea typeface="Times New Roman"/>
                        </a:rPr>
                        <a:t>VY_32_INOVACE_252_PAMÁTNÉ</a:t>
                      </a:r>
                      <a:r>
                        <a:rPr lang="cs-CZ" sz="2000" baseline="0" dirty="0" smtClean="0">
                          <a:latin typeface="+mj-lt"/>
                          <a:ea typeface="Times New Roman"/>
                        </a:rPr>
                        <a:t> OBJEKTY</a:t>
                      </a:r>
                      <a:endParaRPr lang="cs-CZ" sz="2000" dirty="0"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+mj-lt"/>
                          <a:ea typeface="Times New Roman"/>
                        </a:rPr>
                        <a:t>TEMA</a:t>
                      </a:r>
                      <a:r>
                        <a:rPr lang="cs-CZ" sz="2000" dirty="0" smtClean="0">
                          <a:latin typeface="+mj-lt"/>
                          <a:ea typeface="Times New Roman"/>
                        </a:rPr>
                        <a:t>:</a:t>
                      </a:r>
                      <a:r>
                        <a:rPr lang="cs-CZ" sz="2000" baseline="0" dirty="0" smtClean="0">
                          <a:latin typeface="+mj-lt"/>
                          <a:ea typeface="Times New Roman"/>
                        </a:rPr>
                        <a:t> ČLOVĚK A JEHO SVĚT</a:t>
                      </a:r>
                      <a:endParaRPr lang="cs-CZ" sz="2000" dirty="0">
                        <a:latin typeface="+mj-lt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+mj-lt"/>
                          <a:ea typeface="Times New Roman"/>
                        </a:rPr>
                        <a:t>ČÍSLO PROJEKTU:  CZ.1.07/1.4.00/21.2598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4282" y="285728"/>
            <a:ext cx="8777318" cy="5643602"/>
          </a:xfrm>
        </p:spPr>
        <p:txBody>
          <a:bodyPr>
            <a:normAutofit/>
          </a:bodyPr>
          <a:lstStyle/>
          <a:p>
            <a:pPr algn="ctr"/>
            <a:r>
              <a:rPr lang="cs-CZ" sz="9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PAMÁTNÉ  OBJEKTY</a:t>
            </a:r>
            <a:endParaRPr lang="cs-CZ" sz="9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6143644"/>
            <a:ext cx="8686800" cy="500066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dirty="0" smtClean="0"/>
              <a:t>Seznámení s památnými objekty, části hradu, otázky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04800" y="214290"/>
            <a:ext cx="8686800" cy="857256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Památné  objekty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04800" y="1285860"/>
            <a:ext cx="8686800" cy="4794265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sz="4800" dirty="0" smtClean="0"/>
              <a:t>Postavili je naši předkové</a:t>
            </a:r>
          </a:p>
          <a:p>
            <a:pPr>
              <a:buFont typeface="Wingdings" pitchFamily="2" charset="2"/>
              <a:buChar char="v"/>
            </a:pPr>
            <a:r>
              <a:rPr lang="cs-CZ" sz="4800" dirty="0" smtClean="0"/>
              <a:t>Připomínají nám, jak žili lidé dříve</a:t>
            </a:r>
          </a:p>
          <a:p>
            <a:pPr>
              <a:buFont typeface="Wingdings" pitchFamily="2" charset="2"/>
              <a:buChar char="v"/>
            </a:pPr>
            <a:r>
              <a:rPr lang="cs-CZ" sz="4800" dirty="0" smtClean="0"/>
              <a:t>Některé se dochovaly do současné doby</a:t>
            </a:r>
          </a:p>
          <a:p>
            <a:pPr>
              <a:buNone/>
            </a:pPr>
            <a:endParaRPr lang="cs-CZ" dirty="0" smtClean="0"/>
          </a:p>
          <a:p>
            <a:pPr>
              <a:buFont typeface="Wingdings" pitchFamily="2" charset="2"/>
              <a:buChar char="v"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01752" y="214290"/>
            <a:ext cx="8686800" cy="1000132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Hrady, zámky, zříceniny hradu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pic>
        <p:nvPicPr>
          <p:cNvPr id="7172" name="Picture 4" descr="http://t0.gstatic.com/images?q=tbn:ANd9GcQ4rCCZpKEi-UgcpPhC1Pdl2-qLBXGBa-RLbu-Ej6HUPpmN8nn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1071546"/>
            <a:ext cx="3585367" cy="2685566"/>
          </a:xfrm>
          <a:prstGeom prst="rect">
            <a:avLst/>
          </a:prstGeom>
          <a:noFill/>
        </p:spPr>
      </p:pic>
      <p:pic>
        <p:nvPicPr>
          <p:cNvPr id="7174" name="Picture 6" descr="http://t3.gstatic.com/images?q=tbn:ANd9GcSfRxz36y6V0AqKI40Hhjxfk00rtEbIswMLXyBXHWcATLDK-dG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142984"/>
            <a:ext cx="3800248" cy="2528894"/>
          </a:xfrm>
          <a:prstGeom prst="rect">
            <a:avLst/>
          </a:prstGeom>
          <a:noFill/>
        </p:spPr>
      </p:pic>
      <p:pic>
        <p:nvPicPr>
          <p:cNvPr id="7176" name="Picture 8" descr="http://t0.gstatic.com/images?q=tbn:ANd9GcSvo-LdEUoyvqQ369eLcNHDwYYPD0PZe_Gr_5_yzAs4jQphleZu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57818" y="4429132"/>
            <a:ext cx="2390775" cy="1914525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14348" y="3714752"/>
            <a:ext cx="23574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Hrad Karlštejn</a:t>
            </a:r>
            <a:endParaRPr lang="cs-CZ" sz="24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57818" y="3786190"/>
            <a:ext cx="2571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Zámek Hluboká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57818" y="6396335"/>
            <a:ext cx="2286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Hrad Trosky</a:t>
            </a:r>
            <a:endParaRPr lang="cs-CZ" sz="2400" b="1" dirty="0"/>
          </a:p>
        </p:txBody>
      </p:sp>
      <p:pic>
        <p:nvPicPr>
          <p:cNvPr id="7178" name="Picture 10" descr="http://t3.gstatic.com/images?q=tbn:ANd9GcTluKVa9mvC8lo5-Bd68NMuGegURhESB24AxyHhtY8EbsCq0DCVmQ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285852" y="4143380"/>
            <a:ext cx="2723964" cy="2209803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714348" y="6396335"/>
            <a:ext cx="4214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Zámek Karlova Koruna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8" grpId="0"/>
      <p:bldP spid="9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2844" y="214290"/>
            <a:ext cx="8845708" cy="1084158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>
            <a:no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Starobylé domy, kostely, kapličky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pic>
        <p:nvPicPr>
          <p:cNvPr id="6146" name="Picture 2" descr="http://t1.gstatic.com/images?q=tbn:ANd9GcSUcAexdvs8T7Mi3j-CQvu-vpNzIAIm6QVKj3V9TMSfsOad5Hv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071678"/>
            <a:ext cx="2428892" cy="3649975"/>
          </a:xfrm>
          <a:prstGeom prst="rect">
            <a:avLst/>
          </a:prstGeom>
          <a:noFill/>
        </p:spPr>
      </p:pic>
      <p:pic>
        <p:nvPicPr>
          <p:cNvPr id="6148" name="Picture 4" descr="http://t1.gstatic.com/images?q=tbn:ANd9GcTGzwGFMQPavXgpR6sM7UUUj6VzU5uGQIbiSX0GlBqv3rXN4yPhS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26" y="2428868"/>
            <a:ext cx="2428892" cy="3242696"/>
          </a:xfrm>
          <a:prstGeom prst="rect">
            <a:avLst/>
          </a:prstGeom>
          <a:noFill/>
        </p:spPr>
      </p:pic>
      <p:pic>
        <p:nvPicPr>
          <p:cNvPr id="6150" name="Picture 6" descr="http://t3.gstatic.com/images?q=tbn:ANd9GcSDkS2yOjuBRX7MHORkFqh5mcOlLrH4IopAlEyTwvplMGKzNEAb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64" y="4232448"/>
            <a:ext cx="3290933" cy="246502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4214810" y="4214818"/>
            <a:ext cx="1000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Telč</a:t>
            </a:r>
            <a:endParaRPr lang="cs-CZ" sz="2400" b="1" dirty="0"/>
          </a:p>
        </p:txBody>
      </p:sp>
      <p:pic>
        <p:nvPicPr>
          <p:cNvPr id="6152" name="Picture 8" descr="http://t2.gstatic.com/images?q=tbn:ANd9GcQiLazP1Xh4W3xbKjZL8WXU8M8Tyyfxv2xMDg1DWghbei4omyt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28926" y="1357298"/>
            <a:ext cx="3344493" cy="2428892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000364" y="1428737"/>
            <a:ext cx="3143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České Budějovice</a:t>
            </a:r>
            <a:endParaRPr lang="cs-CZ" sz="2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1752" y="214290"/>
            <a:ext cx="8686800" cy="1084158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Sochy, kašny, mosty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pic>
        <p:nvPicPr>
          <p:cNvPr id="5122" name="Picture 2" descr="http://t2.gstatic.com/images?q=tbn:ANd9GcQErdDRI9vGxN_U6Q57Hu-6i6yt0TDbUHZD-HS1NxhUxn9GR2Z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142984"/>
            <a:ext cx="3496133" cy="2714644"/>
          </a:xfrm>
          <a:prstGeom prst="rect">
            <a:avLst/>
          </a:prstGeom>
          <a:noFill/>
        </p:spPr>
      </p:pic>
      <p:pic>
        <p:nvPicPr>
          <p:cNvPr id="5124" name="Picture 4" descr="http://t2.gstatic.com/images?q=tbn:ANd9GcSN99gBeoToPkz2LWx-CRXN0SoCtk7jwsit1aoWPYkGYRB1GYrj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214422"/>
            <a:ext cx="3908381" cy="2600851"/>
          </a:xfrm>
          <a:prstGeom prst="rect">
            <a:avLst/>
          </a:prstGeom>
          <a:noFill/>
        </p:spPr>
      </p:pic>
      <p:pic>
        <p:nvPicPr>
          <p:cNvPr id="5126" name="Picture 6" descr="http://t0.gstatic.com/images?q=tbn:ANd9GcRqB8f21EvJZ9MiI9wBvhZYW_dUI0k8Y3MvZ_c3G7YTolsXzgwBb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28860" y="3929066"/>
            <a:ext cx="4079093" cy="2719397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2857488" y="4000504"/>
            <a:ext cx="2500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Karlův most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1752" y="214290"/>
            <a:ext cx="8686800" cy="1084158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Divadla, muzea, radnice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pic>
        <p:nvPicPr>
          <p:cNvPr id="4098" name="Picture 2" descr="http://t0.gstatic.com/images?q=tbn:ANd9GcTBBMrTjOaN3JXhDzIYzos-rUAKiGzTuPVuEkB7KfkopyXWGER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390017"/>
            <a:ext cx="3786214" cy="2519555"/>
          </a:xfrm>
          <a:prstGeom prst="rect">
            <a:avLst/>
          </a:prstGeom>
          <a:noFill/>
        </p:spPr>
      </p:pic>
      <p:pic>
        <p:nvPicPr>
          <p:cNvPr id="4100" name="Picture 4" descr="http://t1.gstatic.com/images?q=tbn:ANd9GcTUHywfj_0NXYBEGqkpJw46q1l9PCBMJQ_a8dmP41xgq6MsFqPg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1347355"/>
            <a:ext cx="3429024" cy="2581699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571472" y="3929066"/>
            <a:ext cx="3143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Národní divadlo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29190" y="3929066"/>
            <a:ext cx="3357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Národní muzeum</a:t>
            </a:r>
            <a:endParaRPr lang="cs-CZ" sz="2400" b="1" dirty="0"/>
          </a:p>
        </p:txBody>
      </p:sp>
      <p:pic>
        <p:nvPicPr>
          <p:cNvPr id="4102" name="Picture 6" descr="http://t3.gstatic.com/images?q=tbn:ANd9GcT8kSOPqhypkeEZ91geMileo35N_RWlMx9mfifhikxHjB4tyttrSQ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0298" y="4367059"/>
            <a:ext cx="3071834" cy="2312772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5572132" y="5643578"/>
            <a:ext cx="21431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Radnice v Olomouci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6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1752" y="142852"/>
            <a:ext cx="8686800" cy="1000132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pPr algn="ctr"/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hrad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pic>
        <p:nvPicPr>
          <p:cNvPr id="3074" name="Picture 2" descr="http://t2.gstatic.com/images?q=tbn:ANd9GcQML0JP9D3BaaTJzXe3VG4fzP7OiDL6iBOAhLZSIPW2VOjf3pR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000108"/>
            <a:ext cx="8509060" cy="5470110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3571868" y="5214950"/>
            <a:ext cx="2000264" cy="40011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Vodní příkop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71472" y="3143248"/>
            <a:ext cx="11430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Padací most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28860" y="1928802"/>
            <a:ext cx="1143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Nádvoří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072066" y="1214422"/>
            <a:ext cx="714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Věž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357686" y="3786190"/>
            <a:ext cx="1143008" cy="40011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Hradby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215206" y="1357298"/>
            <a:ext cx="10715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Palác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0" name="Šipka doprava 9"/>
          <p:cNvSpPr/>
          <p:nvPr/>
        </p:nvSpPr>
        <p:spPr>
          <a:xfrm rot="2905609">
            <a:off x="1393164" y="3798095"/>
            <a:ext cx="857256" cy="13675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prava 10"/>
          <p:cNvSpPr/>
          <p:nvPr/>
        </p:nvSpPr>
        <p:spPr>
          <a:xfrm rot="380409">
            <a:off x="3001881" y="2417690"/>
            <a:ext cx="1796922" cy="1266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doprava 11"/>
          <p:cNvSpPr/>
          <p:nvPr/>
        </p:nvSpPr>
        <p:spPr>
          <a:xfrm rot="9042267">
            <a:off x="4066762" y="1533075"/>
            <a:ext cx="1009862" cy="10262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Šipka doprava 12"/>
          <p:cNvSpPr/>
          <p:nvPr/>
        </p:nvSpPr>
        <p:spPr>
          <a:xfrm rot="9688254">
            <a:off x="6275736" y="1881981"/>
            <a:ext cx="1071570" cy="1069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 rot="10215223" flipV="1">
            <a:off x="3291532" y="4051849"/>
            <a:ext cx="1083638" cy="1537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prava 14"/>
          <p:cNvSpPr/>
          <p:nvPr/>
        </p:nvSpPr>
        <p:spPr>
          <a:xfrm rot="11799808">
            <a:off x="2214546" y="5072074"/>
            <a:ext cx="1214446" cy="1428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6" grpId="0"/>
      <p:bldP spid="7" grpId="0"/>
      <p:bldP spid="8" grpId="0" animBg="1"/>
      <p:bldP spid="9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214290"/>
            <a:ext cx="8686800" cy="928694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Odpověz  na  otázky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285860"/>
            <a:ext cx="8686800" cy="5286412"/>
          </a:xfrm>
        </p:spPr>
        <p:txBody>
          <a:bodyPr>
            <a:normAutofit fontScale="25000" lnSpcReduction="20000"/>
          </a:bodyPr>
          <a:lstStyle/>
          <a:p>
            <a:pPr marL="514350" indent="-514350">
              <a:buFont typeface="Wingdings" pitchFamily="2" charset="2"/>
              <a:buChar char="Ø"/>
            </a:pPr>
            <a:r>
              <a:rPr lang="cs-CZ" sz="12800" dirty="0" smtClean="0"/>
              <a:t>Nachází se v blízkosti vaší školy nějaký hrad nebo </a:t>
            </a:r>
            <a:r>
              <a:rPr lang="cs-CZ" sz="12800" dirty="0" smtClean="0"/>
              <a:t>zámek?</a:t>
            </a:r>
            <a:endParaRPr lang="cs-CZ" sz="12800" dirty="0" smtClean="0"/>
          </a:p>
          <a:p>
            <a:pPr marL="514350" indent="-514350">
              <a:buFont typeface="Wingdings" pitchFamily="2" charset="2"/>
              <a:buChar char="Ø"/>
            </a:pPr>
            <a:r>
              <a:rPr lang="cs-CZ" sz="12800" dirty="0" smtClean="0"/>
              <a:t>Znáš jeho </a:t>
            </a:r>
            <a:r>
              <a:rPr lang="cs-CZ" sz="12800" dirty="0" smtClean="0"/>
              <a:t>jméno?</a:t>
            </a:r>
            <a:endParaRPr lang="cs-CZ" sz="12800" dirty="0" smtClean="0"/>
          </a:p>
          <a:p>
            <a:pPr marL="514350" indent="-514350">
              <a:buFont typeface="Wingdings" pitchFamily="2" charset="2"/>
              <a:buChar char="Ø"/>
            </a:pPr>
            <a:r>
              <a:rPr lang="cs-CZ" sz="12800" dirty="0" smtClean="0"/>
              <a:t>Které památné objekty máte ve vaší </a:t>
            </a:r>
            <a:r>
              <a:rPr lang="cs-CZ" sz="12800" dirty="0" smtClean="0"/>
              <a:t>obci?</a:t>
            </a:r>
            <a:endParaRPr lang="cs-CZ" sz="12800" dirty="0" smtClean="0"/>
          </a:p>
          <a:p>
            <a:pPr marL="514350" indent="-514350">
              <a:buFont typeface="Wingdings" pitchFamily="2" charset="2"/>
              <a:buChar char="Ø"/>
            </a:pPr>
            <a:r>
              <a:rPr lang="cs-CZ" sz="12800" dirty="0" smtClean="0"/>
              <a:t>Urči, co je památka.</a:t>
            </a:r>
          </a:p>
          <a:p>
            <a:pPr marL="514350" indent="-514350">
              <a:buNone/>
            </a:pPr>
            <a:r>
              <a:rPr lang="cs-CZ" sz="12800" dirty="0" smtClean="0"/>
              <a:t>			kostel – panelový dům</a:t>
            </a:r>
          </a:p>
          <a:p>
            <a:pPr marL="514350" indent="-514350">
              <a:buNone/>
            </a:pPr>
            <a:r>
              <a:rPr lang="cs-CZ" sz="12800" dirty="0" smtClean="0"/>
              <a:t>			televizní vysílač – kašna</a:t>
            </a:r>
          </a:p>
          <a:p>
            <a:pPr marL="514350" indent="-514350">
              <a:buNone/>
            </a:pPr>
            <a:endParaRPr lang="cs-CZ" sz="12800" dirty="0" smtClean="0"/>
          </a:p>
          <a:p>
            <a:pPr marL="514350" indent="-514350">
              <a:buFont typeface="Wingdings" pitchFamily="2" charset="2"/>
              <a:buChar char="Ø"/>
            </a:pPr>
            <a:r>
              <a:rPr lang="cs-CZ" sz="12800" dirty="0" smtClean="0"/>
              <a:t>Co není součástí </a:t>
            </a:r>
            <a:r>
              <a:rPr lang="cs-CZ" sz="12800" dirty="0" smtClean="0"/>
              <a:t>hradu?</a:t>
            </a:r>
            <a:endParaRPr lang="cs-CZ" sz="12800" dirty="0" smtClean="0"/>
          </a:p>
          <a:p>
            <a:pPr marL="514350" indent="-514350">
              <a:buNone/>
            </a:pPr>
            <a:r>
              <a:rPr lang="cs-CZ" sz="12800" dirty="0" smtClean="0"/>
              <a:t>		Hradby, věž, padací most, náměstí, vodní 	příkop, </a:t>
            </a:r>
            <a:r>
              <a:rPr lang="cs-CZ" sz="12800" dirty="0" smtClean="0"/>
              <a:t>nádvoří.</a:t>
            </a:r>
            <a:endParaRPr lang="cs-CZ" sz="12800" dirty="0" smtClean="0"/>
          </a:p>
          <a:p>
            <a:pPr marL="514350" indent="-514350">
              <a:buNone/>
            </a:pPr>
            <a:r>
              <a:rPr lang="cs-CZ" sz="7200" dirty="0" smtClean="0"/>
              <a:t>	</a:t>
            </a:r>
          </a:p>
          <a:p>
            <a:pPr marL="514350" indent="-514350">
              <a:buNone/>
            </a:pPr>
            <a:r>
              <a:rPr lang="cs-CZ" dirty="0" smtClean="0"/>
              <a:t>			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Font typeface="+mj-lt"/>
              <a:buAutoNum type="arabicParenR"/>
            </a:pPr>
            <a:endParaRPr lang="cs-CZ" dirty="0" smtClean="0"/>
          </a:p>
          <a:p>
            <a:pPr marL="514350" indent="-514350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214290"/>
            <a:ext cx="8686800" cy="928694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Použité zdroje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4282" y="1285860"/>
            <a:ext cx="8777318" cy="535785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000" dirty="0" smtClean="0">
                <a:hlinkClick r:id="rId2"/>
              </a:rPr>
              <a:t>http://t0.gstatic.com/</a:t>
            </a:r>
            <a:r>
              <a:rPr lang="cs-CZ" sz="2000" dirty="0" err="1" smtClean="0">
                <a:hlinkClick r:id="rId2"/>
              </a:rPr>
              <a:t>images</a:t>
            </a:r>
            <a:r>
              <a:rPr lang="cs-CZ" sz="2000" dirty="0" smtClean="0">
                <a:hlinkClick r:id="rId2"/>
              </a:rPr>
              <a:t>?q=</a:t>
            </a:r>
            <a:r>
              <a:rPr lang="cs-CZ" sz="2000" dirty="0" err="1" smtClean="0">
                <a:hlinkClick r:id="rId2"/>
              </a:rPr>
              <a:t>tbn</a:t>
            </a:r>
            <a:r>
              <a:rPr lang="cs-CZ" sz="2000" dirty="0" smtClean="0">
                <a:hlinkClick r:id="rId2"/>
              </a:rPr>
              <a:t>:ANd9GcQ4rCCZpKEi-UgcpPhC1Pdl2-</a:t>
            </a:r>
            <a:r>
              <a:rPr lang="cs-CZ" sz="2000" dirty="0" err="1" smtClean="0">
                <a:hlinkClick r:id="rId2"/>
              </a:rPr>
              <a:t>qLBXGBa</a:t>
            </a:r>
            <a:r>
              <a:rPr lang="cs-CZ" sz="2000" dirty="0" smtClean="0">
                <a:hlinkClick r:id="rId2"/>
              </a:rPr>
              <a:t>-</a:t>
            </a:r>
            <a:r>
              <a:rPr lang="cs-CZ" sz="2000" dirty="0" err="1" smtClean="0">
                <a:hlinkClick r:id="rId2"/>
              </a:rPr>
              <a:t>RLbu</a:t>
            </a:r>
            <a:r>
              <a:rPr lang="cs-CZ" sz="2000" dirty="0" smtClean="0">
                <a:hlinkClick r:id="rId2"/>
              </a:rPr>
              <a:t>-Ej6HUPpmN8nnd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>
                <a:hlinkClick r:id="rId3"/>
              </a:rPr>
              <a:t>http://t3.gstatic.com/</a:t>
            </a:r>
            <a:r>
              <a:rPr lang="cs-CZ" sz="2000" dirty="0" err="1" smtClean="0">
                <a:hlinkClick r:id="rId3"/>
              </a:rPr>
              <a:t>images</a:t>
            </a:r>
            <a:r>
              <a:rPr lang="cs-CZ" sz="2000" dirty="0" smtClean="0">
                <a:hlinkClick r:id="rId3"/>
              </a:rPr>
              <a:t>?q=</a:t>
            </a:r>
            <a:r>
              <a:rPr lang="cs-CZ" sz="2000" dirty="0" err="1" smtClean="0">
                <a:hlinkClick r:id="rId3"/>
              </a:rPr>
              <a:t>tbn</a:t>
            </a:r>
            <a:r>
              <a:rPr lang="cs-CZ" sz="2000" dirty="0" smtClean="0">
                <a:hlinkClick r:id="rId3"/>
              </a:rPr>
              <a:t>:ANd9GcSfRxz36y6V0AqKI40Hhjxfk00rtEbIswMLXyBXHWcATLDK-</a:t>
            </a:r>
            <a:r>
              <a:rPr lang="cs-CZ" sz="2000" dirty="0" err="1" smtClean="0">
                <a:hlinkClick r:id="rId3"/>
              </a:rPr>
              <a:t>dGt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>
                <a:hlinkClick r:id="rId4"/>
              </a:rPr>
              <a:t>http://t0.gstatic.com/</a:t>
            </a:r>
            <a:r>
              <a:rPr lang="cs-CZ" sz="2000" dirty="0" err="1" smtClean="0">
                <a:hlinkClick r:id="rId4"/>
              </a:rPr>
              <a:t>images</a:t>
            </a:r>
            <a:r>
              <a:rPr lang="cs-CZ" sz="2000" dirty="0" smtClean="0">
                <a:hlinkClick r:id="rId4"/>
              </a:rPr>
              <a:t>?q=</a:t>
            </a:r>
            <a:r>
              <a:rPr lang="cs-CZ" sz="2000" dirty="0" err="1" smtClean="0">
                <a:hlinkClick r:id="rId4"/>
              </a:rPr>
              <a:t>tbn</a:t>
            </a:r>
            <a:r>
              <a:rPr lang="cs-CZ" sz="2000" dirty="0" smtClean="0">
                <a:hlinkClick r:id="rId4"/>
              </a:rPr>
              <a:t>:ANd9GcSvo-LdEUoyvqQ369eLcNHDwYYPD0PZe_</a:t>
            </a:r>
            <a:r>
              <a:rPr lang="cs-CZ" sz="2000" dirty="0" err="1" smtClean="0">
                <a:hlinkClick r:id="rId4"/>
              </a:rPr>
              <a:t>Gr</a:t>
            </a:r>
            <a:r>
              <a:rPr lang="cs-CZ" sz="2000" dirty="0" smtClean="0">
                <a:hlinkClick r:id="rId4"/>
              </a:rPr>
              <a:t>_5_yzAs4jQphleZu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>
                <a:hlinkClick r:id="rId5"/>
              </a:rPr>
              <a:t>http://t1.gstatic.com/</a:t>
            </a:r>
            <a:r>
              <a:rPr lang="cs-CZ" sz="2000" dirty="0" err="1" smtClean="0">
                <a:hlinkClick r:id="rId5"/>
              </a:rPr>
              <a:t>images</a:t>
            </a:r>
            <a:r>
              <a:rPr lang="cs-CZ" sz="2000" dirty="0" smtClean="0">
                <a:hlinkClick r:id="rId5"/>
              </a:rPr>
              <a:t>?q=</a:t>
            </a:r>
            <a:r>
              <a:rPr lang="cs-CZ" sz="2000" dirty="0" err="1" smtClean="0">
                <a:hlinkClick r:id="rId5"/>
              </a:rPr>
              <a:t>tbn</a:t>
            </a:r>
            <a:r>
              <a:rPr lang="cs-CZ" sz="2000" dirty="0" smtClean="0">
                <a:hlinkClick r:id="rId5"/>
              </a:rPr>
              <a:t>:ANd9GcSUcAexdvs8T7Mi3j-</a:t>
            </a:r>
            <a:r>
              <a:rPr lang="cs-CZ" sz="2000" dirty="0" err="1" smtClean="0">
                <a:hlinkClick r:id="rId5"/>
              </a:rPr>
              <a:t>CQvu</a:t>
            </a:r>
            <a:r>
              <a:rPr lang="cs-CZ" sz="2000" dirty="0" smtClean="0">
                <a:hlinkClick r:id="rId5"/>
              </a:rPr>
              <a:t>-vpNzIAIm6QVKj3V9TMSfsOad5HvF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>
                <a:hlinkClick r:id="rId6"/>
              </a:rPr>
              <a:t>http://t1.gstatic.com/</a:t>
            </a:r>
            <a:r>
              <a:rPr lang="cs-CZ" sz="2000" dirty="0" err="1" smtClean="0">
                <a:hlinkClick r:id="rId6"/>
              </a:rPr>
              <a:t>images</a:t>
            </a:r>
            <a:r>
              <a:rPr lang="cs-CZ" sz="2000" dirty="0" smtClean="0">
                <a:hlinkClick r:id="rId6"/>
              </a:rPr>
              <a:t>?q=</a:t>
            </a:r>
            <a:r>
              <a:rPr lang="cs-CZ" sz="2000" dirty="0" err="1" smtClean="0">
                <a:hlinkClick r:id="rId6"/>
              </a:rPr>
              <a:t>tbn</a:t>
            </a:r>
            <a:r>
              <a:rPr lang="cs-CZ" sz="2000" dirty="0" smtClean="0">
                <a:hlinkClick r:id="rId6"/>
              </a:rPr>
              <a:t>:ANd9GcTGzwGFMQPavXgpR6sM7UUUj6VzU5uGQIbiSX0GlBqv3rXN4yPhSw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>
                <a:hlinkClick r:id="rId7"/>
              </a:rPr>
              <a:t>http://t3.gstatic.com/</a:t>
            </a:r>
            <a:r>
              <a:rPr lang="cs-CZ" sz="2000" dirty="0" err="1" smtClean="0">
                <a:hlinkClick r:id="rId7"/>
              </a:rPr>
              <a:t>images</a:t>
            </a:r>
            <a:r>
              <a:rPr lang="cs-CZ" sz="2000" dirty="0" smtClean="0">
                <a:hlinkClick r:id="rId7"/>
              </a:rPr>
              <a:t>?q=</a:t>
            </a:r>
            <a:r>
              <a:rPr lang="cs-CZ" sz="2000" dirty="0" err="1" smtClean="0">
                <a:hlinkClick r:id="rId7"/>
              </a:rPr>
              <a:t>tbn</a:t>
            </a:r>
            <a:r>
              <a:rPr lang="cs-CZ" sz="2000" dirty="0" smtClean="0">
                <a:hlinkClick r:id="rId7"/>
              </a:rPr>
              <a:t>:ANd9GcSDkS2yOjuBRX7MHORkFqh5mcOlLrH4IopAlEyTwvplMGKzNEAb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>
                <a:hlinkClick r:id="rId8"/>
              </a:rPr>
              <a:t>http://t3.gstatic.com/</a:t>
            </a:r>
            <a:r>
              <a:rPr lang="cs-CZ" sz="2000" dirty="0" err="1" smtClean="0">
                <a:hlinkClick r:id="rId8"/>
              </a:rPr>
              <a:t>images</a:t>
            </a:r>
            <a:r>
              <a:rPr lang="cs-CZ" sz="2000" dirty="0" smtClean="0">
                <a:hlinkClick r:id="rId8"/>
              </a:rPr>
              <a:t>?q=</a:t>
            </a:r>
            <a:r>
              <a:rPr lang="cs-CZ" sz="2000" dirty="0" err="1" smtClean="0">
                <a:hlinkClick r:id="rId8"/>
              </a:rPr>
              <a:t>tbn</a:t>
            </a:r>
            <a:r>
              <a:rPr lang="cs-CZ" sz="2000" dirty="0" smtClean="0">
                <a:hlinkClick r:id="rId8"/>
              </a:rPr>
              <a:t>:ANd9GcTluKVa9mvC8lo5-Bd68NMuGegURhESB24AxyHhtY8EbsCq0DCVmQ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>
                <a:hlinkClick r:id="rId9"/>
              </a:rPr>
              <a:t>http://t2.gstatic.com/</a:t>
            </a:r>
            <a:r>
              <a:rPr lang="cs-CZ" sz="2000" dirty="0" err="1" smtClean="0">
                <a:hlinkClick r:id="rId9"/>
              </a:rPr>
              <a:t>images</a:t>
            </a:r>
            <a:r>
              <a:rPr lang="cs-CZ" sz="2000" dirty="0" smtClean="0">
                <a:hlinkClick r:id="rId9"/>
              </a:rPr>
              <a:t>?q=</a:t>
            </a:r>
            <a:r>
              <a:rPr lang="cs-CZ" sz="2000" dirty="0" err="1" smtClean="0">
                <a:hlinkClick r:id="rId9"/>
              </a:rPr>
              <a:t>tbn</a:t>
            </a:r>
            <a:r>
              <a:rPr lang="cs-CZ" sz="2000" dirty="0" smtClean="0">
                <a:hlinkClick r:id="rId9"/>
              </a:rPr>
              <a:t>:ANd9GcQiLazP1Xh4W3xbKjZL8WXU8M8Tyyfxv2xMDg1DWghbei4omyt8</a:t>
            </a:r>
            <a:endParaRPr lang="cs-CZ" sz="2000" dirty="0" smtClean="0"/>
          </a:p>
          <a:p>
            <a:pPr>
              <a:buNone/>
            </a:pP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04800" y="1071546"/>
            <a:ext cx="8686800" cy="535785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>
                <a:hlinkClick r:id="rId2"/>
              </a:rPr>
              <a:t>http://t2.gstatic.com/</a:t>
            </a:r>
            <a:r>
              <a:rPr lang="cs-CZ" sz="2000" dirty="0" err="1" smtClean="0">
                <a:hlinkClick r:id="rId2"/>
              </a:rPr>
              <a:t>images</a:t>
            </a:r>
            <a:r>
              <a:rPr lang="cs-CZ" sz="2000" dirty="0" smtClean="0">
                <a:hlinkClick r:id="rId2"/>
              </a:rPr>
              <a:t>?q=</a:t>
            </a:r>
            <a:r>
              <a:rPr lang="cs-CZ" sz="2000" dirty="0" err="1" smtClean="0">
                <a:hlinkClick r:id="rId2"/>
              </a:rPr>
              <a:t>tbn</a:t>
            </a:r>
            <a:r>
              <a:rPr lang="cs-CZ" sz="2000" dirty="0" smtClean="0">
                <a:hlinkClick r:id="rId2"/>
              </a:rPr>
              <a:t>:ANd9GcQErdDRI9vGxN_U6Q57Hu-6i6yt0TDbUHZD-HS1NxhUxn9GR2ZO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>
                <a:hlinkClick r:id="rId3"/>
              </a:rPr>
              <a:t>http://t2.gstatic.com/</a:t>
            </a:r>
            <a:r>
              <a:rPr lang="cs-CZ" sz="2000" dirty="0" err="1" smtClean="0">
                <a:hlinkClick r:id="rId3"/>
              </a:rPr>
              <a:t>images</a:t>
            </a:r>
            <a:r>
              <a:rPr lang="cs-CZ" sz="2000" dirty="0" smtClean="0">
                <a:hlinkClick r:id="rId3"/>
              </a:rPr>
              <a:t>?q=</a:t>
            </a:r>
            <a:r>
              <a:rPr lang="cs-CZ" sz="2000" dirty="0" err="1" smtClean="0">
                <a:hlinkClick r:id="rId3"/>
              </a:rPr>
              <a:t>tbn</a:t>
            </a:r>
            <a:r>
              <a:rPr lang="cs-CZ" sz="2000" dirty="0" smtClean="0">
                <a:hlinkClick r:id="rId3"/>
              </a:rPr>
              <a:t>:ANd9GcSN99gBeoToPkz2LWx-CRXN0SoCtk7jwsit1aoWPYkGYRB1GYrj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>
                <a:hlinkClick r:id="rId4"/>
              </a:rPr>
              <a:t>http://t0.gstatic.com/</a:t>
            </a:r>
            <a:r>
              <a:rPr lang="cs-CZ" sz="2000" dirty="0" err="1" smtClean="0">
                <a:hlinkClick r:id="rId4"/>
              </a:rPr>
              <a:t>images</a:t>
            </a:r>
            <a:r>
              <a:rPr lang="cs-CZ" sz="2000" dirty="0" smtClean="0">
                <a:hlinkClick r:id="rId4"/>
              </a:rPr>
              <a:t>?q=</a:t>
            </a:r>
            <a:r>
              <a:rPr lang="cs-CZ" sz="2000" dirty="0" err="1" smtClean="0">
                <a:hlinkClick r:id="rId4"/>
              </a:rPr>
              <a:t>tbn</a:t>
            </a:r>
            <a:r>
              <a:rPr lang="cs-CZ" sz="2000" dirty="0" smtClean="0">
                <a:hlinkClick r:id="rId4"/>
              </a:rPr>
              <a:t>:ANd9GcRqB8f21EvJZ9MiI9wBvhZYW_dUI0k8Y3MvZ_c3G7YTolsXzgwBbw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>
                <a:hlinkClick r:id="rId5"/>
              </a:rPr>
              <a:t>http://t0.gstatic.com/</a:t>
            </a:r>
            <a:r>
              <a:rPr lang="cs-CZ" sz="2000" dirty="0" err="1" smtClean="0">
                <a:hlinkClick r:id="rId5"/>
              </a:rPr>
              <a:t>images</a:t>
            </a:r>
            <a:r>
              <a:rPr lang="cs-CZ" sz="2000" dirty="0" smtClean="0">
                <a:hlinkClick r:id="rId5"/>
              </a:rPr>
              <a:t>?q=</a:t>
            </a:r>
            <a:r>
              <a:rPr lang="cs-CZ" sz="2000" dirty="0" err="1" smtClean="0">
                <a:hlinkClick r:id="rId5"/>
              </a:rPr>
              <a:t>tbn</a:t>
            </a:r>
            <a:r>
              <a:rPr lang="cs-CZ" sz="2000" dirty="0" smtClean="0">
                <a:hlinkClick r:id="rId5"/>
              </a:rPr>
              <a:t>:ANd9GcTBBMrTjOaN3JXhDzIYzos-rUAKiGzTuPVuEkB7KfkopyXWGERQ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>
                <a:hlinkClick r:id="rId6"/>
              </a:rPr>
              <a:t>http://t1.gstatic.com/</a:t>
            </a:r>
            <a:r>
              <a:rPr lang="cs-CZ" sz="2000" dirty="0" err="1" smtClean="0">
                <a:hlinkClick r:id="rId6"/>
              </a:rPr>
              <a:t>images</a:t>
            </a:r>
            <a:r>
              <a:rPr lang="cs-CZ" sz="2000" dirty="0" smtClean="0">
                <a:hlinkClick r:id="rId6"/>
              </a:rPr>
              <a:t>?q=</a:t>
            </a:r>
            <a:r>
              <a:rPr lang="cs-CZ" sz="2000" dirty="0" err="1" smtClean="0">
                <a:hlinkClick r:id="rId6"/>
              </a:rPr>
              <a:t>tbn</a:t>
            </a:r>
            <a:r>
              <a:rPr lang="cs-CZ" sz="2000" dirty="0" smtClean="0">
                <a:hlinkClick r:id="rId6"/>
              </a:rPr>
              <a:t>:ANd9GcTUHywfj_0NXYBEGqkpJw46q1l9PCBMJQ_a8dmP41xgq6MsFqPgIA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>
                <a:hlinkClick r:id="rId7"/>
              </a:rPr>
              <a:t>http://t3.gstatic.com/</a:t>
            </a:r>
            <a:r>
              <a:rPr lang="cs-CZ" sz="2000" dirty="0" err="1" smtClean="0">
                <a:hlinkClick r:id="rId7"/>
              </a:rPr>
              <a:t>images</a:t>
            </a:r>
            <a:r>
              <a:rPr lang="cs-CZ" sz="2000" dirty="0" smtClean="0">
                <a:hlinkClick r:id="rId7"/>
              </a:rPr>
              <a:t>?q=</a:t>
            </a:r>
            <a:r>
              <a:rPr lang="cs-CZ" sz="2000" dirty="0" err="1" smtClean="0">
                <a:hlinkClick r:id="rId7"/>
              </a:rPr>
              <a:t>tbn</a:t>
            </a:r>
            <a:r>
              <a:rPr lang="cs-CZ" sz="2000" dirty="0" smtClean="0">
                <a:hlinkClick r:id="rId7"/>
              </a:rPr>
              <a:t>:ANd9GcT8kSOPqhypkeEZ91geMileo35N_RWlMx9mfifhikxHjB4tyttrSQ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>
                <a:hlinkClick r:id="rId8"/>
              </a:rPr>
              <a:t>http://t2.gstatic.com/</a:t>
            </a:r>
            <a:r>
              <a:rPr lang="cs-CZ" sz="2000" dirty="0" err="1" smtClean="0">
                <a:hlinkClick r:id="rId8"/>
              </a:rPr>
              <a:t>images</a:t>
            </a:r>
            <a:r>
              <a:rPr lang="cs-CZ" sz="2000" dirty="0" smtClean="0">
                <a:hlinkClick r:id="rId8"/>
              </a:rPr>
              <a:t>?q=</a:t>
            </a:r>
            <a:r>
              <a:rPr lang="cs-CZ" sz="2000" dirty="0" err="1" smtClean="0">
                <a:hlinkClick r:id="rId8"/>
              </a:rPr>
              <a:t>tbn</a:t>
            </a:r>
            <a:r>
              <a:rPr lang="cs-CZ" sz="2000" dirty="0" smtClean="0">
                <a:hlinkClick r:id="rId8"/>
              </a:rPr>
              <a:t>:ANd9GcQML0JP9D3BaaTJzXe3VG4fzP7OiDL6iBOAhLZSIPW2VOjf3pRz</a:t>
            </a:r>
            <a:endParaRPr lang="cs-CZ" sz="2000" dirty="0" smtClean="0"/>
          </a:p>
          <a:p>
            <a:pPr>
              <a:buNone/>
            </a:pP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155</TotalTime>
  <Words>194</Words>
  <Application>Microsoft Office PowerPoint</Application>
  <PresentationFormat>Předvádění na obrazovce (4:3)</PresentationFormat>
  <Paragraphs>61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Cesta</vt:lpstr>
      <vt:lpstr>Prezentace aplikace PowerPoint</vt:lpstr>
      <vt:lpstr>PAMÁTNÉ  OBJEKTY</vt:lpstr>
      <vt:lpstr>Památné  objekty</vt:lpstr>
      <vt:lpstr>Hrady, zámky, zříceniny hradu</vt:lpstr>
      <vt:lpstr>Starobylé domy, kostely, kapličky</vt:lpstr>
      <vt:lpstr>Sochy, kašny, mosty</vt:lpstr>
      <vt:lpstr>Divadla, muzea, radnice</vt:lpstr>
      <vt:lpstr>hrad</vt:lpstr>
      <vt:lpstr>Odpověz  na  otázky</vt:lpstr>
      <vt:lpstr>Použité zdroje</vt:lpstr>
      <vt:lpstr>Prezentace aplikace PowerPoint</vt:lpstr>
    </vt:vector>
  </TitlesOfParts>
  <Company>Chlumec nad Cidlinou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ZŠP</dc:creator>
  <cp:lastModifiedBy>Martin a Lída</cp:lastModifiedBy>
  <cp:revision>18</cp:revision>
  <dcterms:created xsi:type="dcterms:W3CDTF">2012-08-26T10:36:22Z</dcterms:created>
  <dcterms:modified xsi:type="dcterms:W3CDTF">2012-08-28T09:01:52Z</dcterms:modified>
</cp:coreProperties>
</file>