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8678E-6D71-4444-A4E7-877C7E8D182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69F07-9254-4BEF-8E39-A3EE72935A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6288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8678E-6D71-4444-A4E7-877C7E8D182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69F07-9254-4BEF-8E39-A3EE72935A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4864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8678E-6D71-4444-A4E7-877C7E8D182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69F07-9254-4BEF-8E39-A3EE72935A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3903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8678E-6D71-4444-A4E7-877C7E8D182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69F07-9254-4BEF-8E39-A3EE72935A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5165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8678E-6D71-4444-A4E7-877C7E8D182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69F07-9254-4BEF-8E39-A3EE72935A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2874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8678E-6D71-4444-A4E7-877C7E8D182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69F07-9254-4BEF-8E39-A3EE72935A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6243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8678E-6D71-4444-A4E7-877C7E8D182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69F07-9254-4BEF-8E39-A3EE72935A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5231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8678E-6D71-4444-A4E7-877C7E8D182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69F07-9254-4BEF-8E39-A3EE72935A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4410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8678E-6D71-4444-A4E7-877C7E8D182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69F07-9254-4BEF-8E39-A3EE72935A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6928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8678E-6D71-4444-A4E7-877C7E8D182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69F07-9254-4BEF-8E39-A3EE72935A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5502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8678E-6D71-4444-A4E7-877C7E8D182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69F07-9254-4BEF-8E39-A3EE72935A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2884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">
              <a:srgbClr val="FF3399"/>
            </a:gs>
            <a:gs pos="56000">
              <a:srgbClr val="FFFF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C8678E-6D71-4444-A4E7-877C7E8D182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69F07-9254-4BEF-8E39-A3EE72935A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8567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microsoft.com/office/2007/relationships/hdphoto" Target="../media/hdphoto4.wdp"/><Relationship Id="rId10" Type="http://schemas.microsoft.com/office/2007/relationships/hdphoto" Target="../media/hdphoto6.wdp"/><Relationship Id="rId4" Type="http://schemas.openxmlformats.org/officeDocument/2006/relationships/image" Target="../media/image6.png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microsoft.com/office/2007/relationships/hdphoto" Target="../media/hdphoto4.wdp"/><Relationship Id="rId10" Type="http://schemas.microsoft.com/office/2007/relationships/hdphoto" Target="../media/hdphoto6.wdp"/><Relationship Id="rId4" Type="http://schemas.openxmlformats.org/officeDocument/2006/relationships/image" Target="../media/image6.png"/><Relationship Id="rId9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ČESKÁ REPUBLIKA</a:t>
            </a:r>
            <a:endParaRPr lang="cs-CZ" b="1" dirty="0"/>
          </a:p>
        </p:txBody>
      </p:sp>
      <p:sp>
        <p:nvSpPr>
          <p:cNvPr id="6" name="Obdélník 5"/>
          <p:cNvSpPr/>
          <p:nvPr/>
        </p:nvSpPr>
        <p:spPr>
          <a:xfrm>
            <a:off x="1403648" y="1988840"/>
            <a:ext cx="631844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Název školy:  Základní škola Karla Klíče Hostinné</a:t>
            </a:r>
          </a:p>
          <a:p>
            <a:r>
              <a:rPr lang="cs-CZ" dirty="0" smtClean="0"/>
              <a:t>Autor:  Mgr. Simona Stránská</a:t>
            </a:r>
          </a:p>
          <a:p>
            <a:r>
              <a:rPr lang="cs-CZ" dirty="0" smtClean="0"/>
              <a:t>Název</a:t>
            </a:r>
            <a:r>
              <a:rPr lang="cs-CZ" smtClean="0"/>
              <a:t>:  </a:t>
            </a:r>
            <a:r>
              <a:rPr lang="cs-CZ" smtClean="0"/>
              <a:t>VY_32_INOVACE_11_A_01_Česká </a:t>
            </a:r>
            <a:r>
              <a:rPr lang="cs-CZ" dirty="0" smtClean="0"/>
              <a:t>republika</a:t>
            </a:r>
          </a:p>
          <a:p>
            <a:r>
              <a:rPr lang="cs-CZ" dirty="0" smtClean="0"/>
              <a:t>Téma:   Vlastivěda - Česká republika</a:t>
            </a:r>
          </a:p>
          <a:p>
            <a:r>
              <a:rPr lang="cs-CZ" dirty="0" smtClean="0"/>
              <a:t>Číslo projektu: CZ.1.07/1.4.00/21.2131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437112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5531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1468771"/>
              </p:ext>
            </p:extLst>
          </p:nvPr>
        </p:nvGraphicFramePr>
        <p:xfrm>
          <a:off x="971600" y="1628800"/>
          <a:ext cx="6834212" cy="3645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Simona Stránská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10. ledna2012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13. </a:t>
                      </a:r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ledna 2012 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IV.B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Česká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republika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Česká republika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Státní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symboly, prezident, parlament, poslanec, vláda</a:t>
                      </a:r>
                      <a:r>
                        <a:rPr lang="cs-CZ" baseline="0" smtClean="0">
                          <a:solidFill>
                            <a:schemeClr val="tx1"/>
                          </a:solidFill>
                        </a:rPr>
                        <a:t>, území 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ČR.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9375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ČESKÁ REPUBLIKA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Nachází se uprostřed Evropy</a:t>
            </a:r>
          </a:p>
          <a:p>
            <a:r>
              <a:rPr lang="cs-CZ" dirty="0" smtClean="0"/>
              <a:t>Je to vnitrozemský stát = nemá moře</a:t>
            </a:r>
          </a:p>
          <a:p>
            <a:r>
              <a:rPr lang="cs-CZ" dirty="0" smtClean="0"/>
              <a:t>Hlavní město: Praha</a:t>
            </a:r>
          </a:p>
          <a:p>
            <a:r>
              <a:rPr lang="cs-CZ" dirty="0" smtClean="0"/>
              <a:t>Rozloha: přibližně 79 000 km²</a:t>
            </a:r>
          </a:p>
          <a:p>
            <a:r>
              <a:rPr lang="cs-CZ" dirty="0" smtClean="0"/>
              <a:t>Počet obyvatel: přibližně 10,2 milionů</a:t>
            </a:r>
          </a:p>
          <a:p>
            <a:r>
              <a:rPr lang="cs-CZ" dirty="0" smtClean="0"/>
              <a:t>Úřední jazyk: čeština</a:t>
            </a:r>
          </a:p>
          <a:p>
            <a:r>
              <a:rPr lang="cs-CZ" dirty="0"/>
              <a:t>P</a:t>
            </a:r>
            <a:r>
              <a:rPr lang="cs-CZ" dirty="0" smtClean="0"/>
              <a:t>atří mezi menší evropské země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0447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8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SOUSEDNÍ STÁTY </a:t>
            </a:r>
            <a:br>
              <a:rPr lang="cs-CZ" dirty="0" smtClean="0"/>
            </a:br>
            <a:r>
              <a:rPr lang="cs-CZ" dirty="0" smtClean="0"/>
              <a:t>České republiky</a:t>
            </a:r>
            <a:endParaRPr lang="cs-CZ" dirty="0"/>
          </a:p>
        </p:txBody>
      </p:sp>
      <p:pic>
        <p:nvPicPr>
          <p:cNvPr id="1026" name="Picture 2" descr="C:\Users\Simona\Pictures\2012-02-18 6\6 00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151"/>
          <a:stretch/>
        </p:blipFill>
        <p:spPr bwMode="auto">
          <a:xfrm>
            <a:off x="965008" y="1844824"/>
            <a:ext cx="7184665" cy="4226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635896" y="3687415"/>
            <a:ext cx="1224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Česká republika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580112" y="2680640"/>
            <a:ext cx="10081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Polsko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084168" y="5096317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Slovensko</a:t>
            </a:r>
            <a:endParaRPr lang="cs-CZ" sz="2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45272" y="5445224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Rakousko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024366" y="2865306"/>
            <a:ext cx="13234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Německo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193988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ÚZEMÍ ČESKÉ REPUBLIKY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Tvoří 3 historické země.</a:t>
            </a:r>
            <a:endParaRPr lang="cs-CZ" dirty="0"/>
          </a:p>
        </p:txBody>
      </p:sp>
      <p:pic>
        <p:nvPicPr>
          <p:cNvPr id="2050" name="Picture 2" descr="C:\Users\Simona\Pictures\2012-02-18 6\6 0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5950" b="94059" l="10902" r="4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884" t="73735" r="54109" b="3674"/>
          <a:stretch/>
        </p:blipFill>
        <p:spPr bwMode="auto">
          <a:xfrm>
            <a:off x="1786817" y="1494261"/>
            <a:ext cx="5472608" cy="4714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843808" y="3140968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Čechy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44008" y="4221088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Morava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56176" y="3140643"/>
            <a:ext cx="13192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Slezsko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593465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Simona\Pictures\2012-02-19 13\13 00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14" b="69409" l="32902" r="828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726" r="10897" b="29006"/>
          <a:stretch/>
        </p:blipFill>
        <p:spPr bwMode="auto">
          <a:xfrm rot="5400000">
            <a:off x="3639648" y="3941751"/>
            <a:ext cx="2061029" cy="3220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DĚJINY ČESKÉ REPUBLIKY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Vznik Československa 28. října 1918.</a:t>
            </a:r>
          </a:p>
          <a:p>
            <a:pPr marL="0" indent="0">
              <a:buNone/>
            </a:pPr>
            <a:r>
              <a:rPr lang="cs-CZ" dirty="0" smtClean="0"/>
              <a:t>Rozdělení Československa 1. ledna 1993 na dva samostatné státy - Česká republika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- Slovenská republika</a:t>
            </a:r>
          </a:p>
          <a:p>
            <a:pPr marL="0" indent="0">
              <a:buNone/>
            </a:pPr>
            <a:r>
              <a:rPr lang="cs-CZ" dirty="0" smtClean="0"/>
              <a:t>Člen Evropské unie od roku 2004.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278524" y="518275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Česká republika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14751" y="555208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Slovenská republika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382826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STÁTNÍ SYMBOLY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2264" y="1556792"/>
            <a:ext cx="8229600" cy="4525963"/>
          </a:xfrm>
        </p:spPr>
        <p:txBody>
          <a:bodyPr/>
          <a:lstStyle/>
          <a:p>
            <a:pPr marL="514350" indent="-514350">
              <a:buAutoNum type="arabicParenR"/>
            </a:pPr>
            <a:r>
              <a:rPr lang="cs-CZ" dirty="0" smtClean="0"/>
              <a:t>Státní vlajka</a:t>
            </a:r>
          </a:p>
          <a:p>
            <a:pPr marL="514350" indent="-514350">
              <a:buAutoNum type="arabicParenR"/>
            </a:pPr>
            <a:r>
              <a:rPr lang="cs-CZ" dirty="0" smtClean="0"/>
              <a:t>Státní znak - malý státní znak</a:t>
            </a:r>
          </a:p>
          <a:p>
            <a:pPr marL="0" indent="0">
              <a:buNone/>
            </a:pPr>
            <a:r>
              <a:rPr lang="cs-CZ" dirty="0" smtClean="0"/>
              <a:t>                          - velký státní znak</a:t>
            </a:r>
          </a:p>
          <a:p>
            <a:pPr marL="514350" indent="-514350">
              <a:buAutoNum type="arabicParenR" startAt="3"/>
            </a:pPr>
            <a:r>
              <a:rPr lang="cs-CZ" dirty="0" smtClean="0"/>
              <a:t>Prezidentská vlajka</a:t>
            </a:r>
          </a:p>
          <a:p>
            <a:pPr marL="514350" indent="-514350">
              <a:buAutoNum type="arabicParenR" startAt="3"/>
            </a:pPr>
            <a:r>
              <a:rPr lang="cs-CZ" dirty="0" smtClean="0"/>
              <a:t>Státní pečeť</a:t>
            </a:r>
          </a:p>
          <a:p>
            <a:pPr marL="514350" indent="-514350">
              <a:buAutoNum type="arabicParenR" startAt="3"/>
            </a:pPr>
            <a:r>
              <a:rPr lang="cs-CZ" dirty="0" smtClean="0"/>
              <a:t>Státní hymna ,, Kde domov můj“</a:t>
            </a:r>
          </a:p>
        </p:txBody>
      </p:sp>
      <p:pic>
        <p:nvPicPr>
          <p:cNvPr id="3076" name="Picture 4" descr="E:\doc2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5143" b="87257" l="7451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1718" t="62626" b="11766"/>
          <a:stretch/>
        </p:blipFill>
        <p:spPr bwMode="auto">
          <a:xfrm>
            <a:off x="7247625" y="2551110"/>
            <a:ext cx="1413100" cy="1756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E:\doc2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0914" b="83486" l="11529" r="412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576" t="58383" r="54990" b="16162"/>
          <a:stretch/>
        </p:blipFill>
        <p:spPr bwMode="auto">
          <a:xfrm>
            <a:off x="5145036" y="3266489"/>
            <a:ext cx="1386967" cy="1294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E:\doc25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1600" b="80686" l="45098" r="7513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454" t="59393" r="21440" b="18385"/>
          <a:stretch/>
        </p:blipFill>
        <p:spPr bwMode="auto">
          <a:xfrm>
            <a:off x="6532004" y="4941167"/>
            <a:ext cx="1880710" cy="1681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Simona\Pictures\2012-02-19 13\13 001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04" t="75948" r="10277" b="2956"/>
          <a:stretch/>
        </p:blipFill>
        <p:spPr bwMode="auto">
          <a:xfrm rot="10800000">
            <a:off x="3347864" y="1325991"/>
            <a:ext cx="1219200" cy="914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:\doc24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66564" b="85940" l="38752" r="66934">
                        <a14:foregroundMark x1="52235" y1="73429" x2="52235" y2="73429"/>
                        <a14:foregroundMark x1="52235" y1="73429" x2="52235" y2="734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229" t="64142" r="29543" b="11638"/>
          <a:stretch/>
        </p:blipFill>
        <p:spPr bwMode="auto">
          <a:xfrm>
            <a:off x="6012160" y="1413538"/>
            <a:ext cx="1653716" cy="1560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8579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2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4000"/>
                            </p:stCondLst>
                            <p:childTnLst>
                              <p:par>
                                <p:cTn id="41" presetID="2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2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864096"/>
          </a:xfrm>
        </p:spPr>
        <p:txBody>
          <a:bodyPr/>
          <a:lstStyle/>
          <a:p>
            <a:r>
              <a:rPr lang="cs-CZ" b="1" dirty="0" smtClean="0"/>
              <a:t>JAK FUNGUJE NÁŠ STÁT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94928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V ČELE STÁTU</a:t>
            </a:r>
            <a:r>
              <a:rPr lang="cs-CZ" dirty="0" smtClean="0"/>
              <a:t> - prezident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- parlament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- vláda</a:t>
            </a:r>
          </a:p>
          <a:p>
            <a:pPr marL="0" indent="0">
              <a:buNone/>
            </a:pPr>
            <a:r>
              <a:rPr lang="cs-CZ" b="1" dirty="0" smtClean="0"/>
              <a:t>PREZIDENT REPUBLIKY </a:t>
            </a:r>
            <a:r>
              <a:rPr lang="cs-CZ" dirty="0" smtClean="0"/>
              <a:t>- stojí v čele státu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- jeho sídlem je Pražský hrad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- volen parlamentem na 5 let</a:t>
            </a:r>
          </a:p>
          <a:p>
            <a:pPr marL="0" indent="0">
              <a:buNone/>
            </a:pPr>
            <a:r>
              <a:rPr lang="cs-CZ" b="1" dirty="0" smtClean="0"/>
              <a:t>PARLAMENT</a:t>
            </a:r>
            <a:r>
              <a:rPr lang="cs-CZ" dirty="0" smtClean="0"/>
              <a:t> - doba trvání 5 let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- nejvyšší orgán v našem  státě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- zákonodární moc = přijímá zákony</a:t>
            </a:r>
          </a:p>
          <a:p>
            <a:pPr marL="0" indent="0">
              <a:buNone/>
            </a:pPr>
            <a:r>
              <a:rPr lang="cs-CZ" dirty="0" smtClean="0"/>
              <a:t>                       - volí prezidenta na 5 let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- je tvořen 2 komorami - a) senát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  b) poslanecká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       sněmovna</a:t>
            </a:r>
          </a:p>
          <a:p>
            <a:pPr marL="0" indent="0">
              <a:buNone/>
            </a:pPr>
            <a:r>
              <a:rPr lang="cs-CZ" b="1" dirty="0" smtClean="0"/>
              <a:t>POSLANECKÁ SNĚMOVNA </a:t>
            </a:r>
            <a:r>
              <a:rPr lang="cs-CZ" dirty="0" smtClean="0"/>
              <a:t>- 200 poslanců</a:t>
            </a:r>
          </a:p>
          <a:p>
            <a:pPr marL="0" indent="0">
              <a:buNone/>
            </a:pPr>
            <a:r>
              <a:rPr lang="cs-CZ" b="1" dirty="0" smtClean="0"/>
              <a:t>POSLANEC</a:t>
            </a:r>
            <a:r>
              <a:rPr lang="cs-CZ" dirty="0" smtClean="0"/>
              <a:t> - každý občan ČR od 21 let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- volen na 4 roky občany ČR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646099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1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5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95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35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5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95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2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35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2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SENÁT</a:t>
            </a:r>
            <a:r>
              <a:rPr lang="cs-CZ" dirty="0" smtClean="0"/>
              <a:t> - 81 senátorů</a:t>
            </a:r>
          </a:p>
          <a:p>
            <a:pPr marL="0" indent="0">
              <a:buNone/>
            </a:pPr>
            <a:r>
              <a:rPr lang="cs-CZ" b="1" dirty="0" smtClean="0"/>
              <a:t>SENÁTOR</a:t>
            </a:r>
            <a:r>
              <a:rPr lang="cs-CZ" dirty="0" smtClean="0"/>
              <a:t> - každý občan ČR starší 40 let</a:t>
            </a:r>
          </a:p>
          <a:p>
            <a:pPr marL="0" indent="0">
              <a:buNone/>
            </a:pPr>
            <a:r>
              <a:rPr lang="cs-CZ" dirty="0" smtClean="0"/>
              <a:t>                 - volen na 6 let</a:t>
            </a:r>
          </a:p>
          <a:p>
            <a:pPr marL="0" indent="0">
              <a:buNone/>
            </a:pPr>
            <a:r>
              <a:rPr lang="cs-CZ" b="1" dirty="0" smtClean="0"/>
              <a:t>VLÁDA</a:t>
            </a:r>
            <a:r>
              <a:rPr lang="cs-CZ" dirty="0" smtClean="0"/>
              <a:t> - vznik - demokratické volby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- tvoří ji: a) premiér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b) ministři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- funkce: a) má ve státě výkonnou moc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b) návrhy zákonů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c) návrhy hospodaření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- návrhy podání parlamentu a senátu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- zákony podepisuje prezident</a:t>
            </a:r>
          </a:p>
          <a:p>
            <a:pPr marL="0" indent="0">
              <a:buNone/>
            </a:pPr>
            <a:r>
              <a:rPr lang="cs-CZ" b="1" dirty="0" smtClean="0"/>
              <a:t>NEJVYŠŠÍ ZÁKON V ČR </a:t>
            </a:r>
            <a:r>
              <a:rPr lang="cs-CZ" dirty="0" smtClean="0"/>
              <a:t>- Ústava České republiky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473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5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75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0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</a:t>
            </a:r>
            <a:r>
              <a:rPr lang="cs-CZ" dirty="0" smtClean="0"/>
              <a:t>raje a obce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ZASTUPITELÉ</a:t>
            </a:r>
            <a:r>
              <a:rPr lang="cs-CZ" dirty="0" smtClean="0"/>
              <a:t> - voleni na 4 roky</a:t>
            </a:r>
          </a:p>
          <a:p>
            <a:pPr marL="0" indent="0">
              <a:buNone/>
            </a:pPr>
            <a:r>
              <a:rPr lang="cs-CZ" b="1" dirty="0" smtClean="0"/>
              <a:t>KRAJ</a:t>
            </a:r>
            <a:r>
              <a:rPr lang="cs-CZ" dirty="0" smtClean="0"/>
              <a:t> - v čele - HEJTMAN</a:t>
            </a:r>
          </a:p>
          <a:p>
            <a:pPr marL="0" indent="0">
              <a:buNone/>
            </a:pPr>
            <a:r>
              <a:rPr lang="cs-CZ" b="1" dirty="0" smtClean="0"/>
              <a:t>OBEC</a:t>
            </a:r>
            <a:r>
              <a:rPr lang="cs-CZ" dirty="0" smtClean="0"/>
              <a:t> - v čele - STAROSTA nebo PRIMÁTOR</a:t>
            </a:r>
          </a:p>
          <a:p>
            <a:pPr marL="0" indent="0">
              <a:buNone/>
            </a:pPr>
            <a:r>
              <a:rPr lang="cs-CZ" dirty="0" smtClean="0"/>
              <a:t>Součástí státu je SOUD </a:t>
            </a:r>
          </a:p>
          <a:p>
            <a:pPr marL="0" indent="0">
              <a:buNone/>
            </a:pPr>
            <a:r>
              <a:rPr lang="cs-CZ" b="1" dirty="0" smtClean="0"/>
              <a:t>FUNKCE SOUDU </a:t>
            </a:r>
            <a:r>
              <a:rPr lang="cs-CZ" dirty="0" smtClean="0"/>
              <a:t>- dodržování zákonů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1111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Napište správnou odpově</a:t>
            </a:r>
            <a:r>
              <a:rPr lang="cs-CZ" dirty="0"/>
              <a:t>ď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556792"/>
            <a:ext cx="8229600" cy="4896544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dirty="0" smtClean="0"/>
              <a:t>1) </a:t>
            </a:r>
            <a:r>
              <a:rPr lang="cs-CZ" dirty="0"/>
              <a:t>J</a:t>
            </a:r>
            <a:r>
              <a:rPr lang="cs-CZ" dirty="0" smtClean="0"/>
              <a:t>aké je hlavní město?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………………………………………………………………………………</a:t>
            </a:r>
          </a:p>
          <a:p>
            <a:pPr marL="0" indent="0">
              <a:buNone/>
            </a:pPr>
            <a:r>
              <a:rPr lang="cs-CZ" dirty="0" smtClean="0"/>
              <a:t>2) Jak se jmenují sousední státy ČR?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…………………………………………………………………………………</a:t>
            </a:r>
          </a:p>
          <a:p>
            <a:pPr marL="0" indent="0">
              <a:buNone/>
            </a:pPr>
            <a:r>
              <a:rPr lang="cs-CZ" dirty="0" smtClean="0"/>
              <a:t>3) Od jakého roku jsme členem Evropské unie?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……………………………………………………………………………..</a:t>
            </a:r>
          </a:p>
          <a:p>
            <a:pPr marL="0" indent="0">
              <a:buNone/>
            </a:pPr>
            <a:r>
              <a:rPr lang="cs-CZ" dirty="0" smtClean="0"/>
              <a:t>4) Jaké znáte státní symboly?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…………………………………………………………………………….</a:t>
            </a:r>
          </a:p>
          <a:p>
            <a:pPr marL="0" indent="0">
              <a:buNone/>
            </a:pPr>
            <a:r>
              <a:rPr lang="cs-CZ" dirty="0" smtClean="0"/>
              <a:t>5) ČR se skládá ze …historických zemí: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…………………………………………………………………………….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9277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6) Kdy vznikla samostatná Česká republika?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……………………………………………………………………..</a:t>
            </a:r>
          </a:p>
          <a:p>
            <a:pPr marL="0" indent="0">
              <a:buNone/>
            </a:pPr>
            <a:r>
              <a:rPr lang="cs-CZ" dirty="0" smtClean="0"/>
              <a:t>7) Kdo stojí v čele státu?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…………………………………………………………………………</a:t>
            </a:r>
          </a:p>
          <a:p>
            <a:pPr marL="0" indent="0">
              <a:buNone/>
            </a:pPr>
            <a:r>
              <a:rPr lang="cs-CZ" dirty="0" smtClean="0"/>
              <a:t>8) Z jakých komor se skládá parlament?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……………………………………………………………………..</a:t>
            </a:r>
          </a:p>
          <a:p>
            <a:pPr marL="0" indent="0">
              <a:buNone/>
            </a:pPr>
            <a:r>
              <a:rPr lang="cs-CZ" dirty="0" smtClean="0"/>
              <a:t>9) Co tvoří vládu?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……………………………………………………………………..</a:t>
            </a:r>
          </a:p>
          <a:p>
            <a:pPr marL="0" indent="0">
              <a:buNone/>
            </a:pPr>
            <a:r>
              <a:rPr lang="cs-CZ" smtClean="0"/>
              <a:t>10) Kdo stojí v čele obce a kraje?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549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Správně popište</a:t>
            </a:r>
            <a:endParaRPr lang="cs-CZ" dirty="0"/>
          </a:p>
        </p:txBody>
      </p:sp>
      <p:pic>
        <p:nvPicPr>
          <p:cNvPr id="4" name="Picture 4" descr="E:\doc2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5143" b="87257" l="7451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1718" t="62626" b="11766"/>
          <a:stretch/>
        </p:blipFill>
        <p:spPr bwMode="auto">
          <a:xfrm>
            <a:off x="6016411" y="1686790"/>
            <a:ext cx="1413100" cy="1756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E:\doc2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0914" b="83486" l="11529" r="412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576" t="58383" r="54990" b="16162"/>
          <a:stretch/>
        </p:blipFill>
        <p:spPr bwMode="auto">
          <a:xfrm>
            <a:off x="2605080" y="1412776"/>
            <a:ext cx="1386967" cy="1294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E:\doc25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1600" b="80686" l="45098" r="7513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454" t="59393" r="21440" b="18385"/>
          <a:stretch/>
        </p:blipFill>
        <p:spPr bwMode="auto">
          <a:xfrm>
            <a:off x="6489156" y="4641514"/>
            <a:ext cx="1880710" cy="1681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Simona\Pictures\2012-02-19 13\13 001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04" t="75948" r="10277" b="2956"/>
          <a:stretch/>
        </p:blipFill>
        <p:spPr bwMode="auto">
          <a:xfrm rot="10800000">
            <a:off x="479897" y="2708920"/>
            <a:ext cx="1219200" cy="914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E:\doc24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66564" b="85940" l="38752" r="66934">
                        <a14:foregroundMark x1="52235" y1="73429" x2="52235" y2="73429"/>
                        <a14:foregroundMark x1="52235" y1="73429" x2="52235" y2="734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229" t="64142" r="29543" b="11638"/>
          <a:stretch/>
        </p:blipFill>
        <p:spPr bwMode="auto">
          <a:xfrm>
            <a:off x="683568" y="4353628"/>
            <a:ext cx="1653716" cy="1560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1835696" y="3166120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300192" y="5482481"/>
            <a:ext cx="4227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992047" y="1916832"/>
            <a:ext cx="3639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123728" y="4797152"/>
            <a:ext cx="2135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868144" y="1916832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987824" y="3166120"/>
            <a:ext cx="2880320" cy="2126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1…………………………………….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2…………………………………….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3……………………………………..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4……………………………………..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5……………………………………..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3420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2495386"/>
              </p:ext>
            </p:extLst>
          </p:nvPr>
        </p:nvGraphicFramePr>
        <p:xfrm>
          <a:off x="827584" y="332656"/>
          <a:ext cx="7358114" cy="402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265054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/>
                </a:tc>
              </a:tr>
              <a:tr h="73507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Prezentací se žáci seznamují s </a:t>
                      </a:r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Česko republikou.</a:t>
                      </a: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1) Výkladový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materiál doplňující k učebnici</a:t>
                      </a:r>
                    </a:p>
                    <a:p>
                      <a:pPr marL="0" indent="0">
                        <a:buNone/>
                      </a:pPr>
                      <a:r>
                        <a:rPr lang="cs-CZ" u="sng" baseline="0" dirty="0" smtClean="0">
                          <a:solidFill>
                            <a:schemeClr val="tx1"/>
                          </a:solidFill>
                        </a:rPr>
                        <a:t>Místo kde žijeme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Učebnice pro 4. a 5. ročník základní školy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RNDr. Irena Smolová, Ph.D., Doc. RNDr. Zdeněk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Szczyrba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, Ph.D.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Vydal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Prodos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spol. s r. o., pedagogické nakladatelství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Výroba: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Prodos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2008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ISBN 978-80-7230-221-5</a:t>
                      </a:r>
                    </a:p>
                    <a:p>
                      <a:pPr marL="0" indent="0">
                        <a:buNone/>
                      </a:pPr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2) Pracovní list</a:t>
                      </a: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3) Procvičování -  otázky</a:t>
                      </a:r>
                    </a:p>
                    <a:p>
                      <a:pPr marL="342900" indent="-342900">
                        <a:buAutoNum type="arabicParenR"/>
                      </a:pP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08163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3053428"/>
              </p:ext>
            </p:extLst>
          </p:nvPr>
        </p:nvGraphicFramePr>
        <p:xfrm>
          <a:off x="899592" y="764704"/>
          <a:ext cx="7358114" cy="15790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412251"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POUŽITÉ  ZDROJE</a:t>
                      </a:r>
                      <a:endParaRPr lang="cs-CZ" dirty="0"/>
                    </a:p>
                  </a:txBody>
                  <a:tcPr/>
                </a:tc>
              </a:tr>
              <a:tr h="1166795">
                <a:tc>
                  <a:txBody>
                    <a:bodyPr/>
                    <a:lstStyle/>
                    <a:p>
                      <a:r>
                        <a:rPr lang="cs-CZ" baseline="0" smtClean="0">
                          <a:solidFill>
                            <a:schemeClr val="tx1"/>
                          </a:solidFill>
                        </a:rPr>
                        <a:t>Vlastní zdroje.</a:t>
                      </a:r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Prezentace obsahuje animace.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270115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134</TotalTime>
  <Words>608</Words>
  <Application>Microsoft Office PowerPoint</Application>
  <PresentationFormat>Předvádění na obrazovce (4:3)</PresentationFormat>
  <Paragraphs>141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ČESKÁ REPUBLIKA</vt:lpstr>
      <vt:lpstr>Prezentace aplikace PowerPoint</vt:lpstr>
      <vt:lpstr>ČESKÁ REPUBLIKA</vt:lpstr>
      <vt:lpstr>SOUSEDNÍ STÁTY  České republiky</vt:lpstr>
      <vt:lpstr>ÚZEMÍ ČESKÉ REPUBLIKY</vt:lpstr>
      <vt:lpstr>DĚJINY ČESKÉ REPUBLIKY</vt:lpstr>
      <vt:lpstr>STÁTNÍ SYMBOLY</vt:lpstr>
      <vt:lpstr>JAK FUNGUJE NÁŠ STÁT</vt:lpstr>
      <vt:lpstr>Prezentace aplikace PowerPoint</vt:lpstr>
      <vt:lpstr>Kraje a obce</vt:lpstr>
      <vt:lpstr>Napište správnou odpověď</vt:lpstr>
      <vt:lpstr>Prezentace aplikace PowerPoint</vt:lpstr>
      <vt:lpstr>Správně popište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ČESKÁ REPUBLIKA</dc:title>
  <dc:creator>Simona</dc:creator>
  <cp:lastModifiedBy>Zdeněk Kubík</cp:lastModifiedBy>
  <cp:revision>46</cp:revision>
  <dcterms:created xsi:type="dcterms:W3CDTF">2012-02-17T17:58:05Z</dcterms:created>
  <dcterms:modified xsi:type="dcterms:W3CDTF">2012-06-25T05:59:49Z</dcterms:modified>
</cp:coreProperties>
</file>