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3BFE0D-15B8-4DF0-807A-CD49D29C2449}" type="doc">
      <dgm:prSet loTypeId="urn:microsoft.com/office/officeart/2005/8/layout/default#1" loCatId="list" qsTypeId="urn:microsoft.com/office/officeart/2005/8/quickstyle/simple1#5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54EAE9CF-C1F2-4558-AB84-CCE09A9A37F6}">
      <dgm:prSet phldrT="[Text]"/>
      <dgm:spPr/>
      <dgm:t>
        <a:bodyPr/>
        <a:lstStyle/>
        <a:p>
          <a:r>
            <a:rPr lang="cs-CZ" b="1" dirty="0" smtClean="0">
              <a:latin typeface="Comic Sans MS" pitchFamily="66" charset="0"/>
            </a:rPr>
            <a:t>2) STŘEDNÍ UCHO</a:t>
          </a:r>
          <a:endParaRPr lang="cs-CZ" b="1" dirty="0">
            <a:latin typeface="Comic Sans MS" pitchFamily="66" charset="0"/>
          </a:endParaRPr>
        </a:p>
      </dgm:t>
    </dgm:pt>
    <dgm:pt modelId="{208D42FF-143D-4C62-8DBA-E5323FD8832F}" type="parTrans" cxnId="{56E96412-4E7F-4E7F-B179-9554C242E661}">
      <dgm:prSet/>
      <dgm:spPr/>
      <dgm:t>
        <a:bodyPr/>
        <a:lstStyle/>
        <a:p>
          <a:endParaRPr lang="cs-CZ"/>
        </a:p>
      </dgm:t>
    </dgm:pt>
    <dgm:pt modelId="{639921A9-C225-46FA-8BE2-AF9E5B73E084}" type="sibTrans" cxnId="{56E96412-4E7F-4E7F-B179-9554C242E661}">
      <dgm:prSet/>
      <dgm:spPr/>
      <dgm:t>
        <a:bodyPr/>
        <a:lstStyle/>
        <a:p>
          <a:endParaRPr lang="cs-CZ"/>
        </a:p>
      </dgm:t>
    </dgm:pt>
    <dgm:pt modelId="{C4D2CACB-F3EB-4EB7-8C5D-A7983BABF450}">
      <dgm:prSet phldrT="[Text]"/>
      <dgm:spPr/>
      <dgm:t>
        <a:bodyPr/>
        <a:lstStyle/>
        <a:p>
          <a:r>
            <a:rPr lang="cs-CZ" b="1" dirty="0" smtClean="0">
              <a:latin typeface="Comic Sans MS" pitchFamily="66" charset="0"/>
            </a:rPr>
            <a:t>3) VNITŘNÍ UCHO</a:t>
          </a:r>
          <a:endParaRPr lang="cs-CZ" b="1" dirty="0">
            <a:latin typeface="Comic Sans MS" pitchFamily="66" charset="0"/>
          </a:endParaRPr>
        </a:p>
      </dgm:t>
    </dgm:pt>
    <dgm:pt modelId="{581191DC-613A-4699-A864-DDBC31C8A0FA}" type="parTrans" cxnId="{19BACFE2-B39F-47F1-8D09-7AE7FE09E732}">
      <dgm:prSet/>
      <dgm:spPr/>
      <dgm:t>
        <a:bodyPr/>
        <a:lstStyle/>
        <a:p>
          <a:endParaRPr lang="cs-CZ"/>
        </a:p>
      </dgm:t>
    </dgm:pt>
    <dgm:pt modelId="{DC8978F8-1C15-4259-8A46-7FE36A83A672}" type="sibTrans" cxnId="{19BACFE2-B39F-47F1-8D09-7AE7FE09E732}">
      <dgm:prSet/>
      <dgm:spPr/>
      <dgm:t>
        <a:bodyPr/>
        <a:lstStyle/>
        <a:p>
          <a:endParaRPr lang="cs-CZ"/>
        </a:p>
      </dgm:t>
    </dgm:pt>
    <dgm:pt modelId="{3C6C43C5-65E7-4337-A7DE-AD05780AFCB6}">
      <dgm:prSet phldrT="[Text]"/>
      <dgm:spPr/>
      <dgm:t>
        <a:bodyPr/>
        <a:lstStyle/>
        <a:p>
          <a:r>
            <a:rPr lang="cs-CZ" b="1" dirty="0" smtClean="0">
              <a:latin typeface="Comic Sans MS" pitchFamily="66" charset="0"/>
            </a:rPr>
            <a:t>1) VNĚJŠÍ UCHO</a:t>
          </a:r>
          <a:endParaRPr lang="cs-CZ" b="1" dirty="0">
            <a:latin typeface="Comic Sans MS" pitchFamily="66" charset="0"/>
          </a:endParaRPr>
        </a:p>
      </dgm:t>
    </dgm:pt>
    <dgm:pt modelId="{2EC652ED-0108-413F-ADA1-512615452C94}" type="sibTrans" cxnId="{F3CC1F75-CDC5-49E4-A2DC-F6CB553E4329}">
      <dgm:prSet/>
      <dgm:spPr/>
      <dgm:t>
        <a:bodyPr/>
        <a:lstStyle/>
        <a:p>
          <a:endParaRPr lang="cs-CZ"/>
        </a:p>
      </dgm:t>
    </dgm:pt>
    <dgm:pt modelId="{4958A45E-99EE-4AA8-A7B8-2DCE77CC5583}" type="parTrans" cxnId="{F3CC1F75-CDC5-49E4-A2DC-F6CB553E4329}">
      <dgm:prSet/>
      <dgm:spPr/>
      <dgm:t>
        <a:bodyPr/>
        <a:lstStyle/>
        <a:p>
          <a:endParaRPr lang="cs-CZ"/>
        </a:p>
      </dgm:t>
    </dgm:pt>
    <dgm:pt modelId="{8C7D9646-3751-441C-81C4-417200074E79}" type="pres">
      <dgm:prSet presAssocID="{803BFE0D-15B8-4DF0-807A-CD49D29C244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B228D4-1A71-4D96-B605-E4FC691CC316}" type="pres">
      <dgm:prSet presAssocID="{3C6C43C5-65E7-4337-A7DE-AD05780AFCB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FD2C8D-97F2-4B92-9AC7-DE3A8EC91B2F}" type="pres">
      <dgm:prSet presAssocID="{2EC652ED-0108-413F-ADA1-512615452C94}" presName="sibTrans" presStyleCnt="0"/>
      <dgm:spPr/>
    </dgm:pt>
    <dgm:pt modelId="{3F586311-2FCF-4E88-8E64-79CCCA683FBF}" type="pres">
      <dgm:prSet presAssocID="{54EAE9CF-C1F2-4558-AB84-CCE09A9A37F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0EECD2-47CD-4B1C-A291-FFEBF02C6150}" type="pres">
      <dgm:prSet presAssocID="{639921A9-C225-46FA-8BE2-AF9E5B73E084}" presName="sibTrans" presStyleCnt="0"/>
      <dgm:spPr/>
    </dgm:pt>
    <dgm:pt modelId="{68E8F067-CD95-46CA-B889-24C79A67BE6B}" type="pres">
      <dgm:prSet presAssocID="{C4D2CACB-F3EB-4EB7-8C5D-A7983BABF450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CC1F75-CDC5-49E4-A2DC-F6CB553E4329}" srcId="{803BFE0D-15B8-4DF0-807A-CD49D29C2449}" destId="{3C6C43C5-65E7-4337-A7DE-AD05780AFCB6}" srcOrd="0" destOrd="0" parTransId="{4958A45E-99EE-4AA8-A7B8-2DCE77CC5583}" sibTransId="{2EC652ED-0108-413F-ADA1-512615452C94}"/>
    <dgm:cxn modelId="{DA951D07-CCD4-4860-B50D-8CF57297D32F}" type="presOf" srcId="{3C6C43C5-65E7-4337-A7DE-AD05780AFCB6}" destId="{A4B228D4-1A71-4D96-B605-E4FC691CC316}" srcOrd="0" destOrd="0" presId="urn:microsoft.com/office/officeart/2005/8/layout/default#1"/>
    <dgm:cxn modelId="{23AE9B48-C3B6-4780-9436-23DD3399F30D}" type="presOf" srcId="{54EAE9CF-C1F2-4558-AB84-CCE09A9A37F6}" destId="{3F586311-2FCF-4E88-8E64-79CCCA683FBF}" srcOrd="0" destOrd="0" presId="urn:microsoft.com/office/officeart/2005/8/layout/default#1"/>
    <dgm:cxn modelId="{B58133B9-252B-4D05-98BC-3FF3CB6E0B4D}" type="presOf" srcId="{C4D2CACB-F3EB-4EB7-8C5D-A7983BABF450}" destId="{68E8F067-CD95-46CA-B889-24C79A67BE6B}" srcOrd="0" destOrd="0" presId="urn:microsoft.com/office/officeart/2005/8/layout/default#1"/>
    <dgm:cxn modelId="{925ED265-3B1C-42A1-A6E7-5363E93E5C94}" type="presOf" srcId="{803BFE0D-15B8-4DF0-807A-CD49D29C2449}" destId="{8C7D9646-3751-441C-81C4-417200074E79}" srcOrd="0" destOrd="0" presId="urn:microsoft.com/office/officeart/2005/8/layout/default#1"/>
    <dgm:cxn modelId="{56E96412-4E7F-4E7F-B179-9554C242E661}" srcId="{803BFE0D-15B8-4DF0-807A-CD49D29C2449}" destId="{54EAE9CF-C1F2-4558-AB84-CCE09A9A37F6}" srcOrd="1" destOrd="0" parTransId="{208D42FF-143D-4C62-8DBA-E5323FD8832F}" sibTransId="{639921A9-C225-46FA-8BE2-AF9E5B73E084}"/>
    <dgm:cxn modelId="{19BACFE2-B39F-47F1-8D09-7AE7FE09E732}" srcId="{803BFE0D-15B8-4DF0-807A-CD49D29C2449}" destId="{C4D2CACB-F3EB-4EB7-8C5D-A7983BABF450}" srcOrd="2" destOrd="0" parTransId="{581191DC-613A-4699-A864-DDBC31C8A0FA}" sibTransId="{DC8978F8-1C15-4259-8A46-7FE36A83A672}"/>
    <dgm:cxn modelId="{4FD79DB7-8533-4A95-9C92-2009D1963D0B}" type="presParOf" srcId="{8C7D9646-3751-441C-81C4-417200074E79}" destId="{A4B228D4-1A71-4D96-B605-E4FC691CC316}" srcOrd="0" destOrd="0" presId="urn:microsoft.com/office/officeart/2005/8/layout/default#1"/>
    <dgm:cxn modelId="{E9C1D1E1-4385-48AF-B1E3-BA880F3AA1C4}" type="presParOf" srcId="{8C7D9646-3751-441C-81C4-417200074E79}" destId="{4EFD2C8D-97F2-4B92-9AC7-DE3A8EC91B2F}" srcOrd="1" destOrd="0" presId="urn:microsoft.com/office/officeart/2005/8/layout/default#1"/>
    <dgm:cxn modelId="{90097930-5712-4A6C-8865-BDD23A78BBE9}" type="presParOf" srcId="{8C7D9646-3751-441C-81C4-417200074E79}" destId="{3F586311-2FCF-4E88-8E64-79CCCA683FBF}" srcOrd="2" destOrd="0" presId="urn:microsoft.com/office/officeart/2005/8/layout/default#1"/>
    <dgm:cxn modelId="{C1FDC257-E415-470F-BAC8-F02912FE0D36}" type="presParOf" srcId="{8C7D9646-3751-441C-81C4-417200074E79}" destId="{6F0EECD2-47CD-4B1C-A291-FFEBF02C6150}" srcOrd="3" destOrd="0" presId="urn:microsoft.com/office/officeart/2005/8/layout/default#1"/>
    <dgm:cxn modelId="{27605176-0C02-47E0-9B8E-5C9264A3463D}" type="presParOf" srcId="{8C7D9646-3751-441C-81C4-417200074E79}" destId="{68E8F067-CD95-46CA-B889-24C79A67BE6B}" srcOrd="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4B228D4-1A71-4D96-B605-E4FC691CC316}">
      <dsp:nvSpPr>
        <dsp:cNvPr id="0" name=""/>
        <dsp:cNvSpPr/>
      </dsp:nvSpPr>
      <dsp:spPr>
        <a:xfrm>
          <a:off x="799" y="184289"/>
          <a:ext cx="3119584" cy="187175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latin typeface="Comic Sans MS" pitchFamily="66" charset="0"/>
            </a:rPr>
            <a:t>1) VNĚJŠÍ UCHO</a:t>
          </a:r>
          <a:endParaRPr lang="cs-CZ" sz="3600" b="1" kern="1200" dirty="0">
            <a:latin typeface="Comic Sans MS" pitchFamily="66" charset="0"/>
          </a:endParaRPr>
        </a:p>
      </dsp:txBody>
      <dsp:txXfrm>
        <a:off x="799" y="184289"/>
        <a:ext cx="3119584" cy="1871750"/>
      </dsp:txXfrm>
    </dsp:sp>
    <dsp:sp modelId="{3F586311-2FCF-4E88-8E64-79CCCA683FBF}">
      <dsp:nvSpPr>
        <dsp:cNvPr id="0" name=""/>
        <dsp:cNvSpPr/>
      </dsp:nvSpPr>
      <dsp:spPr>
        <a:xfrm>
          <a:off x="3432343" y="184289"/>
          <a:ext cx="3119584" cy="18717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latin typeface="Comic Sans MS" pitchFamily="66" charset="0"/>
            </a:rPr>
            <a:t>2) STŘEDNÍ UCHO</a:t>
          </a:r>
          <a:endParaRPr lang="cs-CZ" sz="3600" b="1" kern="1200" dirty="0">
            <a:latin typeface="Comic Sans MS" pitchFamily="66" charset="0"/>
          </a:endParaRPr>
        </a:p>
      </dsp:txBody>
      <dsp:txXfrm>
        <a:off x="3432343" y="184289"/>
        <a:ext cx="3119584" cy="1871750"/>
      </dsp:txXfrm>
    </dsp:sp>
    <dsp:sp modelId="{68E8F067-CD95-46CA-B889-24C79A67BE6B}">
      <dsp:nvSpPr>
        <dsp:cNvPr id="0" name=""/>
        <dsp:cNvSpPr/>
      </dsp:nvSpPr>
      <dsp:spPr>
        <a:xfrm>
          <a:off x="1716571" y="2367999"/>
          <a:ext cx="3119584" cy="187175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latin typeface="Comic Sans MS" pitchFamily="66" charset="0"/>
            </a:rPr>
            <a:t>3) VNITŘNÍ UCHO</a:t>
          </a:r>
          <a:endParaRPr lang="cs-CZ" sz="3600" b="1" kern="1200" dirty="0">
            <a:latin typeface="Comic Sans MS" pitchFamily="66" charset="0"/>
          </a:endParaRPr>
        </a:p>
      </dsp:txBody>
      <dsp:txXfrm>
        <a:off x="1716571" y="2367999"/>
        <a:ext cx="3119584" cy="18717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9F649-18AD-44B2-B19E-AB931E060E8C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BC180-CA0A-416C-B7B7-E26FDF74B1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58823-FA9E-43A5-A2F0-40DAA1045F8B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358712-3143-49D7-B49C-674D1D0981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62AD9-C2DE-42C4-A3F2-D4A85B0FEA4F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47279-60E5-4879-8FE1-9760FC9D51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467D6-FE70-4072-A468-3E5984196B7A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620AC-ABA6-4D6F-BD2A-FCDFA0D7B6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AF151-D98C-436B-A770-FF83FE58C448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C9C73-2107-44C2-8FA7-3C277A81C8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A38D1-0636-4DBE-8D91-5195FE6D96A9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F3485-5E4B-4984-98BC-7199218666B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C24E8-EEBB-4A45-A3E4-AC9DA1CC4B8F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C4D6E-34A4-4462-99DB-FB71971512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84E10-1FA3-4866-93D6-D37C08C13CDB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6650D-39FC-429D-B1B7-8FD27D51D0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1F66F-CDD9-43A4-93D1-34FB975CC5F6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0C557-9FEB-4014-83CC-452CC6A3B1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67477-DC75-40A8-B1C8-72EACBA67A6D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9D804-9839-4830-8233-710C03F179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A9E6E-944E-4FC1-AE69-B93F62E6A6D7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52EDA-EDF1-4717-865E-11A76492A5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9643973-C2FE-4CDB-9D6A-4FCBD4AC26A4}" type="datetimeFigureOut">
              <a:rPr lang="cs-CZ"/>
              <a:pPr>
                <a:defRPr/>
              </a:pPr>
              <a:t>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D562E10-40B2-4C67-B4DA-B2D7EEE862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image" Target="../media/image8.emf"/><Relationship Id="rId7" Type="http://schemas.openxmlformats.org/officeDocument/2006/relationships/image" Target="../media/image12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Relationship Id="rId9" Type="http://schemas.openxmlformats.org/officeDocument/2006/relationships/image" Target="../media/image14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 Box 203"/>
          <p:cNvSpPr txBox="1">
            <a:spLocks noChangeArrowheads="1"/>
          </p:cNvSpPr>
          <p:nvPr/>
        </p:nvSpPr>
        <p:spPr bwMode="auto">
          <a:xfrm>
            <a:off x="1512888" y="3284538"/>
            <a:ext cx="61198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rgbClr val="000000"/>
                </a:solidFill>
                <a:latin typeface="Times New Roman" pitchFamily="18" charset="0"/>
              </a:rPr>
              <a:t>VY_32_INOVACE_13_PR_SLUCH</a:t>
            </a: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969963" y="5329238"/>
            <a:ext cx="72040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kern="0" dirty="0">
                <a:solidFill>
                  <a:sysClr val="windowText" lastClr="000000"/>
                </a:solidFill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kern="0" dirty="0">
              <a:solidFill>
                <a:sysClr val="windowText" lastClr="000000"/>
              </a:solidFill>
              <a:latin typeface="Times New Roman" pitchFamily="18" charset="0"/>
            </a:endParaRPr>
          </a:p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63"/>
          <p:cNvSpPr txBox="1">
            <a:spLocks noChangeArrowheads="1"/>
          </p:cNvSpPr>
          <p:nvPr/>
        </p:nvSpPr>
        <p:spPr bwMode="auto">
          <a:xfrm>
            <a:off x="3276600" y="188913"/>
            <a:ext cx="25923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/>
          <a:p>
            <a:pPr algn="ctr" eaLnBrk="0" fontAlgn="auto" hangingPunct="0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dirty="0">
                <a:solidFill>
                  <a:sysClr val="windowText" lastClr="000000"/>
                </a:solidFill>
                <a:latin typeface="+mn-lt"/>
              </a:rPr>
              <a:t>ANOTACE</a:t>
            </a:r>
            <a:endParaRPr lang="cs-CZ" kern="0" dirty="0">
              <a:solidFill>
                <a:sysClr val="windowText" lastClr="000000"/>
              </a:solidFill>
              <a:latin typeface="+mn-lt"/>
            </a:endParaRPr>
          </a:p>
        </p:txBody>
      </p:sp>
      <p:graphicFrame>
        <p:nvGraphicFramePr>
          <p:cNvPr id="14391" name="Group 55"/>
          <p:cNvGraphicFramePr>
            <a:graphicFrameLocks noGrp="1"/>
          </p:cNvGraphicFramePr>
          <p:nvPr/>
        </p:nvGraphicFramePr>
        <p:xfrm>
          <a:off x="468313" y="836613"/>
          <a:ext cx="8424862" cy="5747390"/>
        </p:xfrm>
        <a:graphic>
          <a:graphicData uri="http://schemas.openxmlformats.org/drawingml/2006/table">
            <a:tbl>
              <a:tblPr/>
              <a:tblGrid>
                <a:gridCol w="1463675"/>
                <a:gridCol w="3775075"/>
                <a:gridCol w="3186112"/>
              </a:tblGrid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6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Sluch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92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Cílem prezentace je seznámit žáky se stavbou a činností sluchového ústrojí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Žák určí polohu a objasní stavbu a funkci orgánů a orgánových soustav lidského těla, vysvětlí jejich vztahy.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Ucho, středoušní kůstky, statokinetické čidlo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Leona Brezovská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stupeň ZŠ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8.- 9.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5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0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54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388" y="981075"/>
            <a:ext cx="6408737" cy="1757363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SMYSLOVÁ SOUSTAVA</a:t>
            </a:r>
            <a:endParaRPr lang="cs-CZ" sz="7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16213" y="4581525"/>
            <a:ext cx="6400800" cy="17526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SLUCH</a:t>
            </a:r>
            <a:endParaRPr lang="cs-CZ" sz="11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UCHO</a:t>
            </a:r>
            <a:endParaRPr lang="cs-CZ" sz="6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latin typeface="Comic Sans MS" pitchFamily="66" charset="0"/>
              </a:rPr>
              <a:t>Ucho je smyslovým orgánem, jehož smyslové buňky vnímají zvukové podněty z vnějšího prostředí</a:t>
            </a:r>
            <a:r>
              <a:rPr lang="cs-CZ" smtClean="0"/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0850" y="3432175"/>
            <a:ext cx="5715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STAVBA UCHA</a:t>
            </a:r>
            <a:endParaRPr lang="cs-CZ" sz="6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47847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F"/>
              <a:defRPr/>
            </a:pPr>
            <a:r>
              <a:rPr lang="cs-CZ" b="1" dirty="0" smtClean="0">
                <a:latin typeface="Comic Sans MS" pitchFamily="66" charset="0"/>
              </a:rPr>
              <a:t> lidské ucho se skládá ze 3 částí: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atin typeface="Comic Sans MS" pitchFamily="66" charset="0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295636" y="1988840"/>
          <a:ext cx="6552728" cy="4424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B228D4-1A71-4D96-B605-E4FC691CC3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>
                                            <p:graphicEl>
                                              <a:dgm id="{A4B228D4-1A71-4D96-B605-E4FC691CC3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F586311-2FCF-4E88-8E64-79CCCA683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4">
                                            <p:graphicEl>
                                              <a:dgm id="{3F586311-2FCF-4E88-8E64-79CCCA683F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E8F067-CD95-46CA-B889-24C79A67B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4">
                                            <p:graphicEl>
                                              <a:dgm id="{68E8F067-CD95-46CA-B889-24C79A67BE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build="p"/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1) VNĚJŠÍ UCHO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49291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F"/>
              <a:defRPr/>
            </a:pPr>
            <a:r>
              <a:rPr lang="cs-CZ" b="1" dirty="0" smtClean="0">
                <a:latin typeface="Comic Sans MS" pitchFamily="66" charset="0"/>
              </a:rPr>
              <a:t>je tvořeno chrupavčitým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boltcem</a:t>
            </a:r>
            <a:r>
              <a:rPr lang="cs-CZ" b="1" dirty="0" smtClean="0">
                <a:latin typeface="Comic Sans MS" pitchFamily="66" charset="0"/>
              </a:rPr>
              <a:t> 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zevním zvukovodem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213" y="2513013"/>
            <a:ext cx="5286375" cy="4059237"/>
          </a:xfrm>
          <a:prstGeom prst="rect">
            <a:avLst/>
          </a:prstGeom>
          <a:ln w="19050" cap="sq">
            <a:solidFill>
              <a:srgbClr val="FFC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63688" y="2410137"/>
            <a:ext cx="1912536" cy="57606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9050" cap="sq">
            <a:solidFill>
              <a:srgbClr val="FFC000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23528" y="5489241"/>
            <a:ext cx="3700647" cy="64807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9050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2) STŘEDNÍ UCHO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385888"/>
            <a:ext cx="9036050" cy="54721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"/>
              <a:defRPr/>
            </a:pPr>
            <a:r>
              <a:rPr lang="pl-PL" sz="4000" b="1" dirty="0" smtClean="0">
                <a:latin typeface="Comic Sans MS" pitchFamily="66" charset="0"/>
              </a:rPr>
              <a:t>od vnějšího ucha je odděleno vazivovou blankou - </a:t>
            </a:r>
            <a:r>
              <a:rPr lang="pl-PL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bubínkem</a:t>
            </a:r>
            <a:endParaRPr lang="cs-CZ" sz="40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"/>
              <a:defRPr/>
            </a:pPr>
            <a:r>
              <a:rPr lang="cs-CZ" sz="4000" b="1" dirty="0" smtClean="0">
                <a:latin typeface="Comic Sans MS" pitchFamily="66" charset="0"/>
              </a:rPr>
              <a:t>tvoří jej středoušní dutina se středoušními kůstkami (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kladívko</a:t>
            </a:r>
            <a:r>
              <a:rPr lang="cs-CZ" sz="4000" b="1" dirty="0" smtClean="0">
                <a:latin typeface="Comic Sans MS" pitchFamily="66" charset="0"/>
              </a:rPr>
              <a:t>, 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kovadlinka</a:t>
            </a:r>
            <a:r>
              <a:rPr lang="cs-CZ" sz="4000" b="1" dirty="0" smtClean="0">
                <a:latin typeface="Comic Sans MS" pitchFamily="66" charset="0"/>
              </a:rPr>
              <a:t>, 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třmínek</a:t>
            </a:r>
            <a:r>
              <a:rPr lang="cs-CZ" sz="4000" b="1" dirty="0" smtClean="0">
                <a:latin typeface="Comic Sans MS" pitchFamily="66" charset="0"/>
              </a:rPr>
              <a:t>)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"/>
              <a:defRPr/>
            </a:pPr>
            <a:r>
              <a:rPr lang="cs-CZ" sz="4000" b="1" dirty="0" smtClean="0">
                <a:latin typeface="Comic Sans MS" pitchFamily="66" charset="0"/>
              </a:rPr>
              <a:t>obsahuje také 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oválné</a:t>
            </a:r>
            <a:r>
              <a:rPr lang="cs-CZ" sz="4000" b="1" dirty="0" smtClean="0">
                <a:latin typeface="Comic Sans MS" pitchFamily="66" charset="0"/>
              </a:rPr>
              <a:t> a 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kulaté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okénko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413" cy="4924425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F"/>
              <a:defRPr/>
            </a:pPr>
            <a:r>
              <a:rPr lang="cs-CZ" b="1" dirty="0" smtClean="0">
                <a:latin typeface="Comic Sans MS" pitchFamily="66" charset="0"/>
              </a:rPr>
              <a:t>ze středního ucha do nosohltanu ústí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Eustachova trubice </a:t>
            </a:r>
            <a:r>
              <a:rPr lang="cs-CZ" b="1" dirty="0" smtClean="0">
                <a:latin typeface="Comic Sans MS" pitchFamily="66" charset="0"/>
              </a:rPr>
              <a:t>(vyrovnává tlak ve středním uchu s tlakem v okolním prostředí)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0563" y="333375"/>
            <a:ext cx="5222875" cy="4133850"/>
          </a:xfrm>
          <a:prstGeom prst="rect">
            <a:avLst/>
          </a:prstGeom>
          <a:ln w="19050" cap="sq">
            <a:solidFill>
              <a:srgbClr val="FFC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67744" y="3717032"/>
            <a:ext cx="1800494" cy="50405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9050" cap="sq">
            <a:solidFill>
              <a:srgbClr val="FFC000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228184" y="3398302"/>
            <a:ext cx="2508301" cy="96680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9050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256544" y="245774"/>
            <a:ext cx="1822894" cy="54046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9050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159153" y="230899"/>
            <a:ext cx="2357063" cy="57774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19050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403203" y="954197"/>
            <a:ext cx="1512168" cy="45489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9525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159287" y="1484784"/>
            <a:ext cx="1206500" cy="78422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9525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359626" y="3032125"/>
            <a:ext cx="1402911" cy="89406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9525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3) VNITŘNÍ UCHO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473700"/>
          </a:xfrm>
        </p:spPr>
        <p:txBody>
          <a:bodyPr rtlCol="0">
            <a:normAutofit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F"/>
              <a:defRPr/>
            </a:pPr>
            <a:r>
              <a:rPr lang="cs-CZ" sz="3500" b="1" dirty="0" smtClean="0">
                <a:latin typeface="Comic Sans MS" pitchFamily="66" charset="0"/>
              </a:rPr>
              <a:t>je uloženo v </a:t>
            </a:r>
            <a:r>
              <a:rPr lang="cs-CZ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kostěném labyrintu kosti skalní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F"/>
              <a:defRPr/>
            </a:pPr>
            <a:r>
              <a:rPr lang="cs-CZ" sz="3500" b="1" dirty="0" smtClean="0">
                <a:latin typeface="Comic Sans MS" pitchFamily="66" charset="0"/>
              </a:rPr>
              <a:t>je tvořeno </a:t>
            </a:r>
            <a:r>
              <a:rPr lang="cs-CZ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blanitým hlemýžděm</a:t>
            </a:r>
            <a:r>
              <a:rPr lang="cs-CZ" sz="3500" b="1" dirty="0" smtClean="0">
                <a:latin typeface="Comic Sans MS" pitchFamily="66" charset="0"/>
              </a:rPr>
              <a:t> a </a:t>
            </a:r>
            <a:r>
              <a:rPr lang="cs-CZ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3 polokruhovitými kanálky</a:t>
            </a:r>
            <a:r>
              <a:rPr lang="cs-CZ" sz="3500" b="1" dirty="0" smtClean="0">
                <a:latin typeface="Comic Sans MS" pitchFamily="66" charset="0"/>
              </a:rPr>
              <a:t>, jež jsou součástí blanitého labyrintu vyplněného tekutinou</a:t>
            </a:r>
          </a:p>
          <a:p>
            <a:pPr fontAlgn="auto">
              <a:lnSpc>
                <a:spcPct val="120000"/>
              </a:lnSpc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F"/>
              <a:defRPr/>
            </a:pPr>
            <a:r>
              <a:rPr lang="cs-CZ" sz="3500" b="1" dirty="0" smtClean="0">
                <a:latin typeface="Comic Sans MS" pitchFamily="66" charset="0"/>
              </a:rPr>
              <a:t>nachází se zde </a:t>
            </a:r>
            <a:r>
              <a:rPr lang="cs-CZ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smyslové sluchové buňky</a:t>
            </a:r>
            <a:r>
              <a:rPr lang="cs-CZ" sz="3500" b="1" dirty="0" smtClean="0">
                <a:latin typeface="Comic Sans MS" pitchFamily="66" charset="0"/>
              </a:rPr>
              <a:t> a začíná tu </a:t>
            </a:r>
            <a:r>
              <a:rPr lang="cs-CZ" sz="35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sluchový nerv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58800" y="5300663"/>
            <a:ext cx="8229600" cy="1143000"/>
          </a:xfrm>
        </p:spPr>
        <p:txBody>
          <a:bodyPr rtlCol="0">
            <a:noAutofit/>
          </a:bodyPr>
          <a:lstStyle/>
          <a:p>
            <a:pPr marL="571500" indent="-571500" algn="l" fontAlgn="auto">
              <a:spcAft>
                <a:spcPts val="0"/>
              </a:spcAft>
              <a:buClr>
                <a:schemeClr val="tx1"/>
              </a:buClr>
              <a:buFont typeface="Wingdings" pitchFamily="2" charset="2"/>
              <a:buChar char="F"/>
              <a:defRPr/>
            </a:pPr>
            <a:r>
              <a:rPr lang="cs-CZ" sz="3200" b="1" dirty="0" smtClean="0">
                <a:latin typeface="Comic Sans MS" pitchFamily="66" charset="0"/>
              </a:rPr>
              <a:t>součástí blanitého labyrintu je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čidlo pro vnímání polohy a pohybu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82725" y="476250"/>
            <a:ext cx="6178550" cy="4525963"/>
          </a:xfrm>
          <a:ln w="19050" cap="sq">
            <a:solidFill>
              <a:srgbClr val="FFC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91459" y="1628800"/>
            <a:ext cx="1863327" cy="95064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9525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804247" y="2679913"/>
            <a:ext cx="1667961" cy="1018186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9525">
            <a:solidFill>
              <a:srgbClr val="FFC000"/>
            </a:solidFill>
            <a:miter lim="800000"/>
            <a:headEnd/>
            <a:tailEnd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/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POUŽITÉ ZDROJE: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3548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Comic Sans MS" pitchFamily="66" charset="0"/>
              </a:rPr>
              <a:t>NOVOTNÝ, Ivan a Michal HRUŠKA. Biologie člověka pro gymnázia. 1. vyd. Praha: Fortuna, 1995, 136 s. ISBN 80-716-8234-9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Comic Sans MS" pitchFamily="66" charset="0"/>
              </a:rPr>
              <a:t>KANTOREK, Jan, Jaroslav JURČÁK a Jiří FRONĚK. Přírodopis 8. Olomouc: </a:t>
            </a:r>
            <a:r>
              <a:rPr lang="cs-CZ" sz="1800" b="1" dirty="0" err="1">
                <a:latin typeface="Comic Sans MS" pitchFamily="66" charset="0"/>
              </a:rPr>
              <a:t>Prodos</a:t>
            </a:r>
            <a:r>
              <a:rPr lang="cs-CZ" sz="1800" b="1" dirty="0">
                <a:latin typeface="Comic Sans MS" pitchFamily="66" charset="0"/>
              </a:rPr>
              <a:t>, 1999, 127 s. ISBN </a:t>
            </a:r>
            <a:r>
              <a:rPr lang="cs-CZ" sz="1800" b="1" dirty="0" smtClean="0">
                <a:latin typeface="Comic Sans MS" pitchFamily="66" charset="0"/>
              </a:rPr>
              <a:t>80-723-0040-7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>
                <a:latin typeface="Comic Sans MS" pitchFamily="66" charset="0"/>
              </a:rPr>
              <a:t>Lidské ucho. In: [online]. [cit. </a:t>
            </a:r>
            <a:r>
              <a:rPr lang="cs-CZ" sz="1800" b="1" dirty="0" smtClean="0">
                <a:latin typeface="Comic Sans MS" pitchFamily="66" charset="0"/>
              </a:rPr>
              <a:t>2011-08-29]. </a:t>
            </a:r>
            <a:r>
              <a:rPr lang="cs-CZ" sz="1800" b="1" dirty="0">
                <a:latin typeface="Comic Sans MS" pitchFamily="66" charset="0"/>
              </a:rPr>
              <a:t>Dostupné z: http://www.google.cz/imgres?q=ucho&amp;hl=cs&amp;sa=X&amp;biw=1440&amp;bih=683&amp;tbm=isch&amp;tbnid=wUDELzX02IfpHM:&amp;imgrefurl=http://www.ulekare.cz/clanek/zanet-zvukovodu-1107&amp;docid=RPNI5UxOEw9SVM&amp;imgurl=http://img.ulekare.cz/dbpic/dite_ucho-f526_290&amp;w=526&amp;h=290&amp;ei=V1rCT4XFFoK6hAfus6D7CQ&amp;zoom=1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57688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sz="1800" b="1" dirty="0">
                <a:latin typeface="Comic Sans MS" pitchFamily="66" charset="0"/>
              </a:rPr>
              <a:t>Word of Mouth </a:t>
            </a:r>
            <a:r>
              <a:rPr lang="en-US" sz="1800" b="1" dirty="0" err="1">
                <a:latin typeface="Comic Sans MS" pitchFamily="66" charset="0"/>
              </a:rPr>
              <a:t>aneb</a:t>
            </a:r>
            <a:r>
              <a:rPr lang="en-US" sz="1800" b="1" dirty="0">
                <a:latin typeface="Comic Sans MS" pitchFamily="66" charset="0"/>
              </a:rPr>
              <a:t> O </a:t>
            </a:r>
            <a:r>
              <a:rPr lang="en-US" sz="1800" b="1" dirty="0" err="1">
                <a:latin typeface="Comic Sans MS" pitchFamily="66" charset="0"/>
              </a:rPr>
              <a:t>čem</a:t>
            </a:r>
            <a:r>
              <a:rPr lang="en-US" sz="1800" b="1" dirty="0">
                <a:latin typeface="Comic Sans MS" pitchFamily="66" charset="0"/>
              </a:rPr>
              <a:t> se </a:t>
            </a:r>
            <a:r>
              <a:rPr lang="en-US" sz="1800" b="1" dirty="0" err="1">
                <a:latin typeface="Comic Sans MS" pitchFamily="66" charset="0"/>
              </a:rPr>
              <a:t>mluví</a:t>
            </a:r>
            <a:r>
              <a:rPr lang="en-US" sz="1800" b="1" dirty="0">
                <a:latin typeface="Comic Sans MS" pitchFamily="66" charset="0"/>
              </a:rPr>
              <a:t>. In: [online]. [cit. </a:t>
            </a:r>
            <a:r>
              <a:rPr lang="en-US" sz="1800" b="1" dirty="0" smtClean="0">
                <a:latin typeface="Comic Sans MS" pitchFamily="66" charset="0"/>
              </a:rPr>
              <a:t>2011-08-29]. </a:t>
            </a:r>
            <a:r>
              <a:rPr lang="en-US" sz="1800" b="1" dirty="0" err="1">
                <a:latin typeface="Comic Sans MS" pitchFamily="66" charset="0"/>
              </a:rPr>
              <a:t>Dostupné</a:t>
            </a:r>
            <a:r>
              <a:rPr lang="en-US" sz="1800" b="1" dirty="0">
                <a:latin typeface="Comic Sans MS" pitchFamily="66" charset="0"/>
              </a:rPr>
              <a:t> z: http://www.google.cz/imgres?q=%C5%A1ept%C3%A1n%C3%AD&amp;hl=cs&amp;biw=1440&amp;bih=683&amp;tbm=isch&amp;tbnid=ob8K221tR2GAaM:&amp;imgrefurl=http://www.septanda.info/index.php/septiny.html&amp;docid=OKV44oH_PQj9sM&amp;imgurl=http://www.septanda.info/images/stories/septani%252520ilustracni%252520obrazek%2525204.jpg&amp;w=600&amp;h=300&amp;ei=-lrCT7OOAoS2hAekndGaCg&amp;zoom=1 </a:t>
            </a:r>
            <a:endParaRPr lang="cs-CZ" sz="1800" b="1" dirty="0" smtClean="0">
              <a:latin typeface="Comic Sans MS" pitchFamily="66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US" sz="1800" b="1" dirty="0"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it-IT" sz="1800" b="1" dirty="0">
                <a:latin typeface="Comic Sans MS" pitchFamily="66" charset="0"/>
              </a:rPr>
              <a:t>Sluchové ústrojí. In: [online]. [cit. </a:t>
            </a:r>
            <a:r>
              <a:rPr lang="it-IT" sz="1800" b="1" dirty="0" smtClean="0">
                <a:latin typeface="Comic Sans MS" pitchFamily="66" charset="0"/>
              </a:rPr>
              <a:t>2011-08-29]. </a:t>
            </a:r>
            <a:r>
              <a:rPr lang="it-IT" sz="1800" b="1" dirty="0">
                <a:latin typeface="Comic Sans MS" pitchFamily="66" charset="0"/>
              </a:rPr>
              <a:t>Dostupné z: http://skolajecna.cz/biologie/Sources/Photogallery_Detail.php?intSource=1&amp;intImageId=277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405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SMYSLOVÁ SOUSTAVA</vt:lpstr>
      <vt:lpstr> UCHO</vt:lpstr>
      <vt:lpstr>STAVBA UCHA</vt:lpstr>
      <vt:lpstr>1) VNĚJŠÍ UCHO</vt:lpstr>
      <vt:lpstr>2) STŘEDNÍ UCHO</vt:lpstr>
      <vt:lpstr>Snímek 8</vt:lpstr>
      <vt:lpstr>3) VNITŘNÍ UCHO</vt:lpstr>
      <vt:lpstr>součástí blanitého labyrintu je čidlo pro vnímání polohy a pohybu</vt:lpstr>
      <vt:lpstr>POUŽITÉ ZDROJE: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SMYSLOVÁ SOUSTAVA</dc:title>
  <dc:creator>Lenka Stixová</dc:creator>
  <cp:lastModifiedBy>Dum</cp:lastModifiedBy>
  <cp:revision>20</cp:revision>
  <dcterms:created xsi:type="dcterms:W3CDTF">2012-05-01T15:47:45Z</dcterms:created>
  <dcterms:modified xsi:type="dcterms:W3CDTF">2013-10-07T08:24:52Z</dcterms:modified>
</cp:coreProperties>
</file>